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6"/>
  </p:notesMasterIdLst>
  <p:sldIdLst>
    <p:sldId id="256" r:id="rId2"/>
    <p:sldId id="257" r:id="rId3"/>
    <p:sldId id="259" r:id="rId4"/>
    <p:sldId id="299" r:id="rId5"/>
    <p:sldId id="260" r:id="rId6"/>
    <p:sldId id="261" r:id="rId7"/>
    <p:sldId id="262" r:id="rId8"/>
    <p:sldId id="263" r:id="rId9"/>
    <p:sldId id="274" r:id="rId10"/>
    <p:sldId id="264" r:id="rId11"/>
    <p:sldId id="265" r:id="rId12"/>
    <p:sldId id="266" r:id="rId13"/>
    <p:sldId id="267" r:id="rId14"/>
    <p:sldId id="268" r:id="rId15"/>
    <p:sldId id="269" r:id="rId16"/>
    <p:sldId id="270" r:id="rId17"/>
    <p:sldId id="271" r:id="rId18"/>
    <p:sldId id="272" r:id="rId19"/>
    <p:sldId id="273" r:id="rId20"/>
    <p:sldId id="258" r:id="rId21"/>
    <p:sldId id="275" r:id="rId22"/>
    <p:sldId id="300" r:id="rId23"/>
    <p:sldId id="276" r:id="rId24"/>
    <p:sldId id="277" r:id="rId25"/>
    <p:sldId id="278" r:id="rId26"/>
    <p:sldId id="279" r:id="rId27"/>
    <p:sldId id="296" r:id="rId28"/>
    <p:sldId id="280" r:id="rId29"/>
    <p:sldId id="281" r:id="rId30"/>
    <p:sldId id="282" r:id="rId31"/>
    <p:sldId id="283" r:id="rId32"/>
    <p:sldId id="285" r:id="rId33"/>
    <p:sldId id="286" r:id="rId34"/>
    <p:sldId id="287" r:id="rId35"/>
    <p:sldId id="288" r:id="rId36"/>
    <p:sldId id="289" r:id="rId37"/>
    <p:sldId id="290" r:id="rId38"/>
    <p:sldId id="291" r:id="rId39"/>
    <p:sldId id="284" r:id="rId40"/>
    <p:sldId id="292" r:id="rId41"/>
    <p:sldId id="293" r:id="rId42"/>
    <p:sldId id="295" r:id="rId43"/>
    <p:sldId id="297" r:id="rId44"/>
    <p:sldId id="298"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072" y="-104"/>
      </p:cViewPr>
      <p:guideLst>
        <p:guide orient="horz" pos="2160"/>
        <p:guide pos="2880"/>
      </p:guideLst>
    </p:cSldViewPr>
  </p:slideViewPr>
  <p:notesTextViewPr>
    <p:cViewPr>
      <p:scale>
        <a:sx n="1" d="1"/>
        <a:sy n="1" d="1"/>
      </p:scale>
      <p:origin x="0" y="0"/>
    </p:cViewPr>
  </p:notesTextViewPr>
  <p:sorterViewPr>
    <p:cViewPr>
      <p:scale>
        <a:sx n="100" d="100"/>
        <a:sy n="100" d="100"/>
      </p:scale>
      <p:origin x="0" y="9138"/>
    </p:cViewPr>
  </p:sorter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notesMaster" Target="notesMasters/notesMaster1.xml"/><Relationship Id="rId47" Type="http://schemas.openxmlformats.org/officeDocument/2006/relationships/printerSettings" Target="printerSettings/printerSettings1.bin"/><Relationship Id="rId48" Type="http://schemas.openxmlformats.org/officeDocument/2006/relationships/presProps" Target="presProps.xml"/><Relationship Id="rId49" Type="http://schemas.openxmlformats.org/officeDocument/2006/relationships/viewProps" Target="view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theme" Target="theme/theme1.xml"/><Relationship Id="rId5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7543F6-D639-499C-9E18-C87ED254FD95}" type="datetimeFigureOut">
              <a:rPr lang="en-US" smtClean="0"/>
              <a:t>8/4/15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1951B9-99E4-4664-B0B0-900091BB2589}" type="slidenum">
              <a:rPr lang="en-US" smtClean="0"/>
              <a:t>‹#›</a:t>
            </a:fld>
            <a:endParaRPr lang="en-US"/>
          </a:p>
        </p:txBody>
      </p:sp>
    </p:spTree>
    <p:extLst>
      <p:ext uri="{BB962C8B-B14F-4D97-AF65-F5344CB8AC3E}">
        <p14:creationId xmlns:p14="http://schemas.microsoft.com/office/powerpoint/2010/main" val="31682990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Diverse funding:  not dependent on any single type or source; variety</a:t>
            </a:r>
          </a:p>
          <a:p>
            <a:r>
              <a:rPr lang="en-US" dirty="0" smtClean="0"/>
              <a:t>Sig</a:t>
            </a:r>
            <a:r>
              <a:rPr lang="en-US" baseline="0" dirty="0" smtClean="0"/>
              <a:t> work:  engaged in work that addresses community’s concerns &amp; is worthy of support</a:t>
            </a:r>
          </a:p>
          <a:p>
            <a:r>
              <a:rPr lang="en-US" baseline="0" dirty="0" smtClean="0"/>
              <a:t>Proven outcomes:  effective, demonstrates positive outcomes that justify its existence.  Collaborates </a:t>
            </a:r>
          </a:p>
          <a:p>
            <a:r>
              <a:rPr lang="en-US" baseline="0" dirty="0" smtClean="0"/>
              <a:t>Adheres to sound operating principles: guided by shared values that are reflected in priorities, strategies &amp; operations</a:t>
            </a:r>
          </a:p>
          <a:p>
            <a:r>
              <a:rPr lang="en-US" baseline="0" dirty="0" smtClean="0"/>
              <a:t>Leadership:  leadership team that is committed, keeps org focused, resolves conflicts &amp; carries out its work</a:t>
            </a:r>
          </a:p>
          <a:p>
            <a:r>
              <a:rPr lang="en-US" baseline="0" dirty="0" smtClean="0"/>
              <a:t>Sound policies &amp; procedures:  and staff who consistently implements them</a:t>
            </a:r>
          </a:p>
          <a:p>
            <a:r>
              <a:rPr lang="en-US" baseline="0" dirty="0" smtClean="0"/>
              <a:t>Respected/credible:  because of its work, members/volunteers who are involved, able to influence others</a:t>
            </a:r>
            <a:endParaRPr lang="en-US" dirty="0"/>
          </a:p>
        </p:txBody>
      </p:sp>
      <p:sp>
        <p:nvSpPr>
          <p:cNvPr id="4" name="Slide Number Placeholder 3"/>
          <p:cNvSpPr>
            <a:spLocks noGrp="1"/>
          </p:cNvSpPr>
          <p:nvPr>
            <p:ph type="sldNum" sz="quarter" idx="10"/>
          </p:nvPr>
        </p:nvSpPr>
        <p:spPr/>
        <p:txBody>
          <a:bodyPr/>
          <a:lstStyle/>
          <a:p>
            <a:fld id="{571951B9-99E4-4664-B0B0-900091BB2589}" type="slidenum">
              <a:rPr lang="en-US" smtClean="0"/>
              <a:t>4</a:t>
            </a:fld>
            <a:endParaRPr lang="en-US"/>
          </a:p>
        </p:txBody>
      </p:sp>
    </p:spTree>
    <p:extLst>
      <p:ext uri="{BB962C8B-B14F-4D97-AF65-F5344CB8AC3E}">
        <p14:creationId xmlns:p14="http://schemas.microsoft.com/office/powerpoint/2010/main" val="18410014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Each provider team will begin to fill out an action plan to sustain at least one APP strategy.  They will have to write</a:t>
            </a:r>
            <a:r>
              <a:rPr lang="en-US" baseline="0" dirty="0" smtClean="0"/>
              <a:t> a SMART objective, at least one strategy and the activities needed to carry out the strategy.  Resources will be covered in the session after lunch.</a:t>
            </a:r>
            <a:endParaRPr lang="en-US" dirty="0"/>
          </a:p>
        </p:txBody>
      </p:sp>
      <p:sp>
        <p:nvSpPr>
          <p:cNvPr id="4" name="Slide Number Placeholder 3"/>
          <p:cNvSpPr>
            <a:spLocks noGrp="1"/>
          </p:cNvSpPr>
          <p:nvPr>
            <p:ph type="sldNum" sz="quarter" idx="10"/>
          </p:nvPr>
        </p:nvSpPr>
        <p:spPr/>
        <p:txBody>
          <a:bodyPr/>
          <a:lstStyle/>
          <a:p>
            <a:fld id="{571951B9-99E4-4664-B0B0-900091BB2589}" type="slidenum">
              <a:rPr lang="en-US" smtClean="0"/>
              <a:t>27</a:t>
            </a:fld>
            <a:endParaRPr lang="en-US"/>
          </a:p>
        </p:txBody>
      </p:sp>
    </p:spTree>
    <p:extLst>
      <p:ext uri="{BB962C8B-B14F-4D97-AF65-F5344CB8AC3E}">
        <p14:creationId xmlns:p14="http://schemas.microsoft.com/office/powerpoint/2010/main" val="11965043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Asset Sharing:  sharing resources among agencies &amp; organizations such as equipment &amp; space.  Ex:  sharing your room at a conference hotel with</a:t>
            </a:r>
            <a:r>
              <a:rPr lang="en-US" baseline="0" dirty="0" smtClean="0"/>
              <a:t> a colleague when your agency has the funds to pay for it; carpooling to meetings &amp; conferences; inviting others to a training you’re going to have (Most of Us – Hall County)</a:t>
            </a:r>
          </a:p>
          <a:p>
            <a:r>
              <a:rPr lang="en-US" baseline="0" dirty="0" smtClean="0"/>
              <a:t>Leverage Shared Positions:  when 2 or more organizations pool their resources to share a staff position or services of an independent contractor (i.e., GUIDE &amp; </a:t>
            </a:r>
            <a:r>
              <a:rPr lang="en-US" baseline="0" dirty="0" err="1" smtClean="0"/>
              <a:t>Gw</a:t>
            </a:r>
            <a:r>
              <a:rPr lang="en-US" baseline="0" dirty="0" smtClean="0"/>
              <a:t> Coalition, YAB)</a:t>
            </a:r>
          </a:p>
          <a:p>
            <a:r>
              <a:rPr lang="en-US" baseline="0" dirty="0" smtClean="0"/>
              <a:t>In-kind resources:  when an organization, business or individual donates goods, services or other assets that they already have, such as supplies, staff time and office space (i.e., DSL vs water cooler, county office space, etc.)</a:t>
            </a:r>
            <a:endParaRPr lang="en-US" dirty="0"/>
          </a:p>
        </p:txBody>
      </p:sp>
      <p:sp>
        <p:nvSpPr>
          <p:cNvPr id="4" name="Slide Number Placeholder 3"/>
          <p:cNvSpPr>
            <a:spLocks noGrp="1"/>
          </p:cNvSpPr>
          <p:nvPr>
            <p:ph type="sldNum" sz="quarter" idx="10"/>
          </p:nvPr>
        </p:nvSpPr>
        <p:spPr/>
        <p:txBody>
          <a:bodyPr/>
          <a:lstStyle/>
          <a:p>
            <a:fld id="{571951B9-99E4-4664-B0B0-900091BB2589}" type="slidenum">
              <a:rPr lang="en-US" smtClean="0"/>
              <a:t>29</a:t>
            </a:fld>
            <a:endParaRPr lang="en-US"/>
          </a:p>
        </p:txBody>
      </p:sp>
    </p:spTree>
    <p:extLst>
      <p:ext uri="{BB962C8B-B14F-4D97-AF65-F5344CB8AC3E}">
        <p14:creationId xmlns:p14="http://schemas.microsoft.com/office/powerpoint/2010/main" val="31584139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will</a:t>
            </a:r>
            <a:r>
              <a:rPr lang="en-US" baseline="0" dirty="0" smtClean="0"/>
              <a:t> have 3 minutes to write down the 3 best shared resources (in-kind donation or shared asset or position) your agency has ever received along with the estimated one-time or annual value.  For instance, if your agency was given office space, what was the estimated value for 1 year?  If you were given production services for make a PSA, what was the one-time value?  Put one thing only on a post-it because you’re going to consolidate the post-its at your table.  When time is called, start consolidating the post-its.  In other words, if three teams identified office space, put those 3 post-its together.  Add the approximate values together &amp; write the amount on the top post-it.  We’re going to ask you to share these.</a:t>
            </a:r>
            <a:endParaRPr lang="en-US" dirty="0"/>
          </a:p>
        </p:txBody>
      </p:sp>
      <p:sp>
        <p:nvSpPr>
          <p:cNvPr id="4" name="Slide Number Placeholder 3"/>
          <p:cNvSpPr>
            <a:spLocks noGrp="1"/>
          </p:cNvSpPr>
          <p:nvPr>
            <p:ph type="sldNum" sz="quarter" idx="10"/>
          </p:nvPr>
        </p:nvSpPr>
        <p:spPr/>
        <p:txBody>
          <a:bodyPr/>
          <a:lstStyle/>
          <a:p>
            <a:fld id="{571951B9-99E4-4664-B0B0-900091BB2589}" type="slidenum">
              <a:rPr lang="en-US" smtClean="0"/>
              <a:t>30</a:t>
            </a:fld>
            <a:endParaRPr lang="en-US"/>
          </a:p>
        </p:txBody>
      </p:sp>
    </p:spTree>
    <p:extLst>
      <p:ext uri="{BB962C8B-B14F-4D97-AF65-F5344CB8AC3E}">
        <p14:creationId xmlns:p14="http://schemas.microsoft.com/office/powerpoint/2010/main" val="15911687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71951B9-99E4-4664-B0B0-900091BB2589}" type="slidenum">
              <a:rPr lang="en-US" smtClean="0"/>
              <a:t>31</a:t>
            </a:fld>
            <a:endParaRPr lang="en-US"/>
          </a:p>
        </p:txBody>
      </p:sp>
    </p:spTree>
    <p:extLst>
      <p:ext uri="{BB962C8B-B14F-4D97-AF65-F5344CB8AC3E}">
        <p14:creationId xmlns:p14="http://schemas.microsoft.com/office/powerpoint/2010/main" val="15911687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71951B9-99E4-4664-B0B0-900091BB2589}" type="slidenum">
              <a:rPr lang="en-US" smtClean="0"/>
              <a:t>32</a:t>
            </a:fld>
            <a:endParaRPr lang="en-US"/>
          </a:p>
        </p:txBody>
      </p:sp>
    </p:spTree>
    <p:extLst>
      <p:ext uri="{BB962C8B-B14F-4D97-AF65-F5344CB8AC3E}">
        <p14:creationId xmlns:p14="http://schemas.microsoft.com/office/powerpoint/2010/main" val="31584139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Seized assets – considered</a:t>
            </a:r>
            <a:r>
              <a:rPr lang="en-US" baseline="0" dirty="0" smtClean="0"/>
              <a:t> Federal funding, but can be used as match</a:t>
            </a:r>
            <a:endParaRPr lang="en-US" dirty="0"/>
          </a:p>
        </p:txBody>
      </p:sp>
      <p:sp>
        <p:nvSpPr>
          <p:cNvPr id="4" name="Slide Number Placeholder 3"/>
          <p:cNvSpPr>
            <a:spLocks noGrp="1"/>
          </p:cNvSpPr>
          <p:nvPr>
            <p:ph type="sldNum" sz="quarter" idx="10"/>
          </p:nvPr>
        </p:nvSpPr>
        <p:spPr/>
        <p:txBody>
          <a:bodyPr/>
          <a:lstStyle/>
          <a:p>
            <a:fld id="{571951B9-99E4-4664-B0B0-900091BB2589}" type="slidenum">
              <a:rPr lang="en-US" smtClean="0"/>
              <a:t>33</a:t>
            </a:fld>
            <a:endParaRPr lang="en-US"/>
          </a:p>
        </p:txBody>
      </p:sp>
    </p:spTree>
    <p:extLst>
      <p:ext uri="{BB962C8B-B14F-4D97-AF65-F5344CB8AC3E}">
        <p14:creationId xmlns:p14="http://schemas.microsoft.com/office/powerpoint/2010/main" val="31584139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71951B9-99E4-4664-B0B0-900091BB2589}" type="slidenum">
              <a:rPr lang="en-US" smtClean="0"/>
              <a:t>34</a:t>
            </a:fld>
            <a:endParaRPr lang="en-US"/>
          </a:p>
        </p:txBody>
      </p:sp>
    </p:spTree>
    <p:extLst>
      <p:ext uri="{BB962C8B-B14F-4D97-AF65-F5344CB8AC3E}">
        <p14:creationId xmlns:p14="http://schemas.microsoft.com/office/powerpoint/2010/main" val="31584139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71951B9-99E4-4664-B0B0-900091BB2589}" type="slidenum">
              <a:rPr lang="en-US" smtClean="0"/>
              <a:t>35</a:t>
            </a:fld>
            <a:endParaRPr lang="en-US"/>
          </a:p>
        </p:txBody>
      </p:sp>
    </p:spTree>
    <p:extLst>
      <p:ext uri="{BB962C8B-B14F-4D97-AF65-F5344CB8AC3E}">
        <p14:creationId xmlns:p14="http://schemas.microsoft.com/office/powerpoint/2010/main" val="31584139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Examples of for</a:t>
            </a:r>
            <a:r>
              <a:rPr lang="en-US" baseline="0" dirty="0" smtClean="0"/>
              <a:t> profit business:  Café that hires homeless people;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Related vs unrelated income – potential tax liability and/or loss of 501(c)(3) designation</a:t>
            </a:r>
          </a:p>
          <a:p>
            <a:endParaRPr lang="en-US" dirty="0"/>
          </a:p>
        </p:txBody>
      </p:sp>
      <p:sp>
        <p:nvSpPr>
          <p:cNvPr id="4" name="Slide Number Placeholder 3"/>
          <p:cNvSpPr>
            <a:spLocks noGrp="1"/>
          </p:cNvSpPr>
          <p:nvPr>
            <p:ph type="sldNum" sz="quarter" idx="10"/>
          </p:nvPr>
        </p:nvSpPr>
        <p:spPr/>
        <p:txBody>
          <a:bodyPr/>
          <a:lstStyle/>
          <a:p>
            <a:fld id="{571951B9-99E4-4664-B0B0-900091BB2589}" type="slidenum">
              <a:rPr lang="en-US" smtClean="0"/>
              <a:t>36</a:t>
            </a:fld>
            <a:endParaRPr lang="en-US"/>
          </a:p>
        </p:txBody>
      </p:sp>
    </p:spTree>
    <p:extLst>
      <p:ext uri="{BB962C8B-B14F-4D97-AF65-F5344CB8AC3E}">
        <p14:creationId xmlns:p14="http://schemas.microsoft.com/office/powerpoint/2010/main" val="31584139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smtClean="0"/>
              <a:t>Demonstration:  </a:t>
            </a:r>
            <a:r>
              <a:rPr lang="en-US" smtClean="0"/>
              <a:t>Use some of the values given for in-kind resources to show how easy it is to come up with 100% match for a grant</a:t>
            </a:r>
          </a:p>
          <a:p>
            <a:endParaRPr lang="en-US"/>
          </a:p>
        </p:txBody>
      </p:sp>
      <p:sp>
        <p:nvSpPr>
          <p:cNvPr id="4" name="Slide Number Placeholder 3"/>
          <p:cNvSpPr>
            <a:spLocks noGrp="1"/>
          </p:cNvSpPr>
          <p:nvPr>
            <p:ph type="sldNum" sz="quarter" idx="10"/>
          </p:nvPr>
        </p:nvSpPr>
        <p:spPr/>
        <p:txBody>
          <a:bodyPr/>
          <a:lstStyle/>
          <a:p>
            <a:fld id="{571951B9-99E4-4664-B0B0-900091BB2589}" type="slidenum">
              <a:rPr lang="en-US" smtClean="0"/>
              <a:t>37</a:t>
            </a:fld>
            <a:endParaRPr lang="en-US"/>
          </a:p>
        </p:txBody>
      </p:sp>
    </p:spTree>
    <p:extLst>
      <p:ext uri="{BB962C8B-B14F-4D97-AF65-F5344CB8AC3E}">
        <p14:creationId xmlns:p14="http://schemas.microsoft.com/office/powerpoint/2010/main" val="42930207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Activities related to coordination and staff support tasks - managing meetings, keeping volunteers up-to-date</a:t>
            </a:r>
          </a:p>
          <a:p>
            <a:endParaRPr lang="en-US" b="0" dirty="0"/>
          </a:p>
        </p:txBody>
      </p:sp>
      <p:sp>
        <p:nvSpPr>
          <p:cNvPr id="4" name="Slide Number Placeholder 3"/>
          <p:cNvSpPr>
            <a:spLocks noGrp="1"/>
          </p:cNvSpPr>
          <p:nvPr>
            <p:ph type="sldNum" sz="quarter" idx="10"/>
          </p:nvPr>
        </p:nvSpPr>
        <p:spPr/>
        <p:txBody>
          <a:bodyPr/>
          <a:lstStyle/>
          <a:p>
            <a:fld id="{571951B9-99E4-4664-B0B0-900091BB2589}" type="slidenum">
              <a:rPr lang="en-US" smtClean="0"/>
              <a:t>8</a:t>
            </a:fld>
            <a:endParaRPr lang="en-US"/>
          </a:p>
        </p:txBody>
      </p:sp>
    </p:spTree>
    <p:extLst>
      <p:ext uri="{BB962C8B-B14F-4D97-AF65-F5344CB8AC3E}">
        <p14:creationId xmlns:p14="http://schemas.microsoft.com/office/powerpoint/2010/main" val="12499520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71951B9-99E4-4664-B0B0-900091BB2589}" type="slidenum">
              <a:rPr lang="en-US" smtClean="0"/>
              <a:t>38</a:t>
            </a:fld>
            <a:endParaRPr lang="en-US"/>
          </a:p>
        </p:txBody>
      </p:sp>
    </p:spTree>
    <p:extLst>
      <p:ext uri="{BB962C8B-B14F-4D97-AF65-F5344CB8AC3E}">
        <p14:creationId xmlns:p14="http://schemas.microsoft.com/office/powerpoint/2010/main" val="42930207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time is called, ask for volunteers to share their</a:t>
            </a:r>
            <a:r>
              <a:rPr lang="en-US" baseline="0" dirty="0" smtClean="0"/>
              <a:t> best idea for an ask.  Or, if there’s time, give tables 3-5 minutes to share their ideas and to pick the best or most unique “ask’ to share with the room.  Call on tables to share the one they selected.</a:t>
            </a:r>
            <a:endParaRPr lang="en-US" dirty="0"/>
          </a:p>
        </p:txBody>
      </p:sp>
      <p:sp>
        <p:nvSpPr>
          <p:cNvPr id="4" name="Slide Number Placeholder 3"/>
          <p:cNvSpPr>
            <a:spLocks noGrp="1"/>
          </p:cNvSpPr>
          <p:nvPr>
            <p:ph type="sldNum" sz="quarter" idx="10"/>
          </p:nvPr>
        </p:nvSpPr>
        <p:spPr/>
        <p:txBody>
          <a:bodyPr/>
          <a:lstStyle/>
          <a:p>
            <a:fld id="{571951B9-99E4-4664-B0B0-900091BB2589}" type="slidenum">
              <a:rPr lang="en-US" smtClean="0"/>
              <a:t>42</a:t>
            </a:fld>
            <a:endParaRPr lang="en-US"/>
          </a:p>
        </p:txBody>
      </p:sp>
    </p:spTree>
    <p:extLst>
      <p:ext uri="{BB962C8B-B14F-4D97-AF65-F5344CB8AC3E}">
        <p14:creationId xmlns:p14="http://schemas.microsoft.com/office/powerpoint/2010/main" val="14296776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Using the handout, participants</a:t>
            </a:r>
            <a:r>
              <a:rPr lang="en-US" baseline="0" dirty="0" smtClean="0"/>
              <a:t> should write down their most important or influential volunteer or board member.  If time allows, ask for volunteers to share a couple of these.  If not, they can share at table.  On their own, identify 2 slots or individuals they would like to get involved.  After everyone has identified their people, brainstorm at the table to identify 3 strategies that could be used to recruit them.  Each table should pick one example to share w/the larger group.</a:t>
            </a:r>
            <a:endParaRPr lang="en-US" dirty="0"/>
          </a:p>
        </p:txBody>
      </p:sp>
      <p:sp>
        <p:nvSpPr>
          <p:cNvPr id="4" name="Slide Number Placeholder 3"/>
          <p:cNvSpPr>
            <a:spLocks noGrp="1"/>
          </p:cNvSpPr>
          <p:nvPr>
            <p:ph type="sldNum" sz="quarter" idx="10"/>
          </p:nvPr>
        </p:nvSpPr>
        <p:spPr/>
        <p:txBody>
          <a:bodyPr/>
          <a:lstStyle/>
          <a:p>
            <a:fld id="{571951B9-99E4-4664-B0B0-900091BB2589}" type="slidenum">
              <a:rPr lang="en-US" smtClean="0"/>
              <a:t>15</a:t>
            </a:fld>
            <a:endParaRPr lang="en-US"/>
          </a:p>
        </p:txBody>
      </p:sp>
    </p:spTree>
    <p:extLst>
      <p:ext uri="{BB962C8B-B14F-4D97-AF65-F5344CB8AC3E}">
        <p14:creationId xmlns:p14="http://schemas.microsoft.com/office/powerpoint/2010/main" val="8242090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Orientation:  How do you provide orientation to your volunteers/members?</a:t>
            </a:r>
            <a:endParaRPr lang="en-US" dirty="0"/>
          </a:p>
        </p:txBody>
      </p:sp>
      <p:sp>
        <p:nvSpPr>
          <p:cNvPr id="4" name="Slide Number Placeholder 3"/>
          <p:cNvSpPr>
            <a:spLocks noGrp="1"/>
          </p:cNvSpPr>
          <p:nvPr>
            <p:ph type="sldNum" sz="quarter" idx="10"/>
          </p:nvPr>
        </p:nvSpPr>
        <p:spPr/>
        <p:txBody>
          <a:bodyPr/>
          <a:lstStyle/>
          <a:p>
            <a:fld id="{571951B9-99E4-4664-B0B0-900091BB2589}" type="slidenum">
              <a:rPr lang="en-US" smtClean="0"/>
              <a:t>16</a:t>
            </a:fld>
            <a:endParaRPr lang="en-US"/>
          </a:p>
        </p:txBody>
      </p:sp>
    </p:spTree>
    <p:extLst>
      <p:ext uri="{BB962C8B-B14F-4D97-AF65-F5344CB8AC3E}">
        <p14:creationId xmlns:p14="http://schemas.microsoft.com/office/powerpoint/2010/main" val="42567865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lgn="l">
              <a:buFont typeface="Arial" panose="020B0604020202020204" pitchFamily="34" charset="0"/>
              <a:buChar char="•"/>
            </a:pPr>
            <a:r>
              <a:rPr lang="en-US" sz="1200" dirty="0" smtClean="0"/>
              <a:t>Supported by evidence?</a:t>
            </a:r>
          </a:p>
          <a:p>
            <a:pPr marL="342900" indent="-342900" algn="l">
              <a:buFont typeface="Arial" panose="020B0604020202020204" pitchFamily="34" charset="0"/>
              <a:buChar char="•"/>
            </a:pPr>
            <a:r>
              <a:rPr lang="en-US" sz="1200" dirty="0" smtClean="0"/>
              <a:t>Right mix of strategies?</a:t>
            </a:r>
          </a:p>
          <a:p>
            <a:pPr marL="342900" indent="-342900" algn="l">
              <a:buFont typeface="Arial" panose="020B0604020202020204" pitchFamily="34" charset="0"/>
              <a:buChar char="•"/>
            </a:pPr>
            <a:r>
              <a:rPr lang="en-US" sz="1200" dirty="0" smtClean="0"/>
              <a:t>Resources &amp; leadership in place?</a:t>
            </a:r>
          </a:p>
          <a:p>
            <a:r>
              <a:rPr lang="en-US" dirty="0" smtClean="0"/>
              <a:t>How do we</a:t>
            </a:r>
            <a:r>
              <a:rPr lang="en-US" baseline="0" dirty="0" smtClean="0"/>
              <a:t> sustain/evolve?</a:t>
            </a:r>
          </a:p>
          <a:p>
            <a:pPr marL="171450" indent="-171450">
              <a:buFont typeface="Arial" panose="020B0604020202020204" pitchFamily="34" charset="0"/>
              <a:buChar char="•"/>
            </a:pPr>
            <a:r>
              <a:rPr lang="en-US" baseline="0" dirty="0" smtClean="0"/>
              <a:t>Continue mobilization/education</a:t>
            </a:r>
          </a:p>
          <a:p>
            <a:pPr marL="171450" indent="-171450">
              <a:buFont typeface="Arial" panose="020B0604020202020204" pitchFamily="34" charset="0"/>
              <a:buChar char="•"/>
            </a:pPr>
            <a:r>
              <a:rPr lang="en-US" baseline="0" dirty="0" smtClean="0"/>
              <a:t>Ensure communication/media complement</a:t>
            </a:r>
          </a:p>
          <a:p>
            <a:pPr marL="171450" indent="-171450">
              <a:buFont typeface="Arial" panose="020B0604020202020204" pitchFamily="34" charset="0"/>
              <a:buChar char="•"/>
            </a:pPr>
            <a:r>
              <a:rPr lang="en-US" baseline="0" dirty="0" smtClean="0"/>
              <a:t>Celebrate successes; recognize participants, champions</a:t>
            </a:r>
          </a:p>
          <a:p>
            <a:pPr marL="171450" indent="-171450">
              <a:buFont typeface="Arial" panose="020B0604020202020204" pitchFamily="34" charset="0"/>
              <a:buChar char="•"/>
            </a:pPr>
            <a:r>
              <a:rPr lang="en-US" baseline="0" dirty="0" smtClean="0"/>
              <a:t>Build community capacity</a:t>
            </a:r>
          </a:p>
          <a:p>
            <a:pPr marL="0" indent="0">
              <a:buFont typeface="Arial" panose="020B0604020202020204" pitchFamily="34" charset="0"/>
              <a:buNone/>
            </a:pPr>
            <a:r>
              <a:rPr lang="en-US" baseline="0" dirty="0" smtClean="0"/>
              <a:t>What action do we need to take?</a:t>
            </a:r>
          </a:p>
          <a:p>
            <a:pPr marL="171450" indent="-171450">
              <a:buFont typeface="Arial" panose="020B0604020202020204" pitchFamily="34" charset="0"/>
              <a:buChar char="•"/>
            </a:pPr>
            <a:r>
              <a:rPr lang="en-US" baseline="0" dirty="0" smtClean="0"/>
              <a:t>Identify gap </a:t>
            </a:r>
            <a:r>
              <a:rPr lang="en-US" baseline="0" dirty="0" err="1" smtClean="0"/>
              <a:t>betw</a:t>
            </a:r>
            <a:r>
              <a:rPr lang="en-US" baseline="0" dirty="0" smtClean="0"/>
              <a:t> where you are now &amp; where you want to be</a:t>
            </a:r>
          </a:p>
          <a:p>
            <a:pPr marL="171450" indent="-171450">
              <a:buFont typeface="Arial" panose="020B0604020202020204" pitchFamily="34" charset="0"/>
              <a:buChar char="•"/>
            </a:pPr>
            <a:r>
              <a:rPr lang="en-US" baseline="0" dirty="0" smtClean="0"/>
              <a:t>What will it take to get there</a:t>
            </a:r>
          </a:p>
          <a:p>
            <a:pPr marL="171450" indent="-171450">
              <a:buFont typeface="Arial" panose="020B0604020202020204" pitchFamily="34" charset="0"/>
              <a:buChar char="•"/>
            </a:pPr>
            <a:r>
              <a:rPr lang="en-US" baseline="0" dirty="0" smtClean="0"/>
              <a:t>What else is needed?  What can be leveraged?</a:t>
            </a:r>
          </a:p>
          <a:p>
            <a:pPr marL="171450" indent="-171450">
              <a:buFont typeface="Arial" panose="020B0604020202020204" pitchFamily="34" charset="0"/>
              <a:buChar char="•"/>
            </a:pPr>
            <a:r>
              <a:rPr lang="en-US" baseline="0" dirty="0" smtClean="0"/>
              <a:t>How will you know when you get there?  milestones</a:t>
            </a:r>
            <a:endParaRPr lang="en-US" dirty="0" smtClean="0"/>
          </a:p>
          <a:p>
            <a:endParaRPr lang="en-US" dirty="0"/>
          </a:p>
        </p:txBody>
      </p:sp>
      <p:sp>
        <p:nvSpPr>
          <p:cNvPr id="4" name="Slide Number Placeholder 3"/>
          <p:cNvSpPr>
            <a:spLocks noGrp="1"/>
          </p:cNvSpPr>
          <p:nvPr>
            <p:ph type="sldNum" sz="quarter" idx="10"/>
          </p:nvPr>
        </p:nvSpPr>
        <p:spPr/>
        <p:txBody>
          <a:bodyPr/>
          <a:lstStyle/>
          <a:p>
            <a:fld id="{571951B9-99E4-4664-B0B0-900091BB2589}" type="slidenum">
              <a:rPr lang="en-US" smtClean="0"/>
              <a:t>22</a:t>
            </a:fld>
            <a:endParaRPr lang="en-US"/>
          </a:p>
        </p:txBody>
      </p:sp>
    </p:spTree>
    <p:extLst>
      <p:ext uri="{BB962C8B-B14F-4D97-AF65-F5344CB8AC3E}">
        <p14:creationId xmlns:p14="http://schemas.microsoft.com/office/powerpoint/2010/main" val="4752792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Ranking:  APP process of ranking intervening variables &amp; contributing factors to select goal &amp; identify potential strategies.</a:t>
            </a:r>
          </a:p>
          <a:p>
            <a:r>
              <a:rPr lang="en-US" dirty="0" smtClean="0"/>
              <a:t>Voting:</a:t>
            </a:r>
            <a:r>
              <a:rPr lang="en-US" baseline="0" dirty="0" smtClean="0"/>
              <a:t>  Use of dots or other ways members vote on issues to address &amp; strategies to be used.</a:t>
            </a:r>
          </a:p>
          <a:p>
            <a:r>
              <a:rPr lang="en-US" baseline="0" dirty="0" smtClean="0"/>
              <a:t>Town Hall </a:t>
            </a:r>
            <a:r>
              <a:rPr lang="en-US" baseline="0" dirty="0" err="1" smtClean="0"/>
              <a:t>Mtgs</a:t>
            </a:r>
            <a:r>
              <a:rPr lang="en-US" baseline="0" dirty="0" smtClean="0"/>
              <a:t>: or other community forums or focus groups – consensus approach</a:t>
            </a:r>
          </a:p>
          <a:p>
            <a:r>
              <a:rPr lang="en-US" baseline="0" dirty="0" smtClean="0"/>
              <a:t>7 Strategies: Identify higher level environmental strategies vs individual strategies; aim for comprehensive approach.</a:t>
            </a:r>
            <a:endParaRPr lang="en-US" dirty="0"/>
          </a:p>
        </p:txBody>
      </p:sp>
      <p:sp>
        <p:nvSpPr>
          <p:cNvPr id="4" name="Slide Number Placeholder 3"/>
          <p:cNvSpPr>
            <a:spLocks noGrp="1"/>
          </p:cNvSpPr>
          <p:nvPr>
            <p:ph type="sldNum" sz="quarter" idx="10"/>
          </p:nvPr>
        </p:nvSpPr>
        <p:spPr/>
        <p:txBody>
          <a:bodyPr/>
          <a:lstStyle/>
          <a:p>
            <a:fld id="{571951B9-99E4-4664-B0B0-900091BB2589}" type="slidenum">
              <a:rPr lang="en-US" smtClean="0"/>
              <a:t>23</a:t>
            </a:fld>
            <a:endParaRPr lang="en-US"/>
          </a:p>
        </p:txBody>
      </p:sp>
    </p:spTree>
    <p:extLst>
      <p:ext uri="{BB962C8B-B14F-4D97-AF65-F5344CB8AC3E}">
        <p14:creationId xmlns:p14="http://schemas.microsoft.com/office/powerpoint/2010/main" val="1165709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Up to you to define Important and Feasible.  We define “feasible” as this:  Is there already leadership?  Needed resources?  Is it “do-able”?   Important – Is it important to have an “easy win” to build ownership &amp; support?  Is it important, but will require more time or community will?  Should it be an</a:t>
            </a:r>
            <a:r>
              <a:rPr lang="en-US" baseline="0" dirty="0" smtClean="0"/>
              <a:t> intermediate or long-term goal?</a:t>
            </a:r>
            <a:endParaRPr lang="en-US" dirty="0"/>
          </a:p>
        </p:txBody>
      </p:sp>
      <p:sp>
        <p:nvSpPr>
          <p:cNvPr id="4" name="Slide Number Placeholder 3"/>
          <p:cNvSpPr>
            <a:spLocks noGrp="1"/>
          </p:cNvSpPr>
          <p:nvPr>
            <p:ph type="sldNum" sz="quarter" idx="10"/>
          </p:nvPr>
        </p:nvSpPr>
        <p:spPr/>
        <p:txBody>
          <a:bodyPr/>
          <a:lstStyle/>
          <a:p>
            <a:fld id="{571951B9-99E4-4664-B0B0-900091BB2589}" type="slidenum">
              <a:rPr lang="en-US" smtClean="0"/>
              <a:t>24</a:t>
            </a:fld>
            <a:endParaRPr lang="en-US"/>
          </a:p>
        </p:txBody>
      </p:sp>
    </p:spTree>
    <p:extLst>
      <p:ext uri="{BB962C8B-B14F-4D97-AF65-F5344CB8AC3E}">
        <p14:creationId xmlns:p14="http://schemas.microsoft.com/office/powerpoint/2010/main" val="1165709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571951B9-99E4-4664-B0B0-900091BB2589}" type="slidenum">
              <a:rPr lang="en-US" smtClean="0"/>
              <a:t>25</a:t>
            </a:fld>
            <a:endParaRPr lang="en-US"/>
          </a:p>
        </p:txBody>
      </p:sp>
    </p:spTree>
    <p:extLst>
      <p:ext uri="{BB962C8B-B14F-4D97-AF65-F5344CB8AC3E}">
        <p14:creationId xmlns:p14="http://schemas.microsoft.com/office/powerpoint/2010/main" val="1165709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Each provider team will begin to fill out an action plan to sustain at least one APP strategy.  They will have to write</a:t>
            </a:r>
            <a:r>
              <a:rPr lang="en-US" baseline="0" dirty="0" smtClean="0"/>
              <a:t> a SMART objective, at least one strategy and the activities needed to carry out the strategy.  Resources will be covered in the session after lunch.</a:t>
            </a:r>
            <a:endParaRPr lang="en-US" dirty="0"/>
          </a:p>
        </p:txBody>
      </p:sp>
      <p:sp>
        <p:nvSpPr>
          <p:cNvPr id="4" name="Slide Number Placeholder 3"/>
          <p:cNvSpPr>
            <a:spLocks noGrp="1"/>
          </p:cNvSpPr>
          <p:nvPr>
            <p:ph type="sldNum" sz="quarter" idx="10"/>
          </p:nvPr>
        </p:nvSpPr>
        <p:spPr/>
        <p:txBody>
          <a:bodyPr/>
          <a:lstStyle/>
          <a:p>
            <a:fld id="{571951B9-99E4-4664-B0B0-900091BB2589}" type="slidenum">
              <a:rPr lang="en-US" smtClean="0"/>
              <a:t>26</a:t>
            </a:fld>
            <a:endParaRPr lang="en-US"/>
          </a:p>
        </p:txBody>
      </p:sp>
    </p:spTree>
    <p:extLst>
      <p:ext uri="{BB962C8B-B14F-4D97-AF65-F5344CB8AC3E}">
        <p14:creationId xmlns:p14="http://schemas.microsoft.com/office/powerpoint/2010/main" val="119650430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5.jpeg"/><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26896" y="1170115"/>
            <a:ext cx="3313355" cy="1702160"/>
          </a:xfrm>
        </p:spPr>
        <p:txBody>
          <a:bodyPr>
            <a:normAutofit/>
          </a:bodyPr>
          <a:lstStyle>
            <a:lvl1pPr algn="ctr">
              <a:defRPr sz="3600"/>
            </a:lvl1pPr>
          </a:lstStyle>
          <a:p>
            <a:r>
              <a:rPr lang="en-US" dirty="0" smtClean="0"/>
              <a:t>Click to edit Master title style</a:t>
            </a:r>
            <a:endParaRPr lang="en-US" dirty="0"/>
          </a:p>
        </p:txBody>
      </p:sp>
      <p:sp>
        <p:nvSpPr>
          <p:cNvPr id="3" name="Subtitle 2"/>
          <p:cNvSpPr>
            <a:spLocks noGrp="1"/>
          </p:cNvSpPr>
          <p:nvPr>
            <p:ph type="subTitle" idx="1"/>
          </p:nvPr>
        </p:nvSpPr>
        <p:spPr>
          <a:xfrm>
            <a:off x="4745898" y="3553370"/>
            <a:ext cx="3309803" cy="739239"/>
          </a:xfrm>
        </p:spPr>
        <p:txBody>
          <a:bodyPr>
            <a:normAutofit/>
          </a:bodyPr>
          <a:lstStyle>
            <a:lvl1pPr marL="0" indent="0" algn="ctr">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929965" y="298561"/>
            <a:ext cx="924903" cy="957935"/>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801078" y="4713577"/>
            <a:ext cx="2333974" cy="641843"/>
          </a:xfrm>
          <a:prstGeom prst="rect">
            <a:avLst/>
          </a:prstGeom>
        </p:spPr>
      </p:pic>
      <p:pic>
        <p:nvPicPr>
          <p:cNvPr id="9" name="Picture 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316351" y="4750583"/>
            <a:ext cx="723900" cy="1285875"/>
          </a:xfrm>
          <a:prstGeom prst="rect">
            <a:avLst/>
          </a:prstGeom>
        </p:spPr>
      </p:pic>
      <p:pic>
        <p:nvPicPr>
          <p:cNvPr id="10" name="Picture 9"/>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837351" y="5531791"/>
            <a:ext cx="2153247" cy="504667"/>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D76F5A-0EE3-4BA0-8EF5-64E42DE6FBE6}" type="datetimeFigureOut">
              <a:rPr lang="en-US" smtClean="0"/>
              <a:t>8/4/15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AD8A14-A605-45F0-A794-0657A9A8D8C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D76F5A-0EE3-4BA0-8EF5-64E42DE6FBE6}" type="datetimeFigureOut">
              <a:rPr lang="en-US" smtClean="0"/>
              <a:t>8/4/15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AD8A14-A605-45F0-A794-0657A9A8D8C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B0D76F5A-0EE3-4BA0-8EF5-64E42DE6FBE6}" type="datetimeFigureOut">
              <a:rPr lang="en-US" smtClean="0"/>
              <a:t>8/4/15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AD8A14-A605-45F0-A794-0657A9A8D8C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D76F5A-0EE3-4BA0-8EF5-64E42DE6FBE6}" type="datetimeFigureOut">
              <a:rPr lang="en-US" smtClean="0"/>
              <a:t>8/4/15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AD8A14-A605-45F0-A794-0657A9A8D8C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B0D76F5A-0EE3-4BA0-8EF5-64E42DE6FBE6}" type="datetimeFigureOut">
              <a:rPr lang="en-US" smtClean="0"/>
              <a:t>8/4/15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AD8A14-A605-45F0-A794-0657A9A8D8CF}"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0D76F5A-0EE3-4BA0-8EF5-64E42DE6FBE6}" type="datetimeFigureOut">
              <a:rPr lang="en-US" smtClean="0"/>
              <a:t>8/4/15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AD8A14-A605-45F0-A794-0657A9A8D8C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D76F5A-0EE3-4BA0-8EF5-64E42DE6FBE6}" type="datetimeFigureOut">
              <a:rPr lang="en-US" smtClean="0"/>
              <a:t>8/4/15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AD8A14-A605-45F0-A794-0657A9A8D8C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D76F5A-0EE3-4BA0-8EF5-64E42DE6FBE6}" type="datetimeFigureOut">
              <a:rPr lang="en-US" smtClean="0"/>
              <a:t>8/4/15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AD8A14-A605-45F0-A794-0657A9A8D8C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0D76F5A-0EE3-4BA0-8EF5-64E42DE6FBE6}" type="datetimeFigureOut">
              <a:rPr lang="en-US" smtClean="0"/>
              <a:t>8/4/15</a:t>
            </a:fld>
            <a:endParaRPr lang="en-US"/>
          </a:p>
        </p:txBody>
      </p:sp>
      <p:sp>
        <p:nvSpPr>
          <p:cNvPr id="7" name="Slide Number Placeholder 6"/>
          <p:cNvSpPr>
            <a:spLocks noGrp="1"/>
          </p:cNvSpPr>
          <p:nvPr>
            <p:ph type="sldNum" sz="quarter" idx="12"/>
          </p:nvPr>
        </p:nvSpPr>
        <p:spPr/>
        <p:txBody>
          <a:bodyPr/>
          <a:lstStyle/>
          <a:p>
            <a:fld id="{C3AD8A14-A605-45F0-A794-0657A9A8D8CF}"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D76F5A-0EE3-4BA0-8EF5-64E42DE6FBE6}" type="datetimeFigureOut">
              <a:rPr lang="en-US" smtClean="0"/>
              <a:t>8/4/15</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C3AD8A14-A605-45F0-A794-0657A9A8D8C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B0D76F5A-0EE3-4BA0-8EF5-64E42DE6FBE6}" type="datetimeFigureOut">
              <a:rPr lang="en-US" smtClean="0"/>
              <a:t>8/4/15</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C3AD8A14-A605-45F0-A794-0657A9A8D8C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43.xml.rels><?xml version="1.0" encoding="UTF-8" standalone="yes"?>
<Relationships xmlns="http://schemas.openxmlformats.org/package/2006/relationships"><Relationship Id="rId3" Type="http://schemas.openxmlformats.org/officeDocument/2006/relationships/hyperlink" Target="http://www.ctb.ku.edu/" TargetMode="External"/><Relationship Id="rId4" Type="http://schemas.openxmlformats.org/officeDocument/2006/relationships/hyperlink" Target="http://www.cdc.gov/" TargetMode="External"/><Relationship Id="rId5" Type="http://schemas.openxmlformats.org/officeDocument/2006/relationships/hyperlink" Target="http://www.independentsector.org/" TargetMode="External"/><Relationship Id="rId1" Type="http://schemas.openxmlformats.org/officeDocument/2006/relationships/slideLayout" Target="../slideLayouts/slideLayout2.xml"/><Relationship Id="rId2" Type="http://schemas.openxmlformats.org/officeDocument/2006/relationships/hyperlink" Target="http://www.cadca.org/"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mailto:ellen@aneconsulting.com" TargetMode="External"/><Relationship Id="rId4" Type="http://schemas.openxmlformats.org/officeDocument/2006/relationships/image" Target="../media/image7.png"/><Relationship Id="rId1" Type="http://schemas.openxmlformats.org/officeDocument/2006/relationships/slideLayout" Target="../slideLayouts/slideLayout7.xml"/><Relationship Id="rId2" Type="http://schemas.openxmlformats.org/officeDocument/2006/relationships/hyperlink" Target="mailto:ari@aneconsulting.co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Sustainability Workshop	</a:t>
            </a:r>
            <a:endParaRPr lang="en-US" dirty="0"/>
          </a:p>
        </p:txBody>
      </p:sp>
      <p:sp>
        <p:nvSpPr>
          <p:cNvPr id="3" name="Subtitle 2"/>
          <p:cNvSpPr>
            <a:spLocks noGrp="1"/>
          </p:cNvSpPr>
          <p:nvPr>
            <p:ph type="subTitle" idx="1"/>
          </p:nvPr>
        </p:nvSpPr>
        <p:spPr>
          <a:xfrm>
            <a:off x="4724400" y="3276600"/>
            <a:ext cx="3309803" cy="1033509"/>
          </a:xfrm>
        </p:spPr>
        <p:txBody>
          <a:bodyPr/>
          <a:lstStyle/>
          <a:p>
            <a:r>
              <a:rPr lang="en-US" dirty="0" smtClean="0"/>
              <a:t>Ellen Gerstein</a:t>
            </a:r>
          </a:p>
          <a:p>
            <a:r>
              <a:rPr lang="en-US" dirty="0" smtClean="0"/>
              <a:t>Ari Russell</a:t>
            </a:r>
          </a:p>
          <a:p>
            <a:endParaRPr lang="en-US" dirty="0"/>
          </a:p>
        </p:txBody>
      </p:sp>
    </p:spTree>
    <p:extLst>
      <p:ext uri="{BB962C8B-B14F-4D97-AF65-F5344CB8AC3E}">
        <p14:creationId xmlns:p14="http://schemas.microsoft.com/office/powerpoint/2010/main" val="878459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027664"/>
            <a:ext cx="7458634" cy="724936"/>
          </a:xfrm>
        </p:spPr>
        <p:txBody>
          <a:bodyPr/>
          <a:lstStyle/>
          <a:p>
            <a:r>
              <a:rPr lang="en-US" dirty="0" smtClean="0"/>
              <a:t>External Communications</a:t>
            </a:r>
            <a:endParaRPr lang="en-US" dirty="0"/>
          </a:p>
        </p:txBody>
      </p:sp>
      <p:sp>
        <p:nvSpPr>
          <p:cNvPr id="3" name="Content Placeholder 2"/>
          <p:cNvSpPr>
            <a:spLocks noGrp="1"/>
          </p:cNvSpPr>
          <p:nvPr>
            <p:ph idx="1"/>
          </p:nvPr>
        </p:nvSpPr>
        <p:spPr>
          <a:xfrm>
            <a:off x="609600" y="1905000"/>
            <a:ext cx="7848600" cy="4419600"/>
          </a:xfrm>
        </p:spPr>
        <p:txBody>
          <a:bodyPr>
            <a:normAutofit/>
          </a:bodyPr>
          <a:lstStyle/>
          <a:p>
            <a:pPr lvl="1"/>
            <a:r>
              <a:rPr lang="en-US" dirty="0" smtClean="0"/>
              <a:t>Educate about the nature &amp; extent of problem</a:t>
            </a:r>
          </a:p>
          <a:p>
            <a:pPr marL="365760" lvl="1" indent="0">
              <a:buNone/>
            </a:pPr>
            <a:endParaRPr lang="en-US" sz="1000" dirty="0" smtClean="0"/>
          </a:p>
          <a:p>
            <a:pPr lvl="1"/>
            <a:r>
              <a:rPr lang="en-US" dirty="0" smtClean="0"/>
              <a:t>Share progress you’re making on strategic plan</a:t>
            </a:r>
          </a:p>
          <a:p>
            <a:pPr marL="365760" lvl="1" indent="0">
              <a:buNone/>
            </a:pPr>
            <a:endParaRPr lang="en-US" sz="1000" dirty="0" smtClean="0"/>
          </a:p>
          <a:p>
            <a:pPr lvl="1"/>
            <a:r>
              <a:rPr lang="en-US" dirty="0" smtClean="0"/>
              <a:t>Promote events &amp; recruit volunteers</a:t>
            </a:r>
          </a:p>
          <a:p>
            <a:pPr marL="365760" lvl="1" indent="0">
              <a:buNone/>
            </a:pPr>
            <a:endParaRPr lang="en-US" sz="1000" dirty="0" smtClean="0"/>
          </a:p>
          <a:p>
            <a:pPr lvl="1"/>
            <a:r>
              <a:rPr lang="en-US" dirty="0" smtClean="0"/>
              <a:t>Establish/build media relationships</a:t>
            </a:r>
          </a:p>
          <a:p>
            <a:pPr marL="365760" lvl="1" indent="0">
              <a:buNone/>
            </a:pPr>
            <a:endParaRPr lang="en-US" sz="1000" dirty="0" smtClean="0"/>
          </a:p>
          <a:p>
            <a:pPr lvl="1"/>
            <a:r>
              <a:rPr lang="en-US" dirty="0" smtClean="0"/>
              <a:t>Include formal &amp; informal media outlets</a:t>
            </a:r>
          </a:p>
          <a:p>
            <a:pPr lvl="1"/>
            <a:endParaRPr lang="en-US" dirty="0"/>
          </a:p>
          <a:p>
            <a:pPr marL="365760" lvl="1" indent="0" algn="ctr">
              <a:buNone/>
            </a:pPr>
            <a:r>
              <a:rPr lang="en-US" b="1" i="1" dirty="0" smtClean="0"/>
              <a:t>Don’t confuse this with public awareness campaigns.  PACs are issue-specific.</a:t>
            </a:r>
          </a:p>
          <a:p>
            <a:pPr lvl="1"/>
            <a:endParaRPr lang="en-US" dirty="0"/>
          </a:p>
        </p:txBody>
      </p:sp>
    </p:spTree>
    <p:extLst>
      <p:ext uri="{BB962C8B-B14F-4D97-AF65-F5344CB8AC3E}">
        <p14:creationId xmlns:p14="http://schemas.microsoft.com/office/powerpoint/2010/main" val="157922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Communications Activity	</a:t>
            </a:r>
            <a:endParaRPr lang="en-US" dirty="0"/>
          </a:p>
        </p:txBody>
      </p:sp>
      <p:sp>
        <p:nvSpPr>
          <p:cNvPr id="3" name="Content Placeholder 2"/>
          <p:cNvSpPr>
            <a:spLocks noGrp="1"/>
          </p:cNvSpPr>
          <p:nvPr>
            <p:ph idx="1"/>
          </p:nvPr>
        </p:nvSpPr>
        <p:spPr>
          <a:xfrm>
            <a:off x="1043492" y="2323652"/>
            <a:ext cx="6777317" cy="3924748"/>
          </a:xfrm>
        </p:spPr>
        <p:txBody>
          <a:bodyPr>
            <a:normAutofit lnSpcReduction="10000"/>
          </a:bodyPr>
          <a:lstStyle/>
          <a:p>
            <a:r>
              <a:rPr lang="en-US" dirty="0" smtClean="0"/>
              <a:t>Brainstorm &amp; record ideas for communications resources &amp; strategies you can use to get the word out about what you’re doing and how it’s making a difference.</a:t>
            </a:r>
          </a:p>
          <a:p>
            <a:r>
              <a:rPr lang="en-US" dirty="0" smtClean="0"/>
              <a:t>When time is called, move to the next station.</a:t>
            </a:r>
          </a:p>
          <a:p>
            <a:r>
              <a:rPr lang="en-US" dirty="0" smtClean="0"/>
              <a:t>Do </a:t>
            </a:r>
            <a:r>
              <a:rPr lang="en-US" b="1" dirty="0" smtClean="0"/>
              <a:t>NOT</a:t>
            </a:r>
            <a:r>
              <a:rPr lang="en-US" dirty="0" smtClean="0"/>
              <a:t> repeat anything already on the sheet.</a:t>
            </a:r>
          </a:p>
          <a:p>
            <a:r>
              <a:rPr lang="en-US" dirty="0" smtClean="0"/>
              <a:t>Select a reporter to share ideas.</a:t>
            </a:r>
            <a:endParaRPr lang="en-US" dirty="0"/>
          </a:p>
        </p:txBody>
      </p:sp>
    </p:spTree>
    <p:extLst>
      <p:ext uri="{BB962C8B-B14F-4D97-AF65-F5344CB8AC3E}">
        <p14:creationId xmlns:p14="http://schemas.microsoft.com/office/powerpoint/2010/main" val="16091702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567110" cy="1143000"/>
          </a:xfrm>
        </p:spPr>
        <p:txBody>
          <a:bodyPr>
            <a:normAutofit fontScale="90000"/>
          </a:bodyPr>
          <a:lstStyle/>
          <a:p>
            <a:r>
              <a:rPr lang="en-US" dirty="0" smtClean="0"/>
              <a:t>Recruiting Volunteers/Members</a:t>
            </a:r>
            <a:endParaRPr lang="en-US" dirty="0"/>
          </a:p>
        </p:txBody>
      </p:sp>
      <p:sp>
        <p:nvSpPr>
          <p:cNvPr id="3" name="Content Placeholder 2"/>
          <p:cNvSpPr>
            <a:spLocks noGrp="1"/>
          </p:cNvSpPr>
          <p:nvPr>
            <p:ph idx="1"/>
          </p:nvPr>
        </p:nvSpPr>
        <p:spPr/>
        <p:txBody>
          <a:bodyPr>
            <a:normAutofit fontScale="85000" lnSpcReduction="10000"/>
          </a:bodyPr>
          <a:lstStyle/>
          <a:p>
            <a:pPr marL="68580" indent="0">
              <a:buNone/>
            </a:pPr>
            <a:r>
              <a:rPr lang="en-US" sz="2800" b="1" dirty="0" smtClean="0"/>
              <a:t>Recruit with intention!</a:t>
            </a:r>
          </a:p>
          <a:p>
            <a:pPr marL="68580" indent="0">
              <a:buNone/>
            </a:pPr>
            <a:endParaRPr lang="en-US" sz="1200" b="1" dirty="0" smtClean="0"/>
          </a:p>
          <a:p>
            <a:pPr lvl="1"/>
            <a:r>
              <a:rPr lang="en-US" sz="2400" b="1" dirty="0" smtClean="0"/>
              <a:t>Slots</a:t>
            </a:r>
            <a:r>
              <a:rPr lang="en-US" sz="2400" dirty="0" smtClean="0"/>
              <a:t> (high level people </a:t>
            </a:r>
            <a:r>
              <a:rPr lang="en-US" sz="2400" dirty="0"/>
              <a:t>with influence &amp; </a:t>
            </a:r>
            <a:r>
              <a:rPr lang="en-US" sz="2400" dirty="0" smtClean="0"/>
              <a:t>resources vs people “I know”)</a:t>
            </a:r>
          </a:p>
          <a:p>
            <a:pPr marL="365760" lvl="1" indent="0">
              <a:buNone/>
            </a:pPr>
            <a:endParaRPr lang="en-US" sz="1100" dirty="0" smtClean="0"/>
          </a:p>
          <a:p>
            <a:pPr lvl="2">
              <a:buClr>
                <a:srgbClr val="0070C0"/>
              </a:buClr>
              <a:buFont typeface="Wingdings" panose="05000000000000000000" pitchFamily="2" charset="2"/>
              <a:buChar char="v"/>
            </a:pPr>
            <a:r>
              <a:rPr lang="en-US" sz="2200" dirty="0" smtClean="0"/>
              <a:t>Work with people </a:t>
            </a:r>
            <a:r>
              <a:rPr lang="en-US" sz="2200" dirty="0"/>
              <a:t>who have </a:t>
            </a:r>
            <a:r>
              <a:rPr lang="en-US" sz="2200" dirty="0" smtClean="0"/>
              <a:t>connections</a:t>
            </a:r>
          </a:p>
          <a:p>
            <a:pPr marL="685800" lvl="2" indent="0">
              <a:buClr>
                <a:srgbClr val="0070C0"/>
              </a:buClr>
              <a:buNone/>
            </a:pPr>
            <a:endParaRPr lang="en-US" sz="1100" dirty="0"/>
          </a:p>
          <a:p>
            <a:pPr lvl="2">
              <a:buClr>
                <a:srgbClr val="0070C0"/>
              </a:buClr>
              <a:buFont typeface="Wingdings" panose="05000000000000000000" pitchFamily="2" charset="2"/>
              <a:buChar char="v"/>
            </a:pPr>
            <a:r>
              <a:rPr lang="en-US" sz="2200" dirty="0"/>
              <a:t>Build relationships with people who have similar standing in </a:t>
            </a:r>
            <a:r>
              <a:rPr lang="en-US" sz="2200" dirty="0" smtClean="0"/>
              <a:t>community</a:t>
            </a:r>
          </a:p>
          <a:p>
            <a:pPr marL="685800" lvl="2" indent="0">
              <a:buClr>
                <a:srgbClr val="0070C0"/>
              </a:buClr>
              <a:buNone/>
            </a:pPr>
            <a:endParaRPr lang="en-US" sz="1100" dirty="0"/>
          </a:p>
          <a:p>
            <a:pPr lvl="2">
              <a:buClr>
                <a:srgbClr val="0070C0"/>
              </a:buClr>
              <a:buFont typeface="Wingdings" panose="05000000000000000000" pitchFamily="2" charset="2"/>
              <a:buChar char="v"/>
            </a:pPr>
            <a:r>
              <a:rPr lang="en-US" sz="2200" dirty="0"/>
              <a:t>Join professional and civic </a:t>
            </a:r>
            <a:r>
              <a:rPr lang="en-US" sz="2200" dirty="0" smtClean="0"/>
              <a:t>organizations</a:t>
            </a:r>
          </a:p>
          <a:p>
            <a:pPr marL="685800" lvl="2" indent="0">
              <a:buNone/>
            </a:pPr>
            <a:endParaRPr lang="en-US" dirty="0"/>
          </a:p>
          <a:p>
            <a:pPr marL="365760" lvl="1" indent="0" algn="ctr">
              <a:buNone/>
            </a:pPr>
            <a:r>
              <a:rPr lang="en-US" sz="2400" dirty="0" smtClean="0"/>
              <a:t>Over time, </a:t>
            </a:r>
            <a:r>
              <a:rPr lang="en-US" sz="2400" b="1" dirty="0" smtClean="0"/>
              <a:t>you</a:t>
            </a:r>
            <a:r>
              <a:rPr lang="en-US" sz="2400" dirty="0" smtClean="0"/>
              <a:t> become THAT person of influence!</a:t>
            </a:r>
          </a:p>
        </p:txBody>
      </p:sp>
    </p:spTree>
    <p:extLst>
      <p:ext uri="{BB962C8B-B14F-4D97-AF65-F5344CB8AC3E}">
        <p14:creationId xmlns:p14="http://schemas.microsoft.com/office/powerpoint/2010/main" val="6110998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066800"/>
            <a:ext cx="7558144" cy="1143000"/>
          </a:xfrm>
        </p:spPr>
        <p:txBody>
          <a:bodyPr>
            <a:normAutofit fontScale="90000"/>
          </a:bodyPr>
          <a:lstStyle/>
          <a:p>
            <a:r>
              <a:rPr lang="en-US" dirty="0"/>
              <a:t>Recruiting Volunteers/Members</a:t>
            </a:r>
          </a:p>
        </p:txBody>
      </p:sp>
      <p:sp>
        <p:nvSpPr>
          <p:cNvPr id="3" name="Content Placeholder 2"/>
          <p:cNvSpPr>
            <a:spLocks noGrp="1"/>
          </p:cNvSpPr>
          <p:nvPr>
            <p:ph idx="1"/>
          </p:nvPr>
        </p:nvSpPr>
        <p:spPr>
          <a:xfrm>
            <a:off x="1043492" y="2323652"/>
            <a:ext cx="6777317" cy="4000948"/>
          </a:xfrm>
        </p:spPr>
        <p:txBody>
          <a:bodyPr>
            <a:normAutofit/>
          </a:bodyPr>
          <a:lstStyle/>
          <a:p>
            <a:pPr lvl="1"/>
            <a:r>
              <a:rPr lang="en-US" sz="2400" b="1" dirty="0" smtClean="0"/>
              <a:t>Champions</a:t>
            </a:r>
          </a:p>
          <a:p>
            <a:pPr marL="365760" lvl="1" indent="0">
              <a:buNone/>
            </a:pPr>
            <a:endParaRPr lang="en-US" sz="2400" b="1" dirty="0" smtClean="0"/>
          </a:p>
          <a:p>
            <a:pPr lvl="1"/>
            <a:r>
              <a:rPr lang="en-US" sz="2400" b="1" dirty="0" smtClean="0"/>
              <a:t>Member/volunteer gap analysis</a:t>
            </a:r>
          </a:p>
          <a:p>
            <a:pPr lvl="2">
              <a:buClr>
                <a:srgbClr val="0070C0"/>
              </a:buClr>
              <a:buFont typeface="Wingdings" panose="05000000000000000000" pitchFamily="2" charset="2"/>
              <a:buChar char="v"/>
            </a:pPr>
            <a:r>
              <a:rPr lang="en-US" sz="2200" dirty="0" smtClean="0"/>
              <a:t>Cultural diversity</a:t>
            </a:r>
          </a:p>
          <a:p>
            <a:pPr lvl="2">
              <a:buClr>
                <a:srgbClr val="0070C0"/>
              </a:buClr>
              <a:buFont typeface="Wingdings" panose="05000000000000000000" pitchFamily="2" charset="2"/>
              <a:buChar char="v"/>
            </a:pPr>
            <a:r>
              <a:rPr lang="en-US" sz="2200" dirty="0" smtClean="0"/>
              <a:t>Expertise</a:t>
            </a:r>
          </a:p>
          <a:p>
            <a:pPr lvl="2">
              <a:buClr>
                <a:srgbClr val="0070C0"/>
              </a:buClr>
              <a:buFont typeface="Wingdings" panose="05000000000000000000" pitchFamily="2" charset="2"/>
              <a:buChar char="v"/>
            </a:pPr>
            <a:r>
              <a:rPr lang="en-US" sz="2200" dirty="0" smtClean="0"/>
              <a:t>Resources</a:t>
            </a:r>
          </a:p>
          <a:p>
            <a:pPr lvl="2">
              <a:buClr>
                <a:srgbClr val="0070C0"/>
              </a:buClr>
              <a:buFont typeface="Wingdings" panose="05000000000000000000" pitchFamily="2" charset="2"/>
              <a:buChar char="v"/>
            </a:pPr>
            <a:r>
              <a:rPr lang="en-US" sz="2200" dirty="0" smtClean="0"/>
              <a:t>Sector representation</a:t>
            </a:r>
            <a:endParaRPr lang="en-US" sz="2200" dirty="0"/>
          </a:p>
        </p:txBody>
      </p:sp>
    </p:spTree>
    <p:extLst>
      <p:ext uri="{BB962C8B-B14F-4D97-AF65-F5344CB8AC3E}">
        <p14:creationId xmlns:p14="http://schemas.microsoft.com/office/powerpoint/2010/main" val="9192200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643310" cy="1143000"/>
          </a:xfrm>
        </p:spPr>
        <p:txBody>
          <a:bodyPr>
            <a:normAutofit fontScale="90000"/>
          </a:bodyPr>
          <a:lstStyle/>
          <a:p>
            <a:r>
              <a:rPr lang="en-US" dirty="0"/>
              <a:t>Recruiting Volunteers/Members</a:t>
            </a:r>
          </a:p>
        </p:txBody>
      </p:sp>
      <p:sp>
        <p:nvSpPr>
          <p:cNvPr id="3" name="Content Placeholder 2"/>
          <p:cNvSpPr>
            <a:spLocks noGrp="1"/>
          </p:cNvSpPr>
          <p:nvPr>
            <p:ph idx="1"/>
          </p:nvPr>
        </p:nvSpPr>
        <p:spPr>
          <a:xfrm>
            <a:off x="1043492" y="2323652"/>
            <a:ext cx="7567108" cy="4000948"/>
          </a:xfrm>
        </p:spPr>
        <p:txBody>
          <a:bodyPr>
            <a:normAutofit/>
          </a:bodyPr>
          <a:lstStyle/>
          <a:p>
            <a:pPr lvl="1"/>
            <a:r>
              <a:rPr lang="en-US" sz="2400" b="1" dirty="0" smtClean="0"/>
              <a:t>Youth engagement</a:t>
            </a:r>
          </a:p>
          <a:p>
            <a:pPr lvl="2">
              <a:buClr>
                <a:srgbClr val="0070C0"/>
              </a:buClr>
              <a:buFont typeface="Wingdings" panose="05000000000000000000" pitchFamily="2" charset="2"/>
              <a:buChar char="v"/>
            </a:pPr>
            <a:r>
              <a:rPr lang="en-US" sz="2200" dirty="0" smtClean="0"/>
              <a:t>Youth Advisory Board or Youth Action Team </a:t>
            </a:r>
          </a:p>
          <a:p>
            <a:pPr lvl="2">
              <a:buClr>
                <a:srgbClr val="0070C0"/>
              </a:buClr>
              <a:buFont typeface="Wingdings" panose="05000000000000000000" pitchFamily="2" charset="2"/>
              <a:buChar char="v"/>
            </a:pPr>
            <a:r>
              <a:rPr lang="en-US" sz="2200" dirty="0" smtClean="0"/>
              <a:t>Equal roles, responsibilities</a:t>
            </a:r>
          </a:p>
          <a:p>
            <a:pPr lvl="2">
              <a:buClr>
                <a:srgbClr val="0070C0"/>
              </a:buClr>
              <a:buFont typeface="Wingdings" panose="05000000000000000000" pitchFamily="2" charset="2"/>
              <a:buChar char="v"/>
            </a:pPr>
            <a:r>
              <a:rPr lang="en-US" sz="2200" dirty="0" smtClean="0"/>
              <a:t>Empowerment &amp; voice versus participation</a:t>
            </a:r>
          </a:p>
          <a:p>
            <a:pPr marL="685800" lvl="2" indent="0">
              <a:buClr>
                <a:srgbClr val="0070C0"/>
              </a:buClr>
              <a:buNone/>
            </a:pPr>
            <a:endParaRPr lang="en-US" dirty="0" smtClean="0"/>
          </a:p>
          <a:p>
            <a:pPr lvl="1"/>
            <a:r>
              <a:rPr lang="en-US" sz="2400" b="1" dirty="0" smtClean="0"/>
              <a:t>Public/private balance</a:t>
            </a:r>
          </a:p>
          <a:p>
            <a:pPr lvl="2">
              <a:buClr>
                <a:srgbClr val="0070C0"/>
              </a:buClr>
              <a:buFont typeface="Wingdings" panose="05000000000000000000" pitchFamily="2" charset="2"/>
              <a:buChar char="v"/>
            </a:pPr>
            <a:r>
              <a:rPr lang="en-US" sz="2200" dirty="0" smtClean="0"/>
              <a:t>Increases reach, opportunities &amp; resources</a:t>
            </a:r>
          </a:p>
          <a:p>
            <a:pPr lvl="2">
              <a:buClr>
                <a:srgbClr val="0070C0"/>
              </a:buClr>
              <a:buFont typeface="Wingdings" panose="05000000000000000000" pitchFamily="2" charset="2"/>
              <a:buChar char="v"/>
            </a:pPr>
            <a:r>
              <a:rPr lang="en-US" sz="2200" dirty="0" smtClean="0"/>
              <a:t>Shared leadership roles, i.e. co-chairs</a:t>
            </a:r>
          </a:p>
        </p:txBody>
      </p:sp>
    </p:spTree>
    <p:extLst>
      <p:ext uri="{BB962C8B-B14F-4D97-AF65-F5344CB8AC3E}">
        <p14:creationId xmlns:p14="http://schemas.microsoft.com/office/powerpoint/2010/main" val="26761508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Recruitment Activity</a:t>
            </a:r>
            <a:endParaRPr lang="en-US" dirty="0"/>
          </a:p>
        </p:txBody>
      </p:sp>
      <p:sp>
        <p:nvSpPr>
          <p:cNvPr id="3" name="Content Placeholder 2"/>
          <p:cNvSpPr>
            <a:spLocks noGrp="1"/>
          </p:cNvSpPr>
          <p:nvPr>
            <p:ph idx="1"/>
          </p:nvPr>
        </p:nvSpPr>
        <p:spPr>
          <a:xfrm>
            <a:off x="1043492" y="2323652"/>
            <a:ext cx="6777317" cy="4000948"/>
          </a:xfrm>
        </p:spPr>
        <p:txBody>
          <a:bodyPr>
            <a:normAutofit lnSpcReduction="10000"/>
          </a:bodyPr>
          <a:lstStyle/>
          <a:p>
            <a:r>
              <a:rPr lang="en-US" dirty="0" smtClean="0"/>
              <a:t> Identify your most important or influential volunteer or board member &amp; what s/he brings to the table.</a:t>
            </a:r>
          </a:p>
          <a:p>
            <a:pPr marL="68580" indent="0">
              <a:buNone/>
            </a:pPr>
            <a:endParaRPr lang="en-US" sz="1000" dirty="0"/>
          </a:p>
          <a:p>
            <a:r>
              <a:rPr lang="en-US" dirty="0" smtClean="0"/>
              <a:t> Identify 2 high level individuals or slots you would like to have involved &amp; why.</a:t>
            </a:r>
          </a:p>
          <a:p>
            <a:pPr marL="68580" indent="0">
              <a:buNone/>
            </a:pPr>
            <a:endParaRPr lang="en-US" sz="1000" dirty="0"/>
          </a:p>
          <a:p>
            <a:r>
              <a:rPr lang="en-US" dirty="0" smtClean="0"/>
              <a:t> At your table brainstorm 3 strategies to each of these folks involved.</a:t>
            </a:r>
          </a:p>
          <a:p>
            <a:pPr marL="68580" indent="0">
              <a:buNone/>
            </a:pPr>
            <a:endParaRPr lang="en-US" sz="1100" dirty="0" smtClean="0"/>
          </a:p>
          <a:p>
            <a:r>
              <a:rPr lang="en-US" dirty="0" smtClean="0"/>
              <a:t>Select an example to share with the larger group.</a:t>
            </a:r>
          </a:p>
        </p:txBody>
      </p:sp>
    </p:spTree>
    <p:extLst>
      <p:ext uri="{BB962C8B-B14F-4D97-AF65-F5344CB8AC3E}">
        <p14:creationId xmlns:p14="http://schemas.microsoft.com/office/powerpoint/2010/main" val="6159543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Retention Strategies</a:t>
            </a:r>
            <a:endParaRPr lang="en-US" dirty="0"/>
          </a:p>
        </p:txBody>
      </p:sp>
      <p:sp>
        <p:nvSpPr>
          <p:cNvPr id="3" name="Content Placeholder 2"/>
          <p:cNvSpPr>
            <a:spLocks noGrp="1"/>
          </p:cNvSpPr>
          <p:nvPr>
            <p:ph idx="1"/>
          </p:nvPr>
        </p:nvSpPr>
        <p:spPr>
          <a:xfrm>
            <a:off x="1043492" y="2323652"/>
            <a:ext cx="7414708" cy="4000948"/>
          </a:xfrm>
        </p:spPr>
        <p:txBody>
          <a:bodyPr>
            <a:normAutofit/>
          </a:bodyPr>
          <a:lstStyle/>
          <a:p>
            <a:r>
              <a:rPr lang="en-US" sz="2200" b="1" dirty="0" smtClean="0"/>
              <a:t>Orientation</a:t>
            </a:r>
          </a:p>
          <a:p>
            <a:pPr marL="68580" indent="0">
              <a:buNone/>
            </a:pPr>
            <a:endParaRPr lang="en-US" sz="2200" dirty="0" smtClean="0"/>
          </a:p>
          <a:p>
            <a:r>
              <a:rPr lang="en-US" sz="2200" b="1" dirty="0"/>
              <a:t>M</a:t>
            </a:r>
            <a:r>
              <a:rPr lang="en-US" sz="2200" b="1" dirty="0" smtClean="0"/>
              <a:t>eaningful roles &amp; responsibilities</a:t>
            </a:r>
          </a:p>
          <a:p>
            <a:pPr lvl="1">
              <a:buClr>
                <a:srgbClr val="0070C0"/>
              </a:buClr>
              <a:buFont typeface="Wingdings" panose="05000000000000000000" pitchFamily="2" charset="2"/>
              <a:buChar char="v"/>
            </a:pPr>
            <a:r>
              <a:rPr lang="en-US" dirty="0" smtClean="0"/>
              <a:t>Interest/passion</a:t>
            </a:r>
          </a:p>
          <a:p>
            <a:pPr lvl="1">
              <a:buClr>
                <a:srgbClr val="0070C0"/>
              </a:buClr>
              <a:buFont typeface="Wingdings" panose="05000000000000000000" pitchFamily="2" charset="2"/>
              <a:buChar char="v"/>
            </a:pPr>
            <a:r>
              <a:rPr lang="en-US" dirty="0" smtClean="0"/>
              <a:t>Expertise</a:t>
            </a:r>
          </a:p>
          <a:p>
            <a:pPr lvl="1">
              <a:buClr>
                <a:srgbClr val="0070C0"/>
              </a:buClr>
              <a:buFont typeface="Wingdings" panose="05000000000000000000" pitchFamily="2" charset="2"/>
              <a:buChar char="v"/>
            </a:pPr>
            <a:r>
              <a:rPr lang="en-US" dirty="0" smtClean="0"/>
              <a:t>Abilities</a:t>
            </a:r>
          </a:p>
          <a:p>
            <a:pPr lvl="1">
              <a:buClr>
                <a:srgbClr val="0070C0"/>
              </a:buClr>
              <a:buFont typeface="Wingdings" panose="05000000000000000000" pitchFamily="2" charset="2"/>
              <a:buChar char="v"/>
            </a:pPr>
            <a:r>
              <a:rPr lang="en-US" dirty="0" smtClean="0"/>
              <a:t>Sector roles</a:t>
            </a:r>
          </a:p>
        </p:txBody>
      </p:sp>
    </p:spTree>
    <p:extLst>
      <p:ext uri="{BB962C8B-B14F-4D97-AF65-F5344CB8AC3E}">
        <p14:creationId xmlns:p14="http://schemas.microsoft.com/office/powerpoint/2010/main" val="33038835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Retention Strategies</a:t>
            </a:r>
            <a:endParaRPr lang="en-US" dirty="0"/>
          </a:p>
        </p:txBody>
      </p:sp>
      <p:sp>
        <p:nvSpPr>
          <p:cNvPr id="3" name="Content Placeholder 2"/>
          <p:cNvSpPr>
            <a:spLocks noGrp="1"/>
          </p:cNvSpPr>
          <p:nvPr>
            <p:ph idx="1"/>
          </p:nvPr>
        </p:nvSpPr>
        <p:spPr>
          <a:xfrm>
            <a:off x="1043492" y="2323652"/>
            <a:ext cx="7414708" cy="4000948"/>
          </a:xfrm>
        </p:spPr>
        <p:txBody>
          <a:bodyPr>
            <a:normAutofit/>
          </a:bodyPr>
          <a:lstStyle/>
          <a:p>
            <a:r>
              <a:rPr lang="en-US" sz="2200" b="1" dirty="0" smtClean="0"/>
              <a:t>Leadership development</a:t>
            </a:r>
          </a:p>
          <a:p>
            <a:pPr lvl="1">
              <a:buClr>
                <a:srgbClr val="0070C0"/>
              </a:buClr>
              <a:buFont typeface="Wingdings" panose="05000000000000000000" pitchFamily="2" charset="2"/>
              <a:buChar char="v"/>
            </a:pPr>
            <a:r>
              <a:rPr lang="en-US" dirty="0" smtClean="0"/>
              <a:t>Training (formal &amp; informal)</a:t>
            </a:r>
          </a:p>
          <a:p>
            <a:pPr lvl="1">
              <a:buClr>
                <a:srgbClr val="0070C0"/>
              </a:buClr>
              <a:buFont typeface="Wingdings" panose="05000000000000000000" pitchFamily="2" charset="2"/>
              <a:buChar char="v"/>
            </a:pPr>
            <a:r>
              <a:rPr lang="en-US" dirty="0" smtClean="0"/>
              <a:t>Evaluation of performance &amp; feedback</a:t>
            </a:r>
          </a:p>
          <a:p>
            <a:pPr lvl="1">
              <a:buClr>
                <a:srgbClr val="0070C0"/>
              </a:buClr>
              <a:buFont typeface="Wingdings" panose="05000000000000000000" pitchFamily="2" charset="2"/>
              <a:buChar char="v"/>
            </a:pPr>
            <a:r>
              <a:rPr lang="en-US" dirty="0" smtClean="0"/>
              <a:t>Ladder of opportunities</a:t>
            </a:r>
          </a:p>
          <a:p>
            <a:pPr marL="68580" indent="0">
              <a:buNone/>
            </a:pPr>
            <a:endParaRPr lang="en-US" sz="2200" dirty="0" smtClean="0"/>
          </a:p>
          <a:p>
            <a:r>
              <a:rPr lang="en-US" sz="2200" b="1" dirty="0" smtClean="0"/>
              <a:t>Accommodating personal needs </a:t>
            </a:r>
          </a:p>
        </p:txBody>
      </p:sp>
    </p:spTree>
    <p:extLst>
      <p:ext uri="{BB962C8B-B14F-4D97-AF65-F5344CB8AC3E}">
        <p14:creationId xmlns:p14="http://schemas.microsoft.com/office/powerpoint/2010/main" val="19404656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Retention Strategies</a:t>
            </a:r>
            <a:endParaRPr lang="en-US" dirty="0"/>
          </a:p>
        </p:txBody>
      </p:sp>
      <p:sp>
        <p:nvSpPr>
          <p:cNvPr id="3" name="Content Placeholder 2"/>
          <p:cNvSpPr>
            <a:spLocks noGrp="1"/>
          </p:cNvSpPr>
          <p:nvPr>
            <p:ph idx="1"/>
          </p:nvPr>
        </p:nvSpPr>
        <p:spPr>
          <a:xfrm>
            <a:off x="1043492" y="2323652"/>
            <a:ext cx="7414708" cy="4000948"/>
          </a:xfrm>
        </p:spPr>
        <p:txBody>
          <a:bodyPr>
            <a:normAutofit lnSpcReduction="10000"/>
          </a:bodyPr>
          <a:lstStyle/>
          <a:p>
            <a:r>
              <a:rPr lang="en-US" b="1" dirty="0" smtClean="0"/>
              <a:t>Recognition of efforts &amp; accomplishments</a:t>
            </a:r>
          </a:p>
          <a:p>
            <a:pPr lvl="1">
              <a:buClr>
                <a:srgbClr val="0070C0"/>
              </a:buClr>
              <a:buFont typeface="Wingdings" panose="05000000000000000000" pitchFamily="2" charset="2"/>
              <a:buChar char="v"/>
            </a:pPr>
            <a:r>
              <a:rPr lang="en-US" dirty="0" smtClean="0"/>
              <a:t>Thank-you</a:t>
            </a:r>
          </a:p>
          <a:p>
            <a:pPr lvl="1">
              <a:buClr>
                <a:srgbClr val="0070C0"/>
              </a:buClr>
              <a:buFont typeface="Wingdings" panose="05000000000000000000" pitchFamily="2" charset="2"/>
              <a:buChar char="v"/>
            </a:pPr>
            <a:r>
              <a:rPr lang="en-US" dirty="0" smtClean="0"/>
              <a:t>Incentives/rewards</a:t>
            </a:r>
          </a:p>
          <a:p>
            <a:pPr lvl="1">
              <a:buClr>
                <a:srgbClr val="0070C0"/>
              </a:buClr>
              <a:buFont typeface="Wingdings" panose="05000000000000000000" pitchFamily="2" charset="2"/>
              <a:buChar char="v"/>
            </a:pPr>
            <a:r>
              <a:rPr lang="en-US" dirty="0" smtClean="0"/>
              <a:t>Giving or sharing credit</a:t>
            </a:r>
          </a:p>
          <a:p>
            <a:pPr marL="68580" indent="0">
              <a:buNone/>
            </a:pPr>
            <a:endParaRPr lang="en-US" dirty="0" smtClean="0"/>
          </a:p>
          <a:p>
            <a:r>
              <a:rPr lang="en-US" b="1" dirty="0" smtClean="0"/>
              <a:t>Seeking feedback at sensible intervals</a:t>
            </a:r>
          </a:p>
          <a:p>
            <a:pPr lvl="1">
              <a:buClr>
                <a:srgbClr val="0070C0"/>
              </a:buClr>
              <a:buFont typeface="Wingdings" panose="05000000000000000000" pitchFamily="2" charset="2"/>
              <a:buChar char="v"/>
            </a:pPr>
            <a:r>
              <a:rPr lang="en-US" dirty="0" smtClean="0"/>
              <a:t>How your agency is doing</a:t>
            </a:r>
          </a:p>
          <a:p>
            <a:pPr lvl="1">
              <a:buClr>
                <a:srgbClr val="0070C0"/>
              </a:buClr>
              <a:buFont typeface="Wingdings" panose="05000000000000000000" pitchFamily="2" charset="2"/>
              <a:buChar char="v"/>
            </a:pPr>
            <a:r>
              <a:rPr lang="en-US" dirty="0" smtClean="0"/>
              <a:t>Understanding of one’s role(s)</a:t>
            </a:r>
          </a:p>
          <a:p>
            <a:pPr lvl="1">
              <a:buClr>
                <a:srgbClr val="0070C0"/>
              </a:buClr>
              <a:buFont typeface="Wingdings" panose="05000000000000000000" pitchFamily="2" charset="2"/>
              <a:buChar char="v"/>
            </a:pPr>
            <a:r>
              <a:rPr lang="en-US" dirty="0" smtClean="0"/>
              <a:t>Understanding of agency’s goals &amp; strategies</a:t>
            </a:r>
          </a:p>
          <a:p>
            <a:pPr lvl="1">
              <a:buClr>
                <a:srgbClr val="0070C0"/>
              </a:buClr>
              <a:buFont typeface="Wingdings" panose="05000000000000000000" pitchFamily="2" charset="2"/>
              <a:buChar char="v"/>
            </a:pPr>
            <a:r>
              <a:rPr lang="en-US" dirty="0" smtClean="0"/>
              <a:t>Level of participation</a:t>
            </a:r>
          </a:p>
        </p:txBody>
      </p:sp>
    </p:spTree>
    <p:extLst>
      <p:ext uri="{BB962C8B-B14F-4D97-AF65-F5344CB8AC3E}">
        <p14:creationId xmlns:p14="http://schemas.microsoft.com/office/powerpoint/2010/main" val="7878557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Volunteer Retention Activity</a:t>
            </a:r>
            <a:endParaRPr lang="en-US" dirty="0"/>
          </a:p>
        </p:txBody>
      </p:sp>
      <p:sp>
        <p:nvSpPr>
          <p:cNvPr id="3" name="Content Placeholder 2"/>
          <p:cNvSpPr>
            <a:spLocks noGrp="1"/>
          </p:cNvSpPr>
          <p:nvPr>
            <p:ph idx="1"/>
          </p:nvPr>
        </p:nvSpPr>
        <p:spPr/>
        <p:txBody>
          <a:bodyPr>
            <a:normAutofit/>
          </a:bodyPr>
          <a:lstStyle/>
          <a:p>
            <a:r>
              <a:rPr lang="en-US" dirty="0" smtClean="0"/>
              <a:t>There are 6 groups – one for each retention strategy.  Table tents will identify which strategy your group has.</a:t>
            </a:r>
          </a:p>
          <a:p>
            <a:pPr marL="68580" indent="0">
              <a:buNone/>
            </a:pPr>
            <a:endParaRPr lang="en-US" sz="1000" dirty="0" smtClean="0"/>
          </a:p>
          <a:p>
            <a:r>
              <a:rPr lang="en-US" dirty="0" smtClean="0"/>
              <a:t>Work in small groups to:</a:t>
            </a:r>
          </a:p>
          <a:p>
            <a:pPr lvl="1">
              <a:buClr>
                <a:srgbClr val="0070C0"/>
              </a:buClr>
              <a:buFont typeface="Wingdings" panose="05000000000000000000" pitchFamily="2" charset="2"/>
              <a:buChar char="v"/>
            </a:pPr>
            <a:r>
              <a:rPr lang="en-US" dirty="0"/>
              <a:t>Share how you are doing this already </a:t>
            </a:r>
            <a:r>
              <a:rPr lang="en-US" b="1" dirty="0"/>
              <a:t>and</a:t>
            </a:r>
          </a:p>
          <a:p>
            <a:pPr lvl="1">
              <a:buClr>
                <a:srgbClr val="0070C0"/>
              </a:buClr>
              <a:buFont typeface="Wingdings" panose="05000000000000000000" pitchFamily="2" charset="2"/>
              <a:buChar char="v"/>
            </a:pPr>
            <a:r>
              <a:rPr lang="en-US" dirty="0"/>
              <a:t>Other ideas on how it could be done</a:t>
            </a:r>
          </a:p>
          <a:p>
            <a:endParaRPr lang="en-US" sz="1000" dirty="0" smtClean="0"/>
          </a:p>
          <a:p>
            <a:r>
              <a:rPr lang="en-US" dirty="0" smtClean="0"/>
              <a:t>Select a reporter to share your findings.</a:t>
            </a:r>
          </a:p>
        </p:txBody>
      </p:sp>
    </p:spTree>
    <p:extLst>
      <p:ext uri="{BB962C8B-B14F-4D97-AF65-F5344CB8AC3E}">
        <p14:creationId xmlns:p14="http://schemas.microsoft.com/office/powerpoint/2010/main" val="596335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Day One:</a:t>
            </a:r>
            <a:br>
              <a:rPr lang="en-US" dirty="0" smtClean="0"/>
            </a:br>
            <a:r>
              <a:rPr lang="en-US" dirty="0" smtClean="0"/>
              <a:t>Goals and Expectations	</a:t>
            </a:r>
            <a:endParaRPr lang="en-US" dirty="0"/>
          </a:p>
        </p:txBody>
      </p:sp>
      <p:sp>
        <p:nvSpPr>
          <p:cNvPr id="3" name="Content Placeholder 2"/>
          <p:cNvSpPr>
            <a:spLocks noGrp="1"/>
          </p:cNvSpPr>
          <p:nvPr>
            <p:ph idx="1"/>
          </p:nvPr>
        </p:nvSpPr>
        <p:spPr/>
        <p:txBody>
          <a:bodyPr/>
          <a:lstStyle/>
          <a:p>
            <a:r>
              <a:rPr lang="en-US" dirty="0" smtClean="0"/>
              <a:t>To share best practices for infrastructure development beneficial to sustainability</a:t>
            </a:r>
          </a:p>
          <a:p>
            <a:r>
              <a:rPr lang="en-US" dirty="0" smtClean="0"/>
              <a:t>To identify comprehensive strategies for internal </a:t>
            </a:r>
            <a:r>
              <a:rPr lang="en-US" dirty="0"/>
              <a:t>and external communications</a:t>
            </a:r>
          </a:p>
          <a:p>
            <a:r>
              <a:rPr lang="en-US" dirty="0" smtClean="0"/>
              <a:t>To generate practical and beneficial strategies for the recruitment and retention of volunteers</a:t>
            </a:r>
          </a:p>
          <a:p>
            <a:endParaRPr lang="en-US" dirty="0" smtClean="0"/>
          </a:p>
          <a:p>
            <a:endParaRPr lang="en-US" dirty="0" smtClean="0"/>
          </a:p>
          <a:p>
            <a:endParaRPr lang="en-US" dirty="0"/>
          </a:p>
        </p:txBody>
      </p:sp>
    </p:spTree>
    <p:extLst>
      <p:ext uri="{BB962C8B-B14F-4D97-AF65-F5344CB8AC3E}">
        <p14:creationId xmlns:p14="http://schemas.microsoft.com/office/powerpoint/2010/main" val="3283747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Day Two:</a:t>
            </a:r>
            <a:br>
              <a:rPr lang="en-US" dirty="0" smtClean="0"/>
            </a:br>
            <a:r>
              <a:rPr lang="en-US" dirty="0" smtClean="0"/>
              <a:t>Goals and Expectations	</a:t>
            </a:r>
            <a:endParaRPr lang="en-US" dirty="0"/>
          </a:p>
        </p:txBody>
      </p:sp>
      <p:sp>
        <p:nvSpPr>
          <p:cNvPr id="3" name="Content Placeholder 2"/>
          <p:cNvSpPr>
            <a:spLocks noGrp="1"/>
          </p:cNvSpPr>
          <p:nvPr>
            <p:ph idx="1"/>
          </p:nvPr>
        </p:nvSpPr>
        <p:spPr/>
        <p:txBody>
          <a:bodyPr/>
          <a:lstStyle/>
          <a:p>
            <a:r>
              <a:rPr lang="en-US" dirty="0" smtClean="0"/>
              <a:t>To share best practices for infrastructure development beneficial to sustainability</a:t>
            </a:r>
          </a:p>
          <a:p>
            <a:r>
              <a:rPr lang="en-US" dirty="0" smtClean="0"/>
              <a:t>To understand and describe the decision-making process your agency uses to prioritize its work</a:t>
            </a:r>
            <a:endParaRPr lang="en-US" dirty="0"/>
          </a:p>
          <a:p>
            <a:r>
              <a:rPr lang="en-US" dirty="0" smtClean="0"/>
              <a:t>To develop a thorough understanding of diverse funding sources for sustaining current and future efforts</a:t>
            </a:r>
          </a:p>
          <a:p>
            <a:endParaRPr lang="en-US" dirty="0" smtClean="0"/>
          </a:p>
          <a:p>
            <a:endParaRPr lang="en-US" dirty="0" smtClean="0"/>
          </a:p>
          <a:p>
            <a:endParaRPr lang="en-US" dirty="0"/>
          </a:p>
        </p:txBody>
      </p:sp>
    </p:spTree>
    <p:extLst>
      <p:ext uri="{BB962C8B-B14F-4D97-AF65-F5344CB8AC3E}">
        <p14:creationId xmlns:p14="http://schemas.microsoft.com/office/powerpoint/2010/main" val="9025386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Decision-Making</a:t>
            </a:r>
            <a:endParaRPr lang="en-US" dirty="0"/>
          </a:p>
        </p:txBody>
      </p:sp>
      <p:sp>
        <p:nvSpPr>
          <p:cNvPr id="3" name="Content Placeholder 2"/>
          <p:cNvSpPr>
            <a:spLocks noGrp="1"/>
          </p:cNvSpPr>
          <p:nvPr>
            <p:ph idx="1"/>
          </p:nvPr>
        </p:nvSpPr>
        <p:spPr/>
        <p:txBody>
          <a:bodyPr/>
          <a:lstStyle/>
          <a:p>
            <a:pPr marL="68580" indent="0" algn="ctr">
              <a:buNone/>
            </a:pPr>
            <a:r>
              <a:rPr lang="en-US" b="1" dirty="0" smtClean="0"/>
              <a:t>It is imperative that you are able to describe your agency’s decision-making process!</a:t>
            </a:r>
          </a:p>
          <a:p>
            <a:pPr marL="68580" indent="0">
              <a:buNone/>
            </a:pPr>
            <a:endParaRPr lang="en-US" dirty="0"/>
          </a:p>
          <a:p>
            <a:pPr marL="68580" indent="0">
              <a:buNone/>
            </a:pPr>
            <a:r>
              <a:rPr lang="en-US" b="1" dirty="0" smtClean="0"/>
              <a:t>Decisions should be:</a:t>
            </a:r>
          </a:p>
          <a:p>
            <a:pPr lvl="1"/>
            <a:r>
              <a:rPr lang="en-US" dirty="0" smtClean="0"/>
              <a:t>Data driven</a:t>
            </a:r>
          </a:p>
          <a:p>
            <a:pPr lvl="1"/>
            <a:r>
              <a:rPr lang="en-US" dirty="0" smtClean="0"/>
              <a:t>Based on the SPF</a:t>
            </a:r>
          </a:p>
          <a:p>
            <a:endParaRPr lang="en-US" dirty="0"/>
          </a:p>
        </p:txBody>
      </p:sp>
    </p:spTree>
    <p:extLst>
      <p:ext uri="{BB962C8B-B14F-4D97-AF65-F5344CB8AC3E}">
        <p14:creationId xmlns:p14="http://schemas.microsoft.com/office/powerpoint/2010/main" val="7242878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62000"/>
            <a:ext cx="7024744" cy="762000"/>
          </a:xfrm>
        </p:spPr>
        <p:txBody>
          <a:bodyPr>
            <a:normAutofit/>
          </a:bodyPr>
          <a:lstStyle/>
          <a:p>
            <a:r>
              <a:rPr lang="en-US" dirty="0" smtClean="0"/>
              <a:t>Decision-Making</a:t>
            </a:r>
            <a:endParaRPr lang="en-US" dirty="0"/>
          </a:p>
        </p:txBody>
      </p:sp>
      <p:sp>
        <p:nvSpPr>
          <p:cNvPr id="3" name="Content Placeholder 2"/>
          <p:cNvSpPr>
            <a:spLocks noGrp="1"/>
          </p:cNvSpPr>
          <p:nvPr>
            <p:ph idx="1"/>
          </p:nvPr>
        </p:nvSpPr>
        <p:spPr>
          <a:xfrm>
            <a:off x="1043492" y="1524000"/>
            <a:ext cx="6777317" cy="4876800"/>
          </a:xfrm>
        </p:spPr>
        <p:txBody>
          <a:bodyPr/>
          <a:lstStyle/>
          <a:p>
            <a:pPr marL="68580" indent="0" algn="ctr">
              <a:buNone/>
            </a:pPr>
            <a:r>
              <a:rPr lang="en-US" b="1" dirty="0" smtClean="0"/>
              <a:t>What strategies are a priority to sustain?</a:t>
            </a:r>
          </a:p>
          <a:p>
            <a:pPr marL="68580" indent="0" algn="ctr">
              <a:buNone/>
            </a:pPr>
            <a:endParaRPr lang="en-US" b="1" dirty="0"/>
          </a:p>
          <a:p>
            <a:pPr marL="68580" indent="0" algn="ctr">
              <a:buNone/>
            </a:pPr>
            <a:endParaRPr lang="en-US" b="1" dirty="0" smtClean="0"/>
          </a:p>
          <a:p>
            <a:pPr marL="68580" indent="0" algn="ctr">
              <a:buNone/>
            </a:pPr>
            <a:endParaRPr lang="en-US" b="1" dirty="0" smtClean="0"/>
          </a:p>
          <a:p>
            <a:pPr marL="68580" indent="0" algn="ctr">
              <a:buNone/>
            </a:pPr>
            <a:r>
              <a:rPr lang="en-US" b="1" dirty="0" smtClean="0"/>
              <a:t>How do we sustain or evolve these?</a:t>
            </a:r>
          </a:p>
          <a:p>
            <a:pPr marL="68580" indent="0" algn="ctr">
              <a:buNone/>
            </a:pPr>
            <a:endParaRPr lang="en-US" b="1" dirty="0" smtClean="0"/>
          </a:p>
          <a:p>
            <a:pPr marL="68580" indent="0" algn="ctr">
              <a:buNone/>
            </a:pPr>
            <a:endParaRPr lang="en-US" b="1" dirty="0" smtClean="0"/>
          </a:p>
          <a:p>
            <a:pPr marL="68580" indent="0" algn="ctr">
              <a:buNone/>
            </a:pPr>
            <a:endParaRPr lang="en-US" sz="2000" b="1" dirty="0" smtClean="0"/>
          </a:p>
          <a:p>
            <a:pPr marL="68580" indent="0" algn="ctr">
              <a:buNone/>
            </a:pPr>
            <a:r>
              <a:rPr lang="en-US" b="1" dirty="0" smtClean="0"/>
              <a:t>What action do we need to take?</a:t>
            </a:r>
          </a:p>
          <a:p>
            <a:pPr marL="68580" indent="0" algn="ctr">
              <a:buNone/>
            </a:pPr>
            <a:endParaRPr lang="en-US" dirty="0"/>
          </a:p>
        </p:txBody>
      </p:sp>
      <p:sp>
        <p:nvSpPr>
          <p:cNvPr id="4" name="Down Arrow 3"/>
          <p:cNvSpPr/>
          <p:nvPr/>
        </p:nvSpPr>
        <p:spPr>
          <a:xfrm>
            <a:off x="3429000" y="2209800"/>
            <a:ext cx="1828800" cy="782782"/>
          </a:xfrm>
          <a:prstGeom prst="downArrow">
            <a:avLst>
              <a:gd name="adj1" fmla="val 50000"/>
              <a:gd name="adj2" fmla="val 4870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own Arrow 7"/>
          <p:cNvSpPr/>
          <p:nvPr/>
        </p:nvSpPr>
        <p:spPr>
          <a:xfrm>
            <a:off x="3429000" y="3886200"/>
            <a:ext cx="1828800" cy="782782"/>
          </a:xfrm>
          <a:prstGeom prst="downArrow">
            <a:avLst>
              <a:gd name="adj1" fmla="val 50000"/>
              <a:gd name="adj2" fmla="val 4870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583431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Decision-Making</a:t>
            </a:r>
            <a:endParaRPr lang="en-US" dirty="0"/>
          </a:p>
        </p:txBody>
      </p:sp>
      <p:sp>
        <p:nvSpPr>
          <p:cNvPr id="3" name="Content Placeholder 2"/>
          <p:cNvSpPr>
            <a:spLocks noGrp="1"/>
          </p:cNvSpPr>
          <p:nvPr>
            <p:ph idx="1"/>
          </p:nvPr>
        </p:nvSpPr>
        <p:spPr>
          <a:xfrm>
            <a:off x="1043492" y="2323652"/>
            <a:ext cx="7567108" cy="3772347"/>
          </a:xfrm>
        </p:spPr>
        <p:txBody>
          <a:bodyPr>
            <a:normAutofit/>
          </a:bodyPr>
          <a:lstStyle/>
          <a:p>
            <a:pPr marL="68580" indent="0">
              <a:buNone/>
            </a:pPr>
            <a:r>
              <a:rPr lang="en-US" b="1" dirty="0" smtClean="0"/>
              <a:t>Decisions-making Processes:</a:t>
            </a:r>
          </a:p>
          <a:p>
            <a:pPr lvl="1"/>
            <a:r>
              <a:rPr lang="en-US" dirty="0" smtClean="0"/>
              <a:t>SWOT Analysis (</a:t>
            </a:r>
            <a:r>
              <a:rPr lang="en-US" b="1" dirty="0" smtClean="0"/>
              <a:t>S</a:t>
            </a:r>
            <a:r>
              <a:rPr lang="en-US" dirty="0" smtClean="0"/>
              <a:t>trengths/</a:t>
            </a:r>
            <a:r>
              <a:rPr lang="en-US" b="1" dirty="0" smtClean="0"/>
              <a:t>W</a:t>
            </a:r>
            <a:r>
              <a:rPr lang="en-US" dirty="0" smtClean="0"/>
              <a:t>eaknesses/</a:t>
            </a:r>
            <a:r>
              <a:rPr lang="en-US" b="1" dirty="0" smtClean="0"/>
              <a:t>O</a:t>
            </a:r>
            <a:r>
              <a:rPr lang="en-US" dirty="0" smtClean="0"/>
              <a:t>pportunities/</a:t>
            </a:r>
            <a:r>
              <a:rPr lang="en-US" b="1" dirty="0" smtClean="0"/>
              <a:t>T</a:t>
            </a:r>
            <a:r>
              <a:rPr lang="en-US" dirty="0" smtClean="0"/>
              <a:t>hreats)</a:t>
            </a:r>
          </a:p>
          <a:p>
            <a:pPr lvl="1"/>
            <a:r>
              <a:rPr lang="en-US" dirty="0" smtClean="0"/>
              <a:t>Ranking (such as you did with APP)</a:t>
            </a:r>
          </a:p>
          <a:p>
            <a:pPr lvl="1"/>
            <a:r>
              <a:rPr lang="en-US" dirty="0" smtClean="0"/>
              <a:t>Voting</a:t>
            </a:r>
          </a:p>
          <a:p>
            <a:pPr lvl="1"/>
            <a:r>
              <a:rPr lang="en-US" dirty="0" smtClean="0"/>
              <a:t>Town Hall Meetings</a:t>
            </a:r>
          </a:p>
          <a:p>
            <a:pPr lvl="1"/>
            <a:r>
              <a:rPr lang="en-US" dirty="0" smtClean="0"/>
              <a:t>7 Strategies for Community-level Change or SAMHSA prevention strategies</a:t>
            </a:r>
          </a:p>
          <a:p>
            <a:pPr lvl="1"/>
            <a:r>
              <a:rPr lang="en-US" dirty="0" smtClean="0"/>
              <a:t>IF Analysis</a:t>
            </a:r>
          </a:p>
          <a:p>
            <a:endParaRPr lang="en-US" dirty="0"/>
          </a:p>
        </p:txBody>
      </p:sp>
    </p:spTree>
    <p:extLst>
      <p:ext uri="{BB962C8B-B14F-4D97-AF65-F5344CB8AC3E}">
        <p14:creationId xmlns:p14="http://schemas.microsoft.com/office/powerpoint/2010/main" val="13331445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724936"/>
          </a:xfrm>
        </p:spPr>
        <p:txBody>
          <a:bodyPr/>
          <a:lstStyle/>
          <a:p>
            <a:r>
              <a:rPr lang="en-US" dirty="0" smtClean="0"/>
              <a:t>IF Analysis</a:t>
            </a:r>
            <a:endParaRPr lang="en-US" dirty="0"/>
          </a:p>
        </p:txBody>
      </p:sp>
      <p:sp>
        <p:nvSpPr>
          <p:cNvPr id="3" name="Content Placeholder 2"/>
          <p:cNvSpPr>
            <a:spLocks noGrp="1"/>
          </p:cNvSpPr>
          <p:nvPr>
            <p:ph idx="1"/>
          </p:nvPr>
        </p:nvSpPr>
        <p:spPr>
          <a:xfrm>
            <a:off x="1043492" y="1752600"/>
            <a:ext cx="7567108" cy="4343399"/>
          </a:xfrm>
        </p:spPr>
        <p:txBody>
          <a:bodyPr>
            <a:normAutofit/>
          </a:bodyPr>
          <a:lstStyle/>
          <a:p>
            <a:pPr marL="365760" lvl="1" indent="0">
              <a:buNone/>
            </a:pPr>
            <a:r>
              <a:rPr lang="en-US" sz="2800" b="1" dirty="0" smtClean="0"/>
              <a:t>       I = Important     F = Feasible </a:t>
            </a:r>
          </a:p>
          <a:p>
            <a:endParaRPr lang="en-US" sz="2800" b="1" dirty="0"/>
          </a:p>
          <a:p>
            <a:pPr marL="68580" indent="0">
              <a:buNone/>
            </a:pPr>
            <a:endParaRPr lang="en-US" dirty="0"/>
          </a:p>
        </p:txBody>
      </p:sp>
      <p:cxnSp>
        <p:nvCxnSpPr>
          <p:cNvPr id="5" name="Straight Connector 4"/>
          <p:cNvCxnSpPr/>
          <p:nvPr/>
        </p:nvCxnSpPr>
        <p:spPr>
          <a:xfrm>
            <a:off x="4610100" y="2456140"/>
            <a:ext cx="76200" cy="3581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724891" y="4059382"/>
            <a:ext cx="6147955" cy="0"/>
          </a:xfrm>
          <a:prstGeom prst="line">
            <a:avLst/>
          </a:prstGeom>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724891" y="2819400"/>
            <a:ext cx="2819400" cy="1046440"/>
          </a:xfrm>
          <a:prstGeom prst="rect">
            <a:avLst/>
          </a:prstGeom>
          <a:noFill/>
        </p:spPr>
        <p:txBody>
          <a:bodyPr wrap="square" rtlCol="0">
            <a:spAutoFit/>
          </a:bodyPr>
          <a:lstStyle/>
          <a:p>
            <a:pPr algn="ctr"/>
            <a:r>
              <a:rPr lang="en-US" sz="4000" dirty="0" smtClean="0"/>
              <a:t>++</a:t>
            </a:r>
            <a:endParaRPr lang="en-US" sz="2400" dirty="0" smtClean="0"/>
          </a:p>
          <a:p>
            <a:pPr algn="ctr"/>
            <a:r>
              <a:rPr lang="en-US" sz="2200" dirty="0" smtClean="0"/>
              <a:t>Important/Feasible</a:t>
            </a:r>
            <a:endParaRPr lang="en-US" sz="2200" dirty="0"/>
          </a:p>
        </p:txBody>
      </p:sp>
      <p:sp>
        <p:nvSpPr>
          <p:cNvPr id="15" name="TextBox 14"/>
          <p:cNvSpPr txBox="1"/>
          <p:nvPr/>
        </p:nvSpPr>
        <p:spPr>
          <a:xfrm>
            <a:off x="1427018" y="4254189"/>
            <a:ext cx="3124200" cy="1384995"/>
          </a:xfrm>
          <a:prstGeom prst="rect">
            <a:avLst/>
          </a:prstGeom>
          <a:noFill/>
        </p:spPr>
        <p:txBody>
          <a:bodyPr wrap="square" rtlCol="0">
            <a:spAutoFit/>
          </a:bodyPr>
          <a:lstStyle/>
          <a:p>
            <a:pPr algn="ctr"/>
            <a:r>
              <a:rPr lang="en-US" sz="4000" dirty="0" smtClean="0"/>
              <a:t>- +</a:t>
            </a:r>
            <a:endParaRPr lang="en-US" sz="2400" dirty="0" smtClean="0"/>
          </a:p>
          <a:p>
            <a:pPr algn="ctr"/>
            <a:r>
              <a:rPr lang="en-US" sz="2200" dirty="0" smtClean="0"/>
              <a:t>Not Very Important/</a:t>
            </a:r>
          </a:p>
          <a:p>
            <a:pPr algn="ctr"/>
            <a:r>
              <a:rPr lang="en-US" sz="2200" dirty="0" smtClean="0"/>
              <a:t>Feasible</a:t>
            </a:r>
            <a:endParaRPr lang="en-US" sz="2200" dirty="0"/>
          </a:p>
        </p:txBody>
      </p:sp>
      <p:sp>
        <p:nvSpPr>
          <p:cNvPr id="16" name="TextBox 15"/>
          <p:cNvSpPr txBox="1"/>
          <p:nvPr/>
        </p:nvSpPr>
        <p:spPr>
          <a:xfrm>
            <a:off x="4686300" y="2860964"/>
            <a:ext cx="3525982" cy="1046440"/>
          </a:xfrm>
          <a:prstGeom prst="rect">
            <a:avLst/>
          </a:prstGeom>
          <a:noFill/>
        </p:spPr>
        <p:txBody>
          <a:bodyPr wrap="square" rtlCol="0">
            <a:spAutoFit/>
          </a:bodyPr>
          <a:lstStyle/>
          <a:p>
            <a:pPr algn="ctr"/>
            <a:r>
              <a:rPr lang="en-US" sz="4000" dirty="0" smtClean="0"/>
              <a:t>+ -</a:t>
            </a:r>
            <a:endParaRPr lang="en-US" sz="2400" dirty="0" smtClean="0"/>
          </a:p>
          <a:p>
            <a:pPr algn="ctr"/>
            <a:r>
              <a:rPr lang="en-US" sz="2200" dirty="0" smtClean="0"/>
              <a:t>Important/Not Feasible</a:t>
            </a:r>
            <a:endParaRPr lang="en-US" sz="2200" dirty="0"/>
          </a:p>
        </p:txBody>
      </p:sp>
      <p:sp>
        <p:nvSpPr>
          <p:cNvPr id="17" name="TextBox 16"/>
          <p:cNvSpPr txBox="1"/>
          <p:nvPr/>
        </p:nvSpPr>
        <p:spPr>
          <a:xfrm>
            <a:off x="4954731" y="4241178"/>
            <a:ext cx="2992582" cy="1384995"/>
          </a:xfrm>
          <a:prstGeom prst="rect">
            <a:avLst/>
          </a:prstGeom>
          <a:noFill/>
        </p:spPr>
        <p:txBody>
          <a:bodyPr wrap="square" rtlCol="0">
            <a:spAutoFit/>
          </a:bodyPr>
          <a:lstStyle/>
          <a:p>
            <a:pPr algn="ctr"/>
            <a:r>
              <a:rPr lang="en-US" sz="4000" dirty="0" smtClean="0"/>
              <a:t>- -</a:t>
            </a:r>
            <a:endParaRPr lang="en-US" sz="2400" dirty="0" smtClean="0"/>
          </a:p>
          <a:p>
            <a:pPr algn="ctr"/>
            <a:r>
              <a:rPr lang="en-US" sz="2200" dirty="0" smtClean="0"/>
              <a:t>Not Important/</a:t>
            </a:r>
          </a:p>
          <a:p>
            <a:pPr algn="ctr"/>
            <a:r>
              <a:rPr lang="en-US" sz="2200" dirty="0" smtClean="0"/>
              <a:t>Not Feasible</a:t>
            </a:r>
            <a:endParaRPr lang="en-US" sz="2200" dirty="0"/>
          </a:p>
        </p:txBody>
      </p:sp>
    </p:spTree>
    <p:extLst>
      <p:ext uri="{BB962C8B-B14F-4D97-AF65-F5344CB8AC3E}">
        <p14:creationId xmlns:p14="http://schemas.microsoft.com/office/powerpoint/2010/main" val="2640615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0"/>
            <a:ext cx="7024744" cy="648736"/>
          </a:xfrm>
        </p:spPr>
        <p:txBody>
          <a:bodyPr>
            <a:normAutofit fontScale="90000"/>
          </a:bodyPr>
          <a:lstStyle/>
          <a:p>
            <a:r>
              <a:rPr lang="en-US" dirty="0" smtClean="0"/>
              <a:t>IF Analysis Simulation</a:t>
            </a:r>
            <a:endParaRPr lang="en-US" dirty="0"/>
          </a:p>
        </p:txBody>
      </p:sp>
      <p:sp>
        <p:nvSpPr>
          <p:cNvPr id="3" name="Content Placeholder 2"/>
          <p:cNvSpPr>
            <a:spLocks noGrp="1"/>
          </p:cNvSpPr>
          <p:nvPr>
            <p:ph idx="1"/>
          </p:nvPr>
        </p:nvSpPr>
        <p:spPr>
          <a:xfrm>
            <a:off x="762000" y="1447800"/>
            <a:ext cx="7848600" cy="5029200"/>
          </a:xfrm>
        </p:spPr>
        <p:txBody>
          <a:bodyPr>
            <a:normAutofit fontScale="92500"/>
          </a:bodyPr>
          <a:lstStyle/>
          <a:p>
            <a:r>
              <a:rPr lang="en-US" dirty="0"/>
              <a:t>T</a:t>
            </a:r>
            <a:r>
              <a:rPr lang="en-US" dirty="0" smtClean="0"/>
              <a:t>he </a:t>
            </a:r>
            <a:r>
              <a:rPr lang="en-US" b="1" dirty="0" smtClean="0"/>
              <a:t>APP PC is the chair </a:t>
            </a:r>
            <a:r>
              <a:rPr lang="en-US" dirty="0" smtClean="0"/>
              <a:t>&amp; will facilitate the discussion.</a:t>
            </a:r>
          </a:p>
          <a:p>
            <a:pPr marL="68580" indent="0">
              <a:buNone/>
            </a:pPr>
            <a:endParaRPr lang="en-US" sz="900" dirty="0" smtClean="0"/>
          </a:p>
          <a:p>
            <a:r>
              <a:rPr lang="en-US" dirty="0" smtClean="0"/>
              <a:t>Stay within your </a:t>
            </a:r>
            <a:r>
              <a:rPr lang="en-US" b="1" dirty="0" smtClean="0"/>
              <a:t>assigned roles </a:t>
            </a:r>
            <a:r>
              <a:rPr lang="en-US" dirty="0" smtClean="0"/>
              <a:t>– represent your sectors, share what you know, get your points across.</a:t>
            </a:r>
          </a:p>
          <a:p>
            <a:pPr marL="68580" indent="0">
              <a:buNone/>
            </a:pPr>
            <a:endParaRPr lang="en-US" sz="900" dirty="0" smtClean="0"/>
          </a:p>
          <a:p>
            <a:r>
              <a:rPr lang="en-US" dirty="0" smtClean="0"/>
              <a:t>First, come to consensus on your group’s </a:t>
            </a:r>
            <a:r>
              <a:rPr lang="en-US" b="1" dirty="0" smtClean="0"/>
              <a:t>definition of “feasible”.</a:t>
            </a:r>
          </a:p>
          <a:p>
            <a:pPr marL="68580" indent="0">
              <a:buNone/>
            </a:pPr>
            <a:endParaRPr lang="en-US" sz="900" dirty="0" smtClean="0"/>
          </a:p>
          <a:p>
            <a:r>
              <a:rPr lang="en-US" dirty="0" smtClean="0"/>
              <a:t>As a group, conduct an </a:t>
            </a:r>
            <a:r>
              <a:rPr lang="en-US" b="1" dirty="0" smtClean="0"/>
              <a:t>IF Analysis </a:t>
            </a:r>
            <a:r>
              <a:rPr lang="en-US" dirty="0" smtClean="0"/>
              <a:t>using your local data &amp; resources.</a:t>
            </a:r>
          </a:p>
          <a:p>
            <a:pPr marL="68580" indent="0">
              <a:buNone/>
            </a:pPr>
            <a:endParaRPr lang="en-US" sz="900" dirty="0" smtClean="0"/>
          </a:p>
          <a:p>
            <a:r>
              <a:rPr lang="en-US" dirty="0" smtClean="0"/>
              <a:t>Decide whether (</a:t>
            </a:r>
            <a:r>
              <a:rPr lang="en-US" b="1" dirty="0" smtClean="0"/>
              <a:t>and why</a:t>
            </a:r>
            <a:r>
              <a:rPr lang="en-US" dirty="0" smtClean="0"/>
              <a:t>) your strategy is:</a:t>
            </a:r>
          </a:p>
          <a:p>
            <a:pPr lvl="1"/>
            <a:r>
              <a:rPr lang="en-US" dirty="0"/>
              <a:t>A</a:t>
            </a:r>
            <a:r>
              <a:rPr lang="en-US" dirty="0" smtClean="0"/>
              <a:t>n easy win with short-term outcomes</a:t>
            </a:r>
          </a:p>
          <a:p>
            <a:pPr lvl="1"/>
            <a:r>
              <a:rPr lang="en-US" dirty="0"/>
              <a:t>D</a:t>
            </a:r>
            <a:r>
              <a:rPr lang="en-US" dirty="0" smtClean="0"/>
              <a:t>o-able based on importance &amp; feasibility but for the mid- or long-term.</a:t>
            </a:r>
          </a:p>
          <a:p>
            <a:pPr lvl="1"/>
            <a:r>
              <a:rPr lang="en-US" dirty="0" smtClean="0"/>
              <a:t>Not do-able at this time and should be set aside.</a:t>
            </a:r>
            <a:endParaRPr lang="en-US" dirty="0"/>
          </a:p>
        </p:txBody>
      </p:sp>
    </p:spTree>
    <p:extLst>
      <p:ext uri="{BB962C8B-B14F-4D97-AF65-F5344CB8AC3E}">
        <p14:creationId xmlns:p14="http://schemas.microsoft.com/office/powerpoint/2010/main" val="2292522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877336"/>
          </a:xfrm>
        </p:spPr>
        <p:txBody>
          <a:bodyPr/>
          <a:lstStyle/>
          <a:p>
            <a:r>
              <a:rPr lang="en-US" dirty="0" smtClean="0"/>
              <a:t>SMART Objectives</a:t>
            </a:r>
            <a:endParaRPr lang="en-US" dirty="0"/>
          </a:p>
        </p:txBody>
      </p:sp>
      <p:sp>
        <p:nvSpPr>
          <p:cNvPr id="3" name="Content Placeholder 2"/>
          <p:cNvSpPr>
            <a:spLocks noGrp="1"/>
          </p:cNvSpPr>
          <p:nvPr>
            <p:ph idx="1"/>
          </p:nvPr>
        </p:nvSpPr>
        <p:spPr>
          <a:xfrm>
            <a:off x="1043492" y="1981200"/>
            <a:ext cx="7414708" cy="4343400"/>
          </a:xfrm>
        </p:spPr>
        <p:txBody>
          <a:bodyPr>
            <a:normAutofit/>
          </a:bodyPr>
          <a:lstStyle/>
          <a:p>
            <a:r>
              <a:rPr lang="en-US" sz="2800" b="1" dirty="0" smtClean="0">
                <a:solidFill>
                  <a:schemeClr val="bg2">
                    <a:lumMod val="50000"/>
                  </a:schemeClr>
                </a:solidFill>
              </a:rPr>
              <a:t> S</a:t>
            </a:r>
            <a:r>
              <a:rPr lang="en-US" sz="2800" dirty="0" smtClean="0"/>
              <a:t>pecific</a:t>
            </a:r>
          </a:p>
          <a:p>
            <a:r>
              <a:rPr lang="en-US" sz="2800" b="1" dirty="0" smtClean="0">
                <a:solidFill>
                  <a:schemeClr val="bg2">
                    <a:lumMod val="50000"/>
                  </a:schemeClr>
                </a:solidFill>
              </a:rPr>
              <a:t> M</a:t>
            </a:r>
            <a:r>
              <a:rPr lang="en-US" sz="2800" dirty="0" smtClean="0"/>
              <a:t>easurable</a:t>
            </a:r>
          </a:p>
          <a:p>
            <a:r>
              <a:rPr lang="en-US" sz="2800" b="1" dirty="0" smtClean="0">
                <a:solidFill>
                  <a:schemeClr val="bg2">
                    <a:lumMod val="50000"/>
                  </a:schemeClr>
                </a:solidFill>
              </a:rPr>
              <a:t> A</a:t>
            </a:r>
            <a:r>
              <a:rPr lang="en-US" sz="2800" dirty="0" smtClean="0"/>
              <a:t>chievable</a:t>
            </a:r>
          </a:p>
          <a:p>
            <a:r>
              <a:rPr lang="en-US" sz="2800" b="1" dirty="0" smtClean="0">
                <a:solidFill>
                  <a:schemeClr val="bg2">
                    <a:lumMod val="50000"/>
                  </a:schemeClr>
                </a:solidFill>
              </a:rPr>
              <a:t> R</a:t>
            </a:r>
            <a:r>
              <a:rPr lang="en-US" sz="2800" dirty="0" smtClean="0"/>
              <a:t>ealistic based on resources/time/etc.</a:t>
            </a:r>
          </a:p>
          <a:p>
            <a:r>
              <a:rPr lang="en-US" sz="2800" b="1" dirty="0" smtClean="0">
                <a:solidFill>
                  <a:schemeClr val="bg2">
                    <a:lumMod val="50000"/>
                  </a:schemeClr>
                </a:solidFill>
              </a:rPr>
              <a:t> T</a:t>
            </a:r>
            <a:r>
              <a:rPr lang="en-US" sz="2800" dirty="0" smtClean="0"/>
              <a:t>imed</a:t>
            </a:r>
          </a:p>
          <a:p>
            <a:pPr marL="68580" indent="0">
              <a:buNone/>
            </a:pPr>
            <a:endParaRPr lang="en-US" sz="1000" dirty="0"/>
          </a:p>
          <a:p>
            <a:pPr marL="68580" indent="0">
              <a:buNone/>
            </a:pPr>
            <a:r>
              <a:rPr lang="en-US" sz="2200" b="1" dirty="0" smtClean="0"/>
              <a:t>Example:  </a:t>
            </a:r>
            <a:r>
              <a:rPr lang="en-US" sz="2200" dirty="0" smtClean="0"/>
              <a:t>By September 30, 2016, the perception of harm related to alcohol use by 10</a:t>
            </a:r>
            <a:r>
              <a:rPr lang="en-US" sz="2200" baseline="30000" dirty="0" smtClean="0"/>
              <a:t>th</a:t>
            </a:r>
            <a:r>
              <a:rPr lang="en-US" sz="2200" dirty="0" smtClean="0"/>
              <a:t> &amp; 12</a:t>
            </a:r>
            <a:r>
              <a:rPr lang="en-US" sz="2200" baseline="30000" dirty="0" smtClean="0"/>
              <a:t>th</a:t>
            </a:r>
            <a:r>
              <a:rPr lang="en-US" sz="2200" dirty="0" smtClean="0"/>
              <a:t> graders will increase by 5% from the baseline of 40% as measured by the GA Student Health Survey.</a:t>
            </a:r>
            <a:endParaRPr lang="en-US" sz="2200" b="1" dirty="0" smtClean="0"/>
          </a:p>
          <a:p>
            <a:endParaRPr lang="en-US" dirty="0"/>
          </a:p>
        </p:txBody>
      </p:sp>
    </p:spTree>
    <p:extLst>
      <p:ext uri="{BB962C8B-B14F-4D97-AF65-F5344CB8AC3E}">
        <p14:creationId xmlns:p14="http://schemas.microsoft.com/office/powerpoint/2010/main" val="4824702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801136"/>
          </a:xfrm>
        </p:spPr>
        <p:txBody>
          <a:bodyPr/>
          <a:lstStyle/>
          <a:p>
            <a:r>
              <a:rPr lang="en-US" dirty="0" smtClean="0"/>
              <a:t>Action Plan Activity</a:t>
            </a:r>
            <a:endParaRPr lang="en-US" dirty="0"/>
          </a:p>
        </p:txBody>
      </p:sp>
      <p:sp>
        <p:nvSpPr>
          <p:cNvPr id="3" name="Content Placeholder 2"/>
          <p:cNvSpPr>
            <a:spLocks noGrp="1"/>
          </p:cNvSpPr>
          <p:nvPr>
            <p:ph idx="1"/>
          </p:nvPr>
        </p:nvSpPr>
        <p:spPr>
          <a:xfrm>
            <a:off x="1043492" y="2057400"/>
            <a:ext cx="7414708" cy="4267200"/>
          </a:xfrm>
        </p:spPr>
        <p:txBody>
          <a:bodyPr>
            <a:normAutofit/>
          </a:bodyPr>
          <a:lstStyle/>
          <a:p>
            <a:r>
              <a:rPr lang="en-US" dirty="0" smtClean="0"/>
              <a:t>Begin </a:t>
            </a:r>
            <a:r>
              <a:rPr lang="en-US" dirty="0"/>
              <a:t>to fill out an action plan to sustain at least one APP strategy.  </a:t>
            </a:r>
            <a:endParaRPr lang="en-US" dirty="0" smtClean="0"/>
          </a:p>
          <a:p>
            <a:pPr marL="68580" indent="0">
              <a:buNone/>
            </a:pPr>
            <a:endParaRPr lang="en-US" sz="1000" dirty="0" smtClean="0"/>
          </a:p>
          <a:p>
            <a:r>
              <a:rPr lang="en-US" dirty="0" smtClean="0"/>
              <a:t>Write a </a:t>
            </a:r>
            <a:r>
              <a:rPr lang="en-US" dirty="0"/>
              <a:t>SMART </a:t>
            </a:r>
            <a:r>
              <a:rPr lang="en-US" dirty="0" smtClean="0"/>
              <a:t>objective for your selected strategy.</a:t>
            </a:r>
          </a:p>
          <a:p>
            <a:pPr marL="68580" indent="0">
              <a:buNone/>
            </a:pPr>
            <a:endParaRPr lang="en-US" sz="1000" dirty="0" smtClean="0"/>
          </a:p>
          <a:p>
            <a:r>
              <a:rPr lang="en-US" dirty="0" smtClean="0"/>
              <a:t>Add the strategy </a:t>
            </a:r>
            <a:r>
              <a:rPr lang="en-US" dirty="0"/>
              <a:t>and the activities needed to carry out the strategy.  </a:t>
            </a:r>
            <a:endParaRPr lang="en-US" dirty="0" smtClean="0"/>
          </a:p>
          <a:p>
            <a:pPr marL="68580" indent="0">
              <a:buNone/>
            </a:pPr>
            <a:endParaRPr lang="en-US" sz="1000" dirty="0" smtClean="0"/>
          </a:p>
          <a:p>
            <a:r>
              <a:rPr lang="en-US" dirty="0" smtClean="0"/>
              <a:t>Don’t complete the Resources section at this time.</a:t>
            </a:r>
            <a:endParaRPr lang="en-US" dirty="0"/>
          </a:p>
        </p:txBody>
      </p:sp>
    </p:spTree>
    <p:extLst>
      <p:ext uri="{BB962C8B-B14F-4D97-AF65-F5344CB8AC3E}">
        <p14:creationId xmlns:p14="http://schemas.microsoft.com/office/powerpoint/2010/main" val="40474764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Diversified Funding</a:t>
            </a:r>
            <a:endParaRPr lang="en-US" dirty="0"/>
          </a:p>
        </p:txBody>
      </p:sp>
      <p:sp>
        <p:nvSpPr>
          <p:cNvPr id="3" name="Content Placeholder 2"/>
          <p:cNvSpPr>
            <a:spLocks noGrp="1"/>
          </p:cNvSpPr>
          <p:nvPr>
            <p:ph idx="1"/>
          </p:nvPr>
        </p:nvSpPr>
        <p:spPr/>
        <p:txBody>
          <a:bodyPr>
            <a:normAutofit/>
          </a:bodyPr>
          <a:lstStyle/>
          <a:p>
            <a:pPr lvl="1"/>
            <a:r>
              <a:rPr lang="en-US" sz="2600" dirty="0" smtClean="0"/>
              <a:t>Share</a:t>
            </a:r>
          </a:p>
          <a:p>
            <a:pPr marL="365760" lvl="1" indent="0">
              <a:buNone/>
            </a:pPr>
            <a:endParaRPr lang="en-US" sz="800" dirty="0" smtClean="0"/>
          </a:p>
          <a:p>
            <a:pPr lvl="1"/>
            <a:r>
              <a:rPr lang="en-US" sz="2600" dirty="0" smtClean="0"/>
              <a:t>Charge</a:t>
            </a:r>
          </a:p>
          <a:p>
            <a:pPr marL="365760" lvl="1" indent="0">
              <a:buNone/>
            </a:pPr>
            <a:endParaRPr lang="en-US" sz="800" dirty="0" smtClean="0"/>
          </a:p>
          <a:p>
            <a:pPr lvl="1"/>
            <a:r>
              <a:rPr lang="en-US" sz="2600" dirty="0" smtClean="0"/>
              <a:t>Ask</a:t>
            </a:r>
          </a:p>
          <a:p>
            <a:pPr marL="365760" lvl="1" indent="0">
              <a:buNone/>
            </a:pPr>
            <a:endParaRPr lang="en-US" sz="800" dirty="0" smtClean="0"/>
          </a:p>
          <a:p>
            <a:pPr lvl="1"/>
            <a:r>
              <a:rPr lang="en-US" sz="2600" dirty="0" smtClean="0"/>
              <a:t>Earn</a:t>
            </a:r>
          </a:p>
        </p:txBody>
      </p:sp>
    </p:spTree>
    <p:extLst>
      <p:ext uri="{BB962C8B-B14F-4D97-AF65-F5344CB8AC3E}">
        <p14:creationId xmlns:p14="http://schemas.microsoft.com/office/powerpoint/2010/main" val="4212595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Diversified Funding</a:t>
            </a:r>
            <a:endParaRPr lang="en-US" dirty="0"/>
          </a:p>
        </p:txBody>
      </p:sp>
      <p:sp>
        <p:nvSpPr>
          <p:cNvPr id="3" name="Content Placeholder 2"/>
          <p:cNvSpPr>
            <a:spLocks noGrp="1"/>
          </p:cNvSpPr>
          <p:nvPr>
            <p:ph idx="1"/>
          </p:nvPr>
        </p:nvSpPr>
        <p:spPr/>
        <p:txBody>
          <a:bodyPr/>
          <a:lstStyle/>
          <a:p>
            <a:pPr marL="68580" indent="0">
              <a:buNone/>
            </a:pPr>
            <a:r>
              <a:rPr lang="en-US" sz="2800" b="1" dirty="0" smtClean="0"/>
              <a:t>Share</a:t>
            </a:r>
          </a:p>
          <a:p>
            <a:pPr lvl="1"/>
            <a:r>
              <a:rPr lang="en-US" sz="2400" dirty="0" smtClean="0"/>
              <a:t>Asset Sharing</a:t>
            </a:r>
          </a:p>
          <a:p>
            <a:pPr marL="365760" lvl="1" indent="0">
              <a:buNone/>
            </a:pPr>
            <a:endParaRPr lang="en-US" sz="1000" dirty="0" smtClean="0"/>
          </a:p>
          <a:p>
            <a:pPr lvl="1"/>
            <a:r>
              <a:rPr lang="en-US" sz="2400" dirty="0" smtClean="0"/>
              <a:t>Leverage Shared Positions</a:t>
            </a:r>
          </a:p>
          <a:p>
            <a:pPr marL="365760" lvl="1" indent="0">
              <a:buNone/>
            </a:pPr>
            <a:endParaRPr lang="en-US" sz="1000" dirty="0" smtClean="0"/>
          </a:p>
          <a:p>
            <a:pPr lvl="1"/>
            <a:r>
              <a:rPr lang="en-US" sz="2400" dirty="0" smtClean="0"/>
              <a:t>In-Kind Resources</a:t>
            </a:r>
            <a:endParaRPr lang="en-US" sz="2400" dirty="0"/>
          </a:p>
        </p:txBody>
      </p:sp>
    </p:spTree>
    <p:extLst>
      <p:ext uri="{BB962C8B-B14F-4D97-AF65-F5344CB8AC3E}">
        <p14:creationId xmlns:p14="http://schemas.microsoft.com/office/powerpoint/2010/main" val="25911489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Icebreaker Activity	</a:t>
            </a:r>
            <a:endParaRPr lang="en-US" dirty="0"/>
          </a:p>
        </p:txBody>
      </p:sp>
      <p:sp>
        <p:nvSpPr>
          <p:cNvPr id="3" name="Content Placeholder 2"/>
          <p:cNvSpPr>
            <a:spLocks noGrp="1"/>
          </p:cNvSpPr>
          <p:nvPr>
            <p:ph idx="1"/>
          </p:nvPr>
        </p:nvSpPr>
        <p:spPr/>
        <p:txBody>
          <a:bodyPr/>
          <a:lstStyle/>
          <a:p>
            <a:r>
              <a:rPr lang="en-US" dirty="0" smtClean="0"/>
              <a:t>Select a Caboodle card that has a picture or an adjective that you identify with today.</a:t>
            </a:r>
          </a:p>
          <a:p>
            <a:r>
              <a:rPr lang="en-US" dirty="0" smtClean="0"/>
              <a:t>Pair up with someone in the room that you don’t know very well.</a:t>
            </a:r>
          </a:p>
          <a:p>
            <a:r>
              <a:rPr lang="en-US" dirty="0" smtClean="0"/>
              <a:t>Share your name, agency, DBHDD Region and why you selected your Caboodle picture or adjective.</a:t>
            </a:r>
            <a:endParaRPr lang="en-US" dirty="0"/>
          </a:p>
        </p:txBody>
      </p:sp>
    </p:spTree>
    <p:extLst>
      <p:ext uri="{BB962C8B-B14F-4D97-AF65-F5344CB8AC3E}">
        <p14:creationId xmlns:p14="http://schemas.microsoft.com/office/powerpoint/2010/main" val="24762475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Shared Resources Activity -  Part 1</a:t>
            </a:r>
            <a:endParaRPr lang="en-US" dirty="0"/>
          </a:p>
        </p:txBody>
      </p:sp>
      <p:sp>
        <p:nvSpPr>
          <p:cNvPr id="3" name="Content Placeholder 2"/>
          <p:cNvSpPr>
            <a:spLocks noGrp="1"/>
          </p:cNvSpPr>
          <p:nvPr>
            <p:ph idx="1"/>
          </p:nvPr>
        </p:nvSpPr>
        <p:spPr>
          <a:xfrm>
            <a:off x="1043492" y="2323652"/>
            <a:ext cx="7490908" cy="4077148"/>
          </a:xfrm>
        </p:spPr>
        <p:txBody>
          <a:bodyPr>
            <a:normAutofit lnSpcReduction="10000"/>
          </a:bodyPr>
          <a:lstStyle/>
          <a:p>
            <a:r>
              <a:rPr lang="en-US" dirty="0" smtClean="0"/>
              <a:t>Write down the </a:t>
            </a:r>
            <a:r>
              <a:rPr lang="en-US" b="1" dirty="0" smtClean="0"/>
              <a:t>3 best shared resources  </a:t>
            </a:r>
            <a:r>
              <a:rPr lang="en-US" dirty="0" smtClean="0"/>
              <a:t>your agency has ever had.</a:t>
            </a:r>
          </a:p>
          <a:p>
            <a:pPr marL="68580" indent="0">
              <a:buNone/>
            </a:pPr>
            <a:endParaRPr lang="en-US" sz="1000" dirty="0" smtClean="0"/>
          </a:p>
          <a:p>
            <a:r>
              <a:rPr lang="en-US" b="1" dirty="0" smtClean="0"/>
              <a:t>Put each one on a separate post-it.</a:t>
            </a:r>
          </a:p>
          <a:p>
            <a:pPr marL="68580" indent="0">
              <a:buNone/>
            </a:pPr>
            <a:endParaRPr lang="en-US" sz="1000" b="1" dirty="0" smtClean="0"/>
          </a:p>
          <a:p>
            <a:r>
              <a:rPr lang="en-US" dirty="0" smtClean="0"/>
              <a:t>Include the </a:t>
            </a:r>
            <a:r>
              <a:rPr lang="en-US" b="1" dirty="0" smtClean="0"/>
              <a:t>one-time or annual value </a:t>
            </a:r>
            <a:r>
              <a:rPr lang="en-US" dirty="0" smtClean="0"/>
              <a:t>of the asset.</a:t>
            </a:r>
          </a:p>
          <a:p>
            <a:pPr marL="68580" indent="0">
              <a:buNone/>
            </a:pPr>
            <a:endParaRPr lang="en-US" sz="1000" dirty="0" smtClean="0"/>
          </a:p>
          <a:p>
            <a:r>
              <a:rPr lang="en-US" dirty="0" smtClean="0"/>
              <a:t>Consolidate these at your table and add up the value for each category; write the cumulative value on the top post-it for each category.</a:t>
            </a:r>
            <a:endParaRPr lang="en-US" dirty="0"/>
          </a:p>
        </p:txBody>
      </p:sp>
    </p:spTree>
    <p:extLst>
      <p:ext uri="{BB962C8B-B14F-4D97-AF65-F5344CB8AC3E}">
        <p14:creationId xmlns:p14="http://schemas.microsoft.com/office/powerpoint/2010/main" val="25638154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Shared Resources Activity -  Part 2</a:t>
            </a:r>
            <a:endParaRPr lang="en-US" dirty="0"/>
          </a:p>
        </p:txBody>
      </p:sp>
      <p:sp>
        <p:nvSpPr>
          <p:cNvPr id="3" name="Content Placeholder 2"/>
          <p:cNvSpPr>
            <a:spLocks noGrp="1"/>
          </p:cNvSpPr>
          <p:nvPr>
            <p:ph idx="1"/>
          </p:nvPr>
        </p:nvSpPr>
        <p:spPr>
          <a:xfrm>
            <a:off x="1043492" y="2323652"/>
            <a:ext cx="7490908" cy="4077148"/>
          </a:xfrm>
        </p:spPr>
        <p:txBody>
          <a:bodyPr/>
          <a:lstStyle/>
          <a:p>
            <a:r>
              <a:rPr lang="en-US" dirty="0" smtClean="0"/>
              <a:t>Your table will need 1 or 2 volunteer recorders.</a:t>
            </a:r>
          </a:p>
          <a:p>
            <a:r>
              <a:rPr lang="en-US" dirty="0" smtClean="0"/>
              <a:t>You have 3 minutes to brainstorm as many different ideas of shared resources that you can think of.   </a:t>
            </a:r>
          </a:p>
          <a:p>
            <a:r>
              <a:rPr lang="en-US" dirty="0" smtClean="0"/>
              <a:t>Recorders keep track of all ideas.</a:t>
            </a:r>
          </a:p>
          <a:p>
            <a:r>
              <a:rPr lang="en-US" dirty="0" smtClean="0"/>
              <a:t>When time is called, add up all the ideas generated at your table.</a:t>
            </a:r>
          </a:p>
          <a:p>
            <a:r>
              <a:rPr lang="en-US" dirty="0"/>
              <a:t> </a:t>
            </a:r>
            <a:r>
              <a:rPr lang="en-US" dirty="0" smtClean="0"/>
              <a:t>As these ideas are shared, check them off your list so there are no duplicates.</a:t>
            </a:r>
            <a:endParaRPr lang="en-US" dirty="0"/>
          </a:p>
        </p:txBody>
      </p:sp>
    </p:spTree>
    <p:extLst>
      <p:ext uri="{BB962C8B-B14F-4D97-AF65-F5344CB8AC3E}">
        <p14:creationId xmlns:p14="http://schemas.microsoft.com/office/powerpoint/2010/main" val="26820589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Diversified Funding</a:t>
            </a:r>
            <a:endParaRPr lang="en-US" dirty="0"/>
          </a:p>
        </p:txBody>
      </p:sp>
      <p:sp>
        <p:nvSpPr>
          <p:cNvPr id="3" name="Content Placeholder 2"/>
          <p:cNvSpPr>
            <a:spLocks noGrp="1"/>
          </p:cNvSpPr>
          <p:nvPr>
            <p:ph idx="1"/>
          </p:nvPr>
        </p:nvSpPr>
        <p:spPr/>
        <p:txBody>
          <a:bodyPr>
            <a:normAutofit lnSpcReduction="10000"/>
          </a:bodyPr>
          <a:lstStyle/>
          <a:p>
            <a:pPr marL="68580" indent="0">
              <a:buNone/>
            </a:pPr>
            <a:r>
              <a:rPr lang="en-US" sz="3200" b="1" dirty="0" smtClean="0"/>
              <a:t>Charge</a:t>
            </a:r>
          </a:p>
          <a:p>
            <a:pPr lvl="1"/>
            <a:r>
              <a:rPr lang="en-US" sz="2800" dirty="0" smtClean="0"/>
              <a:t>Fees for Services</a:t>
            </a:r>
          </a:p>
          <a:p>
            <a:pPr marL="365760" lvl="1" indent="0">
              <a:buNone/>
            </a:pPr>
            <a:endParaRPr lang="en-US" sz="1000" dirty="0" smtClean="0"/>
          </a:p>
          <a:p>
            <a:pPr lvl="1"/>
            <a:r>
              <a:rPr lang="en-US" sz="2800" dirty="0" smtClean="0"/>
              <a:t>Fines or penalties with revenue going to prevention</a:t>
            </a:r>
          </a:p>
          <a:p>
            <a:pPr marL="365760" lvl="1" indent="0">
              <a:buNone/>
            </a:pPr>
            <a:endParaRPr lang="en-US" sz="1000" dirty="0" smtClean="0"/>
          </a:p>
          <a:p>
            <a:pPr lvl="1"/>
            <a:r>
              <a:rPr lang="en-US" sz="2800" dirty="0" smtClean="0"/>
              <a:t>Become a line item in a governmental or non-profit’s budget</a:t>
            </a:r>
            <a:endParaRPr lang="en-US" sz="2800" dirty="0"/>
          </a:p>
        </p:txBody>
      </p:sp>
    </p:spTree>
    <p:extLst>
      <p:ext uri="{BB962C8B-B14F-4D97-AF65-F5344CB8AC3E}">
        <p14:creationId xmlns:p14="http://schemas.microsoft.com/office/powerpoint/2010/main" val="38871025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Diversified Funding</a:t>
            </a:r>
            <a:endParaRPr lang="en-US" dirty="0"/>
          </a:p>
        </p:txBody>
      </p:sp>
      <p:sp>
        <p:nvSpPr>
          <p:cNvPr id="3" name="Content Placeholder 2"/>
          <p:cNvSpPr>
            <a:spLocks noGrp="1"/>
          </p:cNvSpPr>
          <p:nvPr>
            <p:ph idx="1"/>
          </p:nvPr>
        </p:nvSpPr>
        <p:spPr/>
        <p:txBody>
          <a:bodyPr>
            <a:normAutofit fontScale="92500" lnSpcReduction="10000"/>
          </a:bodyPr>
          <a:lstStyle/>
          <a:p>
            <a:pPr marL="68580" indent="0">
              <a:buNone/>
            </a:pPr>
            <a:r>
              <a:rPr lang="en-US" sz="3500" b="1" dirty="0" smtClean="0"/>
              <a:t>Ask - </a:t>
            </a:r>
            <a:r>
              <a:rPr lang="en-US" sz="3500" dirty="0" smtClean="0"/>
              <a:t>Diverse Sources of Cash</a:t>
            </a:r>
          </a:p>
          <a:p>
            <a:pPr marL="68580" indent="0">
              <a:buNone/>
            </a:pPr>
            <a:endParaRPr lang="en-US" sz="1400" dirty="0" smtClean="0"/>
          </a:p>
          <a:p>
            <a:pPr lvl="1"/>
            <a:r>
              <a:rPr lang="en-US" sz="3000" dirty="0" smtClean="0"/>
              <a:t>Restricted vs Unrestricted funding</a:t>
            </a:r>
          </a:p>
          <a:p>
            <a:pPr marL="685800" lvl="2" indent="0">
              <a:buNone/>
            </a:pPr>
            <a:endParaRPr lang="en-US" sz="1200" dirty="0" smtClean="0"/>
          </a:p>
          <a:p>
            <a:pPr lvl="1"/>
            <a:r>
              <a:rPr lang="en-US" sz="3000" dirty="0" smtClean="0"/>
              <a:t>Competitive Grants</a:t>
            </a:r>
          </a:p>
          <a:p>
            <a:pPr lvl="2">
              <a:buClr>
                <a:srgbClr val="0070C0"/>
              </a:buClr>
              <a:buFont typeface="Wingdings" panose="05000000000000000000" pitchFamily="2" charset="2"/>
              <a:buChar char="v"/>
            </a:pPr>
            <a:r>
              <a:rPr lang="en-US" sz="2600" dirty="0" smtClean="0"/>
              <a:t>Local, state and federal government</a:t>
            </a:r>
          </a:p>
          <a:p>
            <a:pPr lvl="2">
              <a:buClr>
                <a:srgbClr val="0070C0"/>
              </a:buClr>
              <a:buFont typeface="Wingdings" panose="05000000000000000000" pitchFamily="2" charset="2"/>
              <a:buChar char="v"/>
            </a:pPr>
            <a:r>
              <a:rPr lang="en-US" sz="2600" dirty="0" smtClean="0"/>
              <a:t>Foundations</a:t>
            </a:r>
          </a:p>
          <a:p>
            <a:pPr marL="365760" lvl="1" indent="0">
              <a:buNone/>
            </a:pPr>
            <a:endParaRPr lang="en-US" sz="1300" dirty="0" smtClean="0"/>
          </a:p>
          <a:p>
            <a:pPr lvl="1"/>
            <a:r>
              <a:rPr lang="en-US" sz="3000" dirty="0" smtClean="0"/>
              <a:t>Seized Assets</a:t>
            </a:r>
          </a:p>
          <a:p>
            <a:pPr marL="365760" lvl="1" indent="0">
              <a:buNone/>
            </a:pPr>
            <a:endParaRPr lang="en-US" sz="1300" dirty="0" smtClean="0"/>
          </a:p>
        </p:txBody>
      </p:sp>
    </p:spTree>
    <p:extLst>
      <p:ext uri="{BB962C8B-B14F-4D97-AF65-F5344CB8AC3E}">
        <p14:creationId xmlns:p14="http://schemas.microsoft.com/office/powerpoint/2010/main" val="34500601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Diversified Funding</a:t>
            </a:r>
            <a:endParaRPr lang="en-US" dirty="0"/>
          </a:p>
        </p:txBody>
      </p:sp>
      <p:sp>
        <p:nvSpPr>
          <p:cNvPr id="3" name="Content Placeholder 2"/>
          <p:cNvSpPr>
            <a:spLocks noGrp="1"/>
          </p:cNvSpPr>
          <p:nvPr>
            <p:ph idx="1"/>
          </p:nvPr>
        </p:nvSpPr>
        <p:spPr>
          <a:xfrm>
            <a:off x="1043492" y="2323652"/>
            <a:ext cx="7338508" cy="4000948"/>
          </a:xfrm>
        </p:spPr>
        <p:txBody>
          <a:bodyPr>
            <a:normAutofit/>
          </a:bodyPr>
          <a:lstStyle/>
          <a:p>
            <a:pPr marL="68580" indent="0">
              <a:buNone/>
            </a:pPr>
            <a:r>
              <a:rPr lang="en-US" sz="3200" b="1" dirty="0" smtClean="0"/>
              <a:t>Ask - </a:t>
            </a:r>
            <a:r>
              <a:rPr lang="en-US" sz="3200" dirty="0" smtClean="0"/>
              <a:t>Diverse Sources of Cash</a:t>
            </a:r>
          </a:p>
          <a:p>
            <a:pPr marL="68580" indent="0">
              <a:buNone/>
            </a:pPr>
            <a:endParaRPr lang="en-US" sz="1400" dirty="0" smtClean="0"/>
          </a:p>
          <a:p>
            <a:pPr lvl="1"/>
            <a:r>
              <a:rPr lang="en-US" sz="2800" dirty="0" smtClean="0"/>
              <a:t>Fundraising and events</a:t>
            </a:r>
          </a:p>
          <a:p>
            <a:pPr lvl="2">
              <a:buClr>
                <a:srgbClr val="0070C0"/>
              </a:buClr>
              <a:buFont typeface="Wingdings" panose="05000000000000000000" pitchFamily="2" charset="2"/>
              <a:buChar char="v"/>
            </a:pPr>
            <a:r>
              <a:rPr lang="en-US" sz="2600" dirty="0"/>
              <a:t> </a:t>
            </a:r>
            <a:r>
              <a:rPr lang="en-US" sz="2600" dirty="0" smtClean="0"/>
              <a:t>Register with Secretary of State</a:t>
            </a:r>
          </a:p>
          <a:p>
            <a:pPr lvl="2">
              <a:buClr>
                <a:srgbClr val="0070C0"/>
              </a:buClr>
              <a:buFont typeface="Wingdings" panose="05000000000000000000" pitchFamily="2" charset="2"/>
              <a:buChar char="v"/>
            </a:pPr>
            <a:r>
              <a:rPr lang="en-US" sz="2600" dirty="0"/>
              <a:t> </a:t>
            </a:r>
            <a:r>
              <a:rPr lang="en-US" sz="2600" dirty="0" smtClean="0"/>
              <a:t>Register with Sheriff’s Office for raffles</a:t>
            </a:r>
          </a:p>
          <a:p>
            <a:pPr lvl="2">
              <a:buClr>
                <a:srgbClr val="0070C0"/>
              </a:buClr>
              <a:buFont typeface="Wingdings" panose="05000000000000000000" pitchFamily="2" charset="2"/>
              <a:buChar char="v"/>
            </a:pPr>
            <a:endParaRPr lang="en-US" sz="1300" dirty="0" smtClean="0"/>
          </a:p>
          <a:p>
            <a:pPr lvl="1"/>
            <a:r>
              <a:rPr lang="en-US" sz="2800" dirty="0" smtClean="0"/>
              <a:t>Individuals</a:t>
            </a:r>
          </a:p>
          <a:p>
            <a:pPr marL="365760" lvl="1" indent="0">
              <a:buNone/>
            </a:pPr>
            <a:endParaRPr lang="en-US" sz="1400" dirty="0" smtClean="0"/>
          </a:p>
        </p:txBody>
      </p:sp>
    </p:spTree>
    <p:extLst>
      <p:ext uri="{BB962C8B-B14F-4D97-AF65-F5344CB8AC3E}">
        <p14:creationId xmlns:p14="http://schemas.microsoft.com/office/powerpoint/2010/main" val="15044562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Diversified Funding</a:t>
            </a:r>
            <a:endParaRPr lang="en-US" dirty="0"/>
          </a:p>
        </p:txBody>
      </p:sp>
      <p:sp>
        <p:nvSpPr>
          <p:cNvPr id="3" name="Content Placeholder 2"/>
          <p:cNvSpPr>
            <a:spLocks noGrp="1"/>
          </p:cNvSpPr>
          <p:nvPr>
            <p:ph idx="1"/>
          </p:nvPr>
        </p:nvSpPr>
        <p:spPr>
          <a:xfrm>
            <a:off x="1043492" y="2323652"/>
            <a:ext cx="7338508" cy="4000948"/>
          </a:xfrm>
        </p:spPr>
        <p:txBody>
          <a:bodyPr>
            <a:normAutofit/>
          </a:bodyPr>
          <a:lstStyle/>
          <a:p>
            <a:pPr marL="68580" indent="0">
              <a:buNone/>
            </a:pPr>
            <a:r>
              <a:rPr lang="en-US" sz="3200" b="1" dirty="0" smtClean="0"/>
              <a:t>Ask - </a:t>
            </a:r>
            <a:r>
              <a:rPr lang="en-US" sz="3200" dirty="0" smtClean="0"/>
              <a:t>Diverse Sources of Cash</a:t>
            </a:r>
          </a:p>
          <a:p>
            <a:pPr marL="365760" lvl="1" indent="0">
              <a:buNone/>
            </a:pPr>
            <a:endParaRPr lang="en-US" sz="1400" dirty="0" smtClean="0"/>
          </a:p>
          <a:p>
            <a:pPr lvl="1"/>
            <a:r>
              <a:rPr lang="en-US" sz="2800" dirty="0" smtClean="0"/>
              <a:t>Corporate and Payroll Giving</a:t>
            </a:r>
          </a:p>
          <a:p>
            <a:pPr lvl="2">
              <a:buClr>
                <a:srgbClr val="0070C0"/>
              </a:buClr>
              <a:buFont typeface="Wingdings" panose="05000000000000000000" pitchFamily="2" charset="2"/>
              <a:buChar char="v"/>
            </a:pPr>
            <a:r>
              <a:rPr lang="en-US" sz="2600" dirty="0"/>
              <a:t> </a:t>
            </a:r>
            <a:r>
              <a:rPr lang="en-US" sz="2600" dirty="0" smtClean="0"/>
              <a:t> United Way</a:t>
            </a:r>
          </a:p>
          <a:p>
            <a:pPr lvl="2">
              <a:buClr>
                <a:srgbClr val="0070C0"/>
              </a:buClr>
              <a:buFont typeface="Wingdings" panose="05000000000000000000" pitchFamily="2" charset="2"/>
              <a:buChar char="v"/>
            </a:pPr>
            <a:r>
              <a:rPr lang="en-US" sz="2600" dirty="0"/>
              <a:t> </a:t>
            </a:r>
            <a:r>
              <a:rPr lang="en-US" sz="2600" dirty="0" smtClean="0"/>
              <a:t> Combined Federal Campaign</a:t>
            </a:r>
          </a:p>
          <a:p>
            <a:pPr marL="365760" lvl="1" indent="0">
              <a:buNone/>
            </a:pPr>
            <a:endParaRPr lang="en-US" sz="1400" dirty="0" smtClean="0"/>
          </a:p>
          <a:p>
            <a:pPr lvl="1"/>
            <a:r>
              <a:rPr lang="en-US" sz="2800" dirty="0" smtClean="0"/>
              <a:t>Planned Giving/Endowments</a:t>
            </a:r>
            <a:endParaRPr lang="en-US" sz="2800" dirty="0"/>
          </a:p>
        </p:txBody>
      </p:sp>
    </p:spTree>
    <p:extLst>
      <p:ext uri="{BB962C8B-B14F-4D97-AF65-F5344CB8AC3E}">
        <p14:creationId xmlns:p14="http://schemas.microsoft.com/office/powerpoint/2010/main" val="40484098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Diversified Funding</a:t>
            </a:r>
            <a:endParaRPr lang="en-US" dirty="0"/>
          </a:p>
        </p:txBody>
      </p:sp>
      <p:sp>
        <p:nvSpPr>
          <p:cNvPr id="3" name="Content Placeholder 2"/>
          <p:cNvSpPr>
            <a:spLocks noGrp="1"/>
          </p:cNvSpPr>
          <p:nvPr>
            <p:ph idx="1"/>
          </p:nvPr>
        </p:nvSpPr>
        <p:spPr/>
        <p:txBody>
          <a:bodyPr/>
          <a:lstStyle/>
          <a:p>
            <a:pPr marL="68580" indent="0">
              <a:buNone/>
            </a:pPr>
            <a:r>
              <a:rPr lang="en-US" sz="3200" b="1" dirty="0" smtClean="0"/>
              <a:t>Earn</a:t>
            </a:r>
          </a:p>
          <a:p>
            <a:pPr lvl="1"/>
            <a:r>
              <a:rPr lang="en-US" sz="2400" dirty="0" smtClean="0"/>
              <a:t> </a:t>
            </a:r>
            <a:r>
              <a:rPr lang="en-US" sz="2800" dirty="0" smtClean="0"/>
              <a:t>Investments</a:t>
            </a:r>
          </a:p>
          <a:p>
            <a:pPr marL="365760" lvl="1" indent="0">
              <a:buNone/>
            </a:pPr>
            <a:endParaRPr lang="en-US" sz="1000" dirty="0" smtClean="0"/>
          </a:p>
          <a:p>
            <a:pPr lvl="1"/>
            <a:r>
              <a:rPr lang="en-US" sz="2800" dirty="0" smtClean="0"/>
              <a:t>For Profit Business</a:t>
            </a:r>
          </a:p>
          <a:p>
            <a:pPr lvl="2">
              <a:buClr>
                <a:srgbClr val="0070C0"/>
              </a:buClr>
              <a:buFont typeface="Wingdings" panose="05000000000000000000" pitchFamily="2" charset="2"/>
              <a:buChar char="v"/>
            </a:pPr>
            <a:r>
              <a:rPr lang="en-US" dirty="0"/>
              <a:t> </a:t>
            </a:r>
            <a:r>
              <a:rPr lang="en-US" dirty="0" smtClean="0"/>
              <a:t>Related vs Unrelated</a:t>
            </a:r>
          </a:p>
          <a:p>
            <a:pPr lvl="2">
              <a:buClr>
                <a:srgbClr val="0070C0"/>
              </a:buClr>
              <a:buFont typeface="Wingdings" panose="05000000000000000000" pitchFamily="2" charset="2"/>
              <a:buChar char="v"/>
            </a:pPr>
            <a:r>
              <a:rPr lang="en-US" dirty="0"/>
              <a:t> </a:t>
            </a:r>
            <a:r>
              <a:rPr lang="en-US" dirty="0" smtClean="0"/>
              <a:t>Potential tax liability and/or loss of 501(c)(3) status</a:t>
            </a:r>
          </a:p>
          <a:p>
            <a:pPr marL="365760" lvl="1" indent="0">
              <a:buNone/>
            </a:pPr>
            <a:endParaRPr lang="en-US" sz="1000" dirty="0" smtClean="0"/>
          </a:p>
        </p:txBody>
      </p:sp>
    </p:spTree>
    <p:extLst>
      <p:ext uri="{BB962C8B-B14F-4D97-AF65-F5344CB8AC3E}">
        <p14:creationId xmlns:p14="http://schemas.microsoft.com/office/powerpoint/2010/main" val="32410365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877336"/>
          </a:xfrm>
        </p:spPr>
        <p:txBody>
          <a:bodyPr/>
          <a:lstStyle/>
          <a:p>
            <a:r>
              <a:rPr lang="en-US" dirty="0" smtClean="0"/>
              <a:t>Match</a:t>
            </a:r>
            <a:endParaRPr lang="en-US" dirty="0"/>
          </a:p>
        </p:txBody>
      </p:sp>
      <p:sp>
        <p:nvSpPr>
          <p:cNvPr id="3" name="Content Placeholder 2"/>
          <p:cNvSpPr>
            <a:spLocks noGrp="1"/>
          </p:cNvSpPr>
          <p:nvPr>
            <p:ph idx="1"/>
          </p:nvPr>
        </p:nvSpPr>
        <p:spPr>
          <a:xfrm>
            <a:off x="1066800" y="1981200"/>
            <a:ext cx="6777317" cy="4003829"/>
          </a:xfrm>
        </p:spPr>
        <p:txBody>
          <a:bodyPr>
            <a:normAutofit/>
          </a:bodyPr>
          <a:lstStyle/>
          <a:p>
            <a:pPr lvl="0"/>
            <a:r>
              <a:rPr lang="en-US" dirty="0"/>
              <a:t>In-kind vs cash</a:t>
            </a:r>
          </a:p>
          <a:p>
            <a:endParaRPr lang="en-US" sz="1000" dirty="0"/>
          </a:p>
          <a:p>
            <a:pPr lvl="0"/>
            <a:r>
              <a:rPr lang="en-US" dirty="0"/>
              <a:t>Aligning match to expense </a:t>
            </a:r>
            <a:r>
              <a:rPr lang="en-US" dirty="0" smtClean="0"/>
              <a:t>categories</a:t>
            </a:r>
          </a:p>
          <a:p>
            <a:pPr marL="68580" lvl="0" indent="0">
              <a:buNone/>
            </a:pPr>
            <a:endParaRPr lang="en-US" sz="1000" dirty="0"/>
          </a:p>
          <a:p>
            <a:pPr lvl="0"/>
            <a:r>
              <a:rPr lang="en-US" dirty="0" smtClean="0"/>
              <a:t>Allowable match (Federal grants)</a:t>
            </a:r>
          </a:p>
          <a:p>
            <a:pPr marL="68580" lvl="0" indent="0">
              <a:buNone/>
            </a:pPr>
            <a:endParaRPr lang="en-US" sz="1100" dirty="0" smtClean="0"/>
          </a:p>
          <a:p>
            <a:pPr lvl="0"/>
            <a:r>
              <a:rPr lang="en-US" dirty="0"/>
              <a:t>Level of match requirement</a:t>
            </a:r>
          </a:p>
          <a:p>
            <a:pPr marL="68580" indent="0">
              <a:buNone/>
            </a:pPr>
            <a:endParaRPr lang="en-US" sz="1100" dirty="0"/>
          </a:p>
          <a:p>
            <a:pPr lvl="0"/>
            <a:r>
              <a:rPr lang="en-US" dirty="0" smtClean="0"/>
              <a:t>Determining the </a:t>
            </a:r>
            <a:r>
              <a:rPr lang="en-US" dirty="0"/>
              <a:t>value of non-cash </a:t>
            </a:r>
            <a:r>
              <a:rPr lang="en-US" dirty="0" smtClean="0"/>
              <a:t>match</a:t>
            </a:r>
          </a:p>
          <a:p>
            <a:pPr marL="68580" lvl="0" indent="0">
              <a:buNone/>
            </a:pPr>
            <a:endParaRPr lang="en-US" sz="1000" dirty="0" smtClean="0"/>
          </a:p>
          <a:p>
            <a:r>
              <a:rPr lang="en-US" dirty="0" smtClean="0"/>
              <a:t>Tracking &amp; documenting match</a:t>
            </a:r>
            <a:endParaRPr lang="en-US" dirty="0"/>
          </a:p>
          <a:p>
            <a:pPr lvl="0"/>
            <a:endParaRPr lang="en-US" dirty="0"/>
          </a:p>
          <a:p>
            <a:pPr lvl="0"/>
            <a:endParaRPr lang="en-US" dirty="0"/>
          </a:p>
          <a:p>
            <a:endParaRPr lang="en-US" dirty="0"/>
          </a:p>
        </p:txBody>
      </p:sp>
    </p:spTree>
    <p:extLst>
      <p:ext uri="{BB962C8B-B14F-4D97-AF65-F5344CB8AC3E}">
        <p14:creationId xmlns:p14="http://schemas.microsoft.com/office/powerpoint/2010/main" val="33555811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877336"/>
          </a:xfrm>
        </p:spPr>
        <p:txBody>
          <a:bodyPr/>
          <a:lstStyle/>
          <a:p>
            <a:r>
              <a:rPr lang="en-US" dirty="0" smtClean="0"/>
              <a:t>Match</a:t>
            </a:r>
            <a:endParaRPr lang="en-US" dirty="0"/>
          </a:p>
        </p:txBody>
      </p:sp>
      <p:sp>
        <p:nvSpPr>
          <p:cNvPr id="3" name="Content Placeholder 2"/>
          <p:cNvSpPr>
            <a:spLocks noGrp="1"/>
          </p:cNvSpPr>
          <p:nvPr>
            <p:ph idx="1"/>
          </p:nvPr>
        </p:nvSpPr>
        <p:spPr>
          <a:xfrm>
            <a:off x="1066800" y="1981200"/>
            <a:ext cx="6777317" cy="4003829"/>
          </a:xfrm>
        </p:spPr>
        <p:txBody>
          <a:bodyPr>
            <a:normAutofit lnSpcReduction="10000"/>
          </a:bodyPr>
          <a:lstStyle/>
          <a:p>
            <a:pPr lvl="0"/>
            <a:r>
              <a:rPr lang="en-US" sz="2800" dirty="0" smtClean="0"/>
              <a:t>Determining the </a:t>
            </a:r>
            <a:r>
              <a:rPr lang="en-US" sz="2800" dirty="0"/>
              <a:t>value of non-cash </a:t>
            </a:r>
            <a:r>
              <a:rPr lang="en-US" sz="2800" dirty="0" smtClean="0"/>
              <a:t>match</a:t>
            </a:r>
          </a:p>
          <a:p>
            <a:pPr lvl="1">
              <a:buClr>
                <a:srgbClr val="0070C0"/>
              </a:buClr>
              <a:buFont typeface="Wingdings" panose="05000000000000000000" pitchFamily="2" charset="2"/>
              <a:buChar char="v"/>
            </a:pPr>
            <a:r>
              <a:rPr lang="en-US" sz="2600" dirty="0" smtClean="0"/>
              <a:t>Volunteer time</a:t>
            </a:r>
          </a:p>
          <a:p>
            <a:pPr lvl="1">
              <a:buClr>
                <a:srgbClr val="0070C0"/>
              </a:buClr>
              <a:buFont typeface="Wingdings" panose="05000000000000000000" pitchFamily="2" charset="2"/>
              <a:buChar char="v"/>
            </a:pPr>
            <a:r>
              <a:rPr lang="en-US" sz="2600" dirty="0" smtClean="0"/>
              <a:t>Mileage standard</a:t>
            </a:r>
          </a:p>
          <a:p>
            <a:pPr lvl="1">
              <a:buClr>
                <a:srgbClr val="0070C0"/>
              </a:buClr>
              <a:buFont typeface="Wingdings" panose="05000000000000000000" pitchFamily="2" charset="2"/>
              <a:buChar char="v"/>
            </a:pPr>
            <a:r>
              <a:rPr lang="en-US" sz="2600" dirty="0" smtClean="0"/>
              <a:t>Goods &amp; services</a:t>
            </a:r>
          </a:p>
          <a:p>
            <a:pPr lvl="1">
              <a:buClr>
                <a:srgbClr val="0070C0"/>
              </a:buClr>
              <a:buFont typeface="Wingdings" panose="05000000000000000000" pitchFamily="2" charset="2"/>
              <a:buChar char="v"/>
            </a:pPr>
            <a:r>
              <a:rPr lang="en-US" sz="2600" dirty="0" smtClean="0"/>
              <a:t>Market rates</a:t>
            </a:r>
          </a:p>
          <a:p>
            <a:pPr lvl="1">
              <a:buClr>
                <a:srgbClr val="0070C0"/>
              </a:buClr>
              <a:buFont typeface="Wingdings" panose="05000000000000000000" pitchFamily="2" charset="2"/>
              <a:buChar char="v"/>
            </a:pPr>
            <a:r>
              <a:rPr lang="en-US" sz="2600" dirty="0" smtClean="0"/>
              <a:t>Justification of values</a:t>
            </a:r>
          </a:p>
          <a:p>
            <a:pPr marL="68580" lvl="0" indent="0">
              <a:buNone/>
            </a:pPr>
            <a:endParaRPr lang="en-US" sz="1000" b="1" dirty="0" smtClean="0"/>
          </a:p>
          <a:p>
            <a:r>
              <a:rPr lang="en-US" sz="2800" dirty="0" smtClean="0"/>
              <a:t>Tracking &amp; documenting match</a:t>
            </a:r>
            <a:endParaRPr lang="en-US" sz="2800" dirty="0"/>
          </a:p>
          <a:p>
            <a:pPr lvl="0"/>
            <a:endParaRPr lang="en-US" dirty="0"/>
          </a:p>
          <a:p>
            <a:pPr lvl="0"/>
            <a:endParaRPr lang="en-US" dirty="0"/>
          </a:p>
          <a:p>
            <a:endParaRPr lang="en-US" dirty="0"/>
          </a:p>
        </p:txBody>
      </p:sp>
    </p:spTree>
    <p:extLst>
      <p:ext uri="{BB962C8B-B14F-4D97-AF65-F5344CB8AC3E}">
        <p14:creationId xmlns:p14="http://schemas.microsoft.com/office/powerpoint/2010/main" val="41705348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Budget Issues</a:t>
            </a:r>
            <a:endParaRPr lang="en-US" dirty="0"/>
          </a:p>
        </p:txBody>
      </p:sp>
      <p:sp>
        <p:nvSpPr>
          <p:cNvPr id="3" name="Content Placeholder 2"/>
          <p:cNvSpPr>
            <a:spLocks noGrp="1"/>
          </p:cNvSpPr>
          <p:nvPr>
            <p:ph idx="1"/>
          </p:nvPr>
        </p:nvSpPr>
        <p:spPr/>
        <p:txBody>
          <a:bodyPr>
            <a:normAutofit/>
          </a:bodyPr>
          <a:lstStyle/>
          <a:p>
            <a:r>
              <a:rPr lang="en-US" sz="2800" dirty="0" smtClean="0"/>
              <a:t>Indirect Costs</a:t>
            </a:r>
          </a:p>
          <a:p>
            <a:pPr marL="68580" indent="0">
              <a:buNone/>
            </a:pPr>
            <a:endParaRPr lang="en-US" sz="1000" dirty="0" smtClean="0"/>
          </a:p>
          <a:p>
            <a:r>
              <a:rPr lang="en-US" sz="2800" dirty="0" smtClean="0"/>
              <a:t>Expense Management </a:t>
            </a:r>
          </a:p>
          <a:p>
            <a:pPr marL="68580" indent="0">
              <a:buNone/>
            </a:pPr>
            <a:endParaRPr lang="en-US" sz="1000" dirty="0" smtClean="0"/>
          </a:p>
          <a:p>
            <a:r>
              <a:rPr lang="en-US" sz="2800" dirty="0" smtClean="0"/>
              <a:t>Reserve</a:t>
            </a:r>
          </a:p>
          <a:p>
            <a:pPr marL="68580" indent="0">
              <a:buNone/>
            </a:pPr>
            <a:endParaRPr lang="en-US" sz="1000" dirty="0" smtClean="0"/>
          </a:p>
          <a:p>
            <a:r>
              <a:rPr lang="en-US" sz="2800" dirty="0" smtClean="0"/>
              <a:t>Audit Requirements</a:t>
            </a:r>
          </a:p>
          <a:p>
            <a:pPr lvl="1">
              <a:buClr>
                <a:srgbClr val="0070C0"/>
              </a:buClr>
              <a:buFont typeface="Wingdings" panose="05000000000000000000" pitchFamily="2" charset="2"/>
              <a:buChar char="v"/>
            </a:pPr>
            <a:r>
              <a:rPr lang="en-US" dirty="0" smtClean="0"/>
              <a:t>Change as income increases</a:t>
            </a:r>
          </a:p>
          <a:p>
            <a:pPr lvl="1">
              <a:buClr>
                <a:srgbClr val="0070C0"/>
              </a:buClr>
              <a:buFont typeface="Wingdings" panose="05000000000000000000" pitchFamily="2" charset="2"/>
              <a:buChar char="v"/>
            </a:pPr>
            <a:r>
              <a:rPr lang="en-US" dirty="0" smtClean="0"/>
              <a:t>Sarbanes-Oxley requirements</a:t>
            </a:r>
          </a:p>
          <a:p>
            <a:pPr marL="365760" lvl="1" indent="0">
              <a:buClr>
                <a:srgbClr val="0070C0"/>
              </a:buClr>
              <a:buNone/>
            </a:pPr>
            <a:endParaRPr lang="en-US" dirty="0"/>
          </a:p>
        </p:txBody>
      </p:sp>
    </p:spTree>
    <p:extLst>
      <p:ext uri="{BB962C8B-B14F-4D97-AF65-F5344CB8AC3E}">
        <p14:creationId xmlns:p14="http://schemas.microsoft.com/office/powerpoint/2010/main" val="39080769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Characteristics of Sustainable Organizations</a:t>
            </a:r>
            <a:endParaRPr lang="en-US" dirty="0"/>
          </a:p>
        </p:txBody>
      </p:sp>
      <p:sp>
        <p:nvSpPr>
          <p:cNvPr id="3" name="Content Placeholder 2"/>
          <p:cNvSpPr>
            <a:spLocks noGrp="1"/>
          </p:cNvSpPr>
          <p:nvPr>
            <p:ph idx="1"/>
          </p:nvPr>
        </p:nvSpPr>
        <p:spPr>
          <a:xfrm>
            <a:off x="1043492" y="2323652"/>
            <a:ext cx="7567108" cy="3772348"/>
          </a:xfrm>
        </p:spPr>
        <p:txBody>
          <a:bodyPr/>
          <a:lstStyle/>
          <a:p>
            <a:r>
              <a:rPr lang="en-US" dirty="0" smtClean="0"/>
              <a:t>Diverse funding sources</a:t>
            </a:r>
          </a:p>
          <a:p>
            <a:r>
              <a:rPr lang="en-US" dirty="0" smtClean="0"/>
              <a:t>Significant work that addresses local concerns</a:t>
            </a:r>
          </a:p>
          <a:p>
            <a:r>
              <a:rPr lang="en-US" dirty="0" smtClean="0"/>
              <a:t>Proven (data-supported) positive outcomes</a:t>
            </a:r>
          </a:p>
          <a:p>
            <a:r>
              <a:rPr lang="en-US" dirty="0" smtClean="0"/>
              <a:t>Adherence to sound operating principles</a:t>
            </a:r>
          </a:p>
          <a:p>
            <a:r>
              <a:rPr lang="en-US" dirty="0" smtClean="0"/>
              <a:t>Strong, committed leadership </a:t>
            </a:r>
          </a:p>
          <a:p>
            <a:r>
              <a:rPr lang="en-US" dirty="0" smtClean="0"/>
              <a:t>Sound financial &amp; management policies &amp; procedures</a:t>
            </a:r>
          </a:p>
          <a:p>
            <a:r>
              <a:rPr lang="en-US" dirty="0" smtClean="0"/>
              <a:t>Respected and credible</a:t>
            </a:r>
            <a:endParaRPr lang="en-US" dirty="0"/>
          </a:p>
        </p:txBody>
      </p:sp>
    </p:spTree>
    <p:extLst>
      <p:ext uri="{BB962C8B-B14F-4D97-AF65-F5344CB8AC3E}">
        <p14:creationId xmlns:p14="http://schemas.microsoft.com/office/powerpoint/2010/main" val="400897529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Return to Action Plan</a:t>
            </a:r>
            <a:endParaRPr lang="en-US" dirty="0"/>
          </a:p>
        </p:txBody>
      </p:sp>
      <p:sp>
        <p:nvSpPr>
          <p:cNvPr id="3" name="Content Placeholder 2"/>
          <p:cNvSpPr>
            <a:spLocks noGrp="1"/>
          </p:cNvSpPr>
          <p:nvPr>
            <p:ph idx="1"/>
          </p:nvPr>
        </p:nvSpPr>
        <p:spPr>
          <a:xfrm>
            <a:off x="1043492" y="2323652"/>
            <a:ext cx="7338508" cy="3508977"/>
          </a:xfrm>
        </p:spPr>
        <p:txBody>
          <a:bodyPr/>
          <a:lstStyle/>
          <a:p>
            <a:pPr marL="68580" indent="0">
              <a:buNone/>
            </a:pPr>
            <a:endParaRPr lang="en-US" dirty="0" smtClean="0"/>
          </a:p>
          <a:p>
            <a:pPr marL="68580" indent="0">
              <a:buNone/>
            </a:pPr>
            <a:endParaRPr lang="en-US" dirty="0"/>
          </a:p>
          <a:p>
            <a:pPr algn="ctr"/>
            <a:r>
              <a:rPr lang="en-US" dirty="0" smtClean="0"/>
              <a:t>Complete the “Resources Needed” section.</a:t>
            </a:r>
            <a:endParaRPr lang="en-US" dirty="0"/>
          </a:p>
        </p:txBody>
      </p:sp>
    </p:spTree>
    <p:extLst>
      <p:ext uri="{BB962C8B-B14F-4D97-AF65-F5344CB8AC3E}">
        <p14:creationId xmlns:p14="http://schemas.microsoft.com/office/powerpoint/2010/main" val="101548141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729" y="838200"/>
            <a:ext cx="7024744" cy="648736"/>
          </a:xfrm>
        </p:spPr>
        <p:txBody>
          <a:bodyPr>
            <a:normAutofit fontScale="90000"/>
          </a:bodyPr>
          <a:lstStyle/>
          <a:p>
            <a:r>
              <a:rPr lang="en-US" dirty="0" smtClean="0"/>
              <a:t>30 Asks in 30 Days</a:t>
            </a:r>
            <a:endParaRPr lang="en-US" dirty="0"/>
          </a:p>
        </p:txBody>
      </p:sp>
      <p:pic>
        <p:nvPicPr>
          <p:cNvPr id="4" name="Picture 3" descr="http://www.calendarcraze.com/downloads/printable-calendar/August-2015-calendar-printable.jpg"/>
          <p:cNvPicPr/>
          <p:nvPr/>
        </p:nvPicPr>
        <p:blipFill rotWithShape="1">
          <a:blip r:embed="rId2">
            <a:extLst>
              <a:ext uri="{28A0092B-C50C-407E-A947-70E740481C1C}">
                <a14:useLocalDpi xmlns:a14="http://schemas.microsoft.com/office/drawing/2010/main" val="0"/>
              </a:ext>
            </a:extLst>
          </a:blip>
          <a:srcRect b="49614"/>
          <a:stretch/>
        </p:blipFill>
        <p:spPr bwMode="auto">
          <a:xfrm>
            <a:off x="0" y="1676400"/>
            <a:ext cx="9143999" cy="4876800"/>
          </a:xfrm>
          <a:prstGeom prst="rect">
            <a:avLst/>
          </a:prstGeom>
          <a:noFill/>
          <a:ln>
            <a:noFill/>
          </a:ln>
          <a:extLst>
            <a:ext uri="{53640926-AAD7-44d8-BBD7-CCE9431645EC}">
              <a14:shadowObscured xmlns:a14="http://schemas.microsoft.com/office/drawing/2010/main"/>
            </a:ext>
          </a:extLst>
        </p:spPr>
      </p:pic>
      <p:sp>
        <p:nvSpPr>
          <p:cNvPr id="6" name="TextBox 5"/>
          <p:cNvSpPr txBox="1"/>
          <p:nvPr/>
        </p:nvSpPr>
        <p:spPr>
          <a:xfrm>
            <a:off x="1676400" y="4008521"/>
            <a:ext cx="1059873" cy="954107"/>
          </a:xfrm>
          <a:prstGeom prst="rect">
            <a:avLst/>
          </a:prstGeom>
          <a:noFill/>
        </p:spPr>
        <p:txBody>
          <a:bodyPr wrap="square" rtlCol="0">
            <a:spAutoFit/>
          </a:bodyPr>
          <a:lstStyle/>
          <a:p>
            <a:r>
              <a:rPr lang="en-US" sz="1400" dirty="0" smtClean="0"/>
              <a:t>Call Toni’s Pizza for volunteer dinner</a:t>
            </a:r>
            <a:endParaRPr lang="en-US" sz="1400" dirty="0"/>
          </a:p>
        </p:txBody>
      </p:sp>
      <p:sp>
        <p:nvSpPr>
          <p:cNvPr id="7" name="TextBox 6"/>
          <p:cNvSpPr txBox="1"/>
          <p:nvPr/>
        </p:nvSpPr>
        <p:spPr>
          <a:xfrm>
            <a:off x="2798619" y="4014659"/>
            <a:ext cx="1142999" cy="954107"/>
          </a:xfrm>
          <a:prstGeom prst="rect">
            <a:avLst/>
          </a:prstGeom>
          <a:noFill/>
        </p:spPr>
        <p:txBody>
          <a:bodyPr wrap="square" rtlCol="0">
            <a:spAutoFit/>
          </a:bodyPr>
          <a:lstStyle/>
          <a:p>
            <a:r>
              <a:rPr lang="en-US" sz="1400" dirty="0" smtClean="0"/>
              <a:t>Pass piggy bank during board </a:t>
            </a:r>
            <a:r>
              <a:rPr lang="en-US" sz="1400" dirty="0" err="1" smtClean="0"/>
              <a:t>mtg</a:t>
            </a:r>
            <a:endParaRPr lang="en-US" sz="1400" dirty="0"/>
          </a:p>
        </p:txBody>
      </p:sp>
      <p:sp>
        <p:nvSpPr>
          <p:cNvPr id="8" name="TextBox 7"/>
          <p:cNvSpPr txBox="1"/>
          <p:nvPr/>
        </p:nvSpPr>
        <p:spPr>
          <a:xfrm>
            <a:off x="4042062" y="4008520"/>
            <a:ext cx="1059873" cy="954107"/>
          </a:xfrm>
          <a:prstGeom prst="rect">
            <a:avLst/>
          </a:prstGeom>
          <a:noFill/>
        </p:spPr>
        <p:txBody>
          <a:bodyPr wrap="square" rtlCol="0">
            <a:spAutoFit/>
          </a:bodyPr>
          <a:lstStyle/>
          <a:p>
            <a:r>
              <a:rPr lang="en-US" sz="1400" dirty="0" smtClean="0"/>
              <a:t>Post call for food donations on Twitter</a:t>
            </a:r>
            <a:endParaRPr lang="en-US" sz="1400" dirty="0"/>
          </a:p>
        </p:txBody>
      </p:sp>
      <p:sp>
        <p:nvSpPr>
          <p:cNvPr id="9" name="TextBox 8"/>
          <p:cNvSpPr txBox="1"/>
          <p:nvPr/>
        </p:nvSpPr>
        <p:spPr>
          <a:xfrm>
            <a:off x="6400800" y="4028513"/>
            <a:ext cx="1059873" cy="954107"/>
          </a:xfrm>
          <a:prstGeom prst="rect">
            <a:avLst/>
          </a:prstGeom>
          <a:noFill/>
        </p:spPr>
        <p:txBody>
          <a:bodyPr wrap="square" rtlCol="0">
            <a:spAutoFit/>
          </a:bodyPr>
          <a:lstStyle/>
          <a:p>
            <a:r>
              <a:rPr lang="en-US" sz="1400" dirty="0" smtClean="0"/>
              <a:t>Attend grant applicant workshop</a:t>
            </a:r>
            <a:endParaRPr lang="en-US" sz="1400" dirty="0"/>
          </a:p>
        </p:txBody>
      </p:sp>
      <p:sp>
        <p:nvSpPr>
          <p:cNvPr id="10" name="TextBox 9"/>
          <p:cNvSpPr txBox="1"/>
          <p:nvPr/>
        </p:nvSpPr>
        <p:spPr>
          <a:xfrm>
            <a:off x="5195452" y="4042368"/>
            <a:ext cx="1059873" cy="954107"/>
          </a:xfrm>
          <a:prstGeom prst="rect">
            <a:avLst/>
          </a:prstGeom>
          <a:noFill/>
        </p:spPr>
        <p:txBody>
          <a:bodyPr wrap="square" rtlCol="0">
            <a:spAutoFit/>
          </a:bodyPr>
          <a:lstStyle/>
          <a:p>
            <a:r>
              <a:rPr lang="en-US" sz="1400" dirty="0" smtClean="0"/>
              <a:t>Contact bank for promo erasers.</a:t>
            </a:r>
            <a:endParaRPr lang="en-US" sz="1400" dirty="0"/>
          </a:p>
        </p:txBody>
      </p:sp>
      <p:sp>
        <p:nvSpPr>
          <p:cNvPr id="11" name="TextBox 10"/>
          <p:cNvSpPr txBox="1"/>
          <p:nvPr/>
        </p:nvSpPr>
        <p:spPr>
          <a:xfrm>
            <a:off x="457200" y="4042368"/>
            <a:ext cx="1219200" cy="954107"/>
          </a:xfrm>
          <a:prstGeom prst="rect">
            <a:avLst/>
          </a:prstGeom>
          <a:noFill/>
        </p:spPr>
        <p:txBody>
          <a:bodyPr wrap="square" rtlCol="0">
            <a:spAutoFit/>
          </a:bodyPr>
          <a:lstStyle/>
          <a:p>
            <a:r>
              <a:rPr lang="en-US" sz="1400" dirty="0" smtClean="0"/>
              <a:t>Ask church for free use of Family Life Center.</a:t>
            </a:r>
            <a:endParaRPr lang="en-US" sz="1400" dirty="0"/>
          </a:p>
        </p:txBody>
      </p:sp>
      <p:sp>
        <p:nvSpPr>
          <p:cNvPr id="12" name="TextBox 11"/>
          <p:cNvSpPr txBox="1"/>
          <p:nvPr/>
        </p:nvSpPr>
        <p:spPr>
          <a:xfrm>
            <a:off x="7620000" y="4028513"/>
            <a:ext cx="1059873" cy="954107"/>
          </a:xfrm>
          <a:prstGeom prst="rect">
            <a:avLst/>
          </a:prstGeom>
          <a:noFill/>
        </p:spPr>
        <p:txBody>
          <a:bodyPr wrap="square" rtlCol="0">
            <a:spAutoFit/>
          </a:bodyPr>
          <a:lstStyle/>
          <a:p>
            <a:r>
              <a:rPr lang="en-US" sz="1400" dirty="0" smtClean="0"/>
              <a:t>YAB sells treats at county fair.</a:t>
            </a:r>
            <a:endParaRPr lang="en-US" sz="1400" dirty="0"/>
          </a:p>
        </p:txBody>
      </p:sp>
      <p:sp>
        <p:nvSpPr>
          <p:cNvPr id="13" name="TextBox 12"/>
          <p:cNvSpPr txBox="1"/>
          <p:nvPr/>
        </p:nvSpPr>
        <p:spPr>
          <a:xfrm>
            <a:off x="7619999" y="2514600"/>
            <a:ext cx="1059873" cy="1169551"/>
          </a:xfrm>
          <a:prstGeom prst="rect">
            <a:avLst/>
          </a:prstGeom>
          <a:noFill/>
        </p:spPr>
        <p:txBody>
          <a:bodyPr wrap="square" rtlCol="0">
            <a:spAutoFit/>
          </a:bodyPr>
          <a:lstStyle/>
          <a:p>
            <a:r>
              <a:rPr lang="en-US" sz="1400" dirty="0" smtClean="0"/>
              <a:t>YAB makes doggie treats to sell. </a:t>
            </a:r>
            <a:endParaRPr lang="en-US" sz="1400" dirty="0"/>
          </a:p>
        </p:txBody>
      </p:sp>
    </p:spTree>
    <p:extLst>
      <p:ext uri="{BB962C8B-B14F-4D97-AF65-F5344CB8AC3E}">
        <p14:creationId xmlns:p14="http://schemas.microsoft.com/office/powerpoint/2010/main" val="20897973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30 Asks in 30 Days Activity</a:t>
            </a:r>
          </a:p>
        </p:txBody>
      </p:sp>
      <p:sp>
        <p:nvSpPr>
          <p:cNvPr id="3" name="Content Placeholder 2"/>
          <p:cNvSpPr>
            <a:spLocks noGrp="1"/>
          </p:cNvSpPr>
          <p:nvPr>
            <p:ph idx="1"/>
          </p:nvPr>
        </p:nvSpPr>
        <p:spPr/>
        <p:txBody>
          <a:bodyPr/>
          <a:lstStyle/>
          <a:p>
            <a:r>
              <a:rPr lang="en-US" dirty="0" smtClean="0"/>
              <a:t>Take 10 minutes to generate ideas for </a:t>
            </a:r>
            <a:r>
              <a:rPr lang="en-US" b="1" dirty="0" smtClean="0"/>
              <a:t>one week </a:t>
            </a:r>
            <a:r>
              <a:rPr lang="en-US" dirty="0" smtClean="0"/>
              <a:t>of “asks” and add them to your calendar.</a:t>
            </a:r>
          </a:p>
          <a:p>
            <a:pPr marL="68580" indent="0">
              <a:buNone/>
            </a:pPr>
            <a:endParaRPr lang="en-US" dirty="0"/>
          </a:p>
          <a:p>
            <a:r>
              <a:rPr lang="en-US" dirty="0" smtClean="0"/>
              <a:t>At least one of the “asks” must be related to resources needed in your action plan.</a:t>
            </a:r>
          </a:p>
          <a:p>
            <a:endParaRPr lang="en-US" dirty="0"/>
          </a:p>
        </p:txBody>
      </p:sp>
    </p:spTree>
    <p:extLst>
      <p:ext uri="{BB962C8B-B14F-4D97-AF65-F5344CB8AC3E}">
        <p14:creationId xmlns:p14="http://schemas.microsoft.com/office/powerpoint/2010/main" val="156313026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Helpful Resources</a:t>
            </a:r>
            <a:endParaRPr lang="en-US" dirty="0"/>
          </a:p>
        </p:txBody>
      </p:sp>
      <p:sp>
        <p:nvSpPr>
          <p:cNvPr id="3" name="Content Placeholder 2"/>
          <p:cNvSpPr>
            <a:spLocks noGrp="1"/>
          </p:cNvSpPr>
          <p:nvPr>
            <p:ph idx="1"/>
          </p:nvPr>
        </p:nvSpPr>
        <p:spPr/>
        <p:txBody>
          <a:bodyPr>
            <a:normAutofit lnSpcReduction="10000"/>
          </a:bodyPr>
          <a:lstStyle/>
          <a:p>
            <a:pPr marL="342900" lvl="1"/>
            <a:r>
              <a:rPr lang="en-US" dirty="0" smtClean="0"/>
              <a:t>CADCA, </a:t>
            </a:r>
            <a:r>
              <a:rPr lang="en-US" i="1" dirty="0" smtClean="0">
                <a:hlinkClick r:id="rId2"/>
              </a:rPr>
              <a:t>www.cadca.org</a:t>
            </a:r>
            <a:r>
              <a:rPr lang="en-US" i="1" dirty="0" smtClean="0"/>
              <a:t> </a:t>
            </a:r>
            <a:r>
              <a:rPr lang="en-US" dirty="0" smtClean="0"/>
              <a:t>  </a:t>
            </a:r>
          </a:p>
          <a:p>
            <a:pPr marL="68580" lvl="1" indent="0">
              <a:buNone/>
            </a:pPr>
            <a:endParaRPr lang="en-US" dirty="0" smtClean="0"/>
          </a:p>
          <a:p>
            <a:pPr marL="342900" lvl="1"/>
            <a:r>
              <a:rPr lang="en-US" dirty="0"/>
              <a:t>Community Tool Box,  </a:t>
            </a:r>
            <a:r>
              <a:rPr lang="en-US" dirty="0" smtClean="0">
                <a:hlinkClick r:id="rId3"/>
              </a:rPr>
              <a:t>www.ctb.ku.edu</a:t>
            </a:r>
            <a:r>
              <a:rPr lang="en-US" dirty="0" smtClean="0"/>
              <a:t>   </a:t>
            </a:r>
          </a:p>
          <a:p>
            <a:pPr marL="68580" lvl="1" indent="0">
              <a:buNone/>
            </a:pPr>
            <a:endParaRPr lang="en-US" dirty="0" smtClean="0"/>
          </a:p>
          <a:p>
            <a:pPr marL="342900" lvl="1"/>
            <a:r>
              <a:rPr lang="en-US" dirty="0" smtClean="0"/>
              <a:t>CDC, A </a:t>
            </a:r>
            <a:r>
              <a:rPr lang="en-US" i="1" dirty="0" smtClean="0"/>
              <a:t>Sustainability Planning Guide for Healthy Communities, </a:t>
            </a:r>
            <a:r>
              <a:rPr lang="en-US" i="1" dirty="0" smtClean="0">
                <a:hlinkClick r:id="rId4"/>
              </a:rPr>
              <a:t>www.cdc.gov</a:t>
            </a:r>
            <a:r>
              <a:rPr lang="en-US" i="1" dirty="0" smtClean="0"/>
              <a:t> </a:t>
            </a:r>
          </a:p>
          <a:p>
            <a:pPr marL="68580" lvl="1" indent="0">
              <a:buNone/>
            </a:pPr>
            <a:endParaRPr lang="en-US" i="1" dirty="0" smtClean="0"/>
          </a:p>
          <a:p>
            <a:pPr marL="342900" lvl="1"/>
            <a:r>
              <a:rPr lang="en-US" dirty="0" smtClean="0"/>
              <a:t>Independent Sector, </a:t>
            </a:r>
            <a:r>
              <a:rPr lang="en-US" dirty="0" smtClean="0">
                <a:solidFill>
                  <a:srgbClr val="0070C0"/>
                </a:solidFill>
                <a:hlinkClick r:id="rId5"/>
              </a:rPr>
              <a:t>www.independentsector.org</a:t>
            </a:r>
            <a:endParaRPr lang="en-US" dirty="0" smtClean="0">
              <a:solidFill>
                <a:srgbClr val="0070C0"/>
              </a:solidFill>
            </a:endParaRPr>
          </a:p>
          <a:p>
            <a:pPr marL="342900" lvl="1"/>
            <a:endParaRPr lang="en-US" dirty="0"/>
          </a:p>
          <a:p>
            <a:endParaRPr lang="en-US" dirty="0"/>
          </a:p>
        </p:txBody>
      </p:sp>
    </p:spTree>
    <p:extLst>
      <p:ext uri="{BB962C8B-B14F-4D97-AF65-F5344CB8AC3E}">
        <p14:creationId xmlns:p14="http://schemas.microsoft.com/office/powerpoint/2010/main" val="156237543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15"/>
          <p:cNvSpPr txBox="1"/>
          <p:nvPr/>
        </p:nvSpPr>
        <p:spPr>
          <a:xfrm>
            <a:off x="609600" y="3581399"/>
            <a:ext cx="8001000" cy="1190307"/>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2000" dirty="0">
                <a:solidFill>
                  <a:srgbClr val="595959"/>
                </a:solidFill>
                <a:effectLst/>
                <a:latin typeface="Lucida Calligraphy"/>
                <a:ea typeface="Calibri"/>
                <a:cs typeface="Times New Roman"/>
              </a:rPr>
              <a:t>supporting collaboration </a:t>
            </a:r>
            <a:endParaRPr lang="en-US" sz="2000" dirty="0" smtClean="0">
              <a:solidFill>
                <a:srgbClr val="595959"/>
              </a:solidFill>
              <a:effectLst/>
              <a:latin typeface="Lucida Calligraphy"/>
              <a:ea typeface="Calibri"/>
              <a:cs typeface="Times New Roman"/>
            </a:endParaRPr>
          </a:p>
          <a:p>
            <a:pPr marL="0" marR="0" algn="ctr">
              <a:spcBef>
                <a:spcPts val="0"/>
              </a:spcBef>
              <a:spcAft>
                <a:spcPts val="0"/>
              </a:spcAft>
            </a:pPr>
            <a:r>
              <a:rPr lang="en-US" sz="2000" dirty="0" smtClean="0">
                <a:solidFill>
                  <a:srgbClr val="595959"/>
                </a:solidFill>
                <a:effectLst/>
                <a:latin typeface="Lucida Calligraphy"/>
                <a:ea typeface="Calibri"/>
                <a:cs typeface="Times New Roman"/>
              </a:rPr>
              <a:t>&amp; </a:t>
            </a:r>
            <a:r>
              <a:rPr lang="en-US" sz="2000" dirty="0">
                <a:solidFill>
                  <a:srgbClr val="595959"/>
                </a:solidFill>
                <a:effectLst/>
                <a:latin typeface="Lucida Calligraphy"/>
                <a:ea typeface="Calibri"/>
                <a:cs typeface="Times New Roman"/>
              </a:rPr>
              <a:t>community-level change</a:t>
            </a:r>
            <a:endParaRPr lang="en-US" sz="2000" dirty="0">
              <a:effectLst/>
              <a:ea typeface="Calibri"/>
              <a:cs typeface="Times New Roman"/>
            </a:endParaRPr>
          </a:p>
        </p:txBody>
      </p:sp>
      <p:sp>
        <p:nvSpPr>
          <p:cNvPr id="8" name="TextBox 7"/>
          <p:cNvSpPr txBox="1"/>
          <p:nvPr/>
        </p:nvSpPr>
        <p:spPr>
          <a:xfrm>
            <a:off x="457200" y="4771707"/>
            <a:ext cx="8153400" cy="1292662"/>
          </a:xfrm>
          <a:prstGeom prst="rect">
            <a:avLst/>
          </a:prstGeom>
          <a:noFill/>
        </p:spPr>
        <p:txBody>
          <a:bodyPr wrap="square" rtlCol="0">
            <a:spAutoFit/>
          </a:bodyPr>
          <a:lstStyle/>
          <a:p>
            <a:pPr algn="ctr"/>
            <a:r>
              <a:rPr lang="en-US" sz="2000" dirty="0">
                <a:latin typeface="Lucida Calligraphy" panose="03010101010101010101" pitchFamily="66" charset="0"/>
              </a:rPr>
              <a:t>Ari Russell    </a:t>
            </a:r>
            <a:r>
              <a:rPr lang="en-US" sz="2000" u="sng" dirty="0">
                <a:latin typeface="Lucida Calligraphy" panose="03010101010101010101" pitchFamily="66" charset="0"/>
                <a:hlinkClick r:id="rId2"/>
              </a:rPr>
              <a:t>ari@aneconsulting.com</a:t>
            </a:r>
            <a:endParaRPr lang="en-US" sz="2000" dirty="0">
              <a:latin typeface="Lucida Calligraphy" panose="03010101010101010101" pitchFamily="66" charset="0"/>
            </a:endParaRPr>
          </a:p>
          <a:p>
            <a:pPr algn="ctr"/>
            <a:r>
              <a:rPr lang="en-US" sz="2000" dirty="0">
                <a:latin typeface="Lucida Calligraphy" panose="03010101010101010101" pitchFamily="66" charset="0"/>
              </a:rPr>
              <a:t> </a:t>
            </a:r>
          </a:p>
          <a:p>
            <a:pPr algn="ctr"/>
            <a:r>
              <a:rPr lang="en-US" sz="2000" dirty="0">
                <a:latin typeface="Lucida Calligraphy" panose="03010101010101010101" pitchFamily="66" charset="0"/>
              </a:rPr>
              <a:t>Ellen Gerstein  </a:t>
            </a:r>
            <a:r>
              <a:rPr lang="en-US" sz="2000" u="sng" dirty="0">
                <a:latin typeface="Lucida Calligraphy" panose="03010101010101010101" pitchFamily="66" charset="0"/>
                <a:hlinkClick r:id="rId3"/>
              </a:rPr>
              <a:t>ellen@aneconsulting.com</a:t>
            </a:r>
            <a:endParaRPr lang="en-US" sz="2000" dirty="0">
              <a:latin typeface="Lucida Calligraphy" panose="03010101010101010101" pitchFamily="66" charset="0"/>
            </a:endParaRPr>
          </a:p>
          <a:p>
            <a:pPr algn="ctr"/>
            <a:endParaRPr lang="en-US" dirty="0"/>
          </a:p>
        </p:txBody>
      </p:sp>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14700" y="1752600"/>
            <a:ext cx="2438400" cy="1401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9687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Infrastructure Development	</a:t>
            </a:r>
            <a:endParaRPr lang="en-US" dirty="0"/>
          </a:p>
        </p:txBody>
      </p:sp>
      <p:sp>
        <p:nvSpPr>
          <p:cNvPr id="3" name="Content Placeholder 2"/>
          <p:cNvSpPr>
            <a:spLocks noGrp="1"/>
          </p:cNvSpPr>
          <p:nvPr>
            <p:ph idx="1"/>
          </p:nvPr>
        </p:nvSpPr>
        <p:spPr>
          <a:xfrm>
            <a:off x="1043492" y="2323652"/>
            <a:ext cx="7414708" cy="3508977"/>
          </a:xfrm>
        </p:spPr>
        <p:txBody>
          <a:bodyPr>
            <a:normAutofit lnSpcReduction="10000"/>
          </a:bodyPr>
          <a:lstStyle/>
          <a:p>
            <a:pPr marL="68580" indent="0">
              <a:buNone/>
            </a:pPr>
            <a:r>
              <a:rPr lang="en-US" b="1" dirty="0" smtClean="0"/>
              <a:t>Internal Processes</a:t>
            </a:r>
          </a:p>
          <a:p>
            <a:pPr lvl="1"/>
            <a:r>
              <a:rPr lang="en-US" sz="2400" dirty="0" smtClean="0"/>
              <a:t>Fiscal Management</a:t>
            </a:r>
          </a:p>
          <a:p>
            <a:pPr lvl="1"/>
            <a:r>
              <a:rPr lang="en-US" sz="2400" dirty="0" smtClean="0"/>
              <a:t>Human Resources</a:t>
            </a:r>
          </a:p>
          <a:p>
            <a:pPr lvl="1"/>
            <a:r>
              <a:rPr lang="en-US" sz="2400" dirty="0" smtClean="0"/>
              <a:t>Communications</a:t>
            </a:r>
          </a:p>
          <a:p>
            <a:pPr lvl="1"/>
            <a:r>
              <a:rPr lang="en-US" sz="2400" dirty="0" smtClean="0"/>
              <a:t>Recruitment and retention of volunteers</a:t>
            </a:r>
          </a:p>
          <a:p>
            <a:pPr lvl="1"/>
            <a:r>
              <a:rPr lang="en-US" sz="2400" dirty="0" smtClean="0"/>
              <a:t>Decision-making</a:t>
            </a:r>
          </a:p>
          <a:p>
            <a:pPr lvl="1"/>
            <a:r>
              <a:rPr lang="en-US" sz="2400" dirty="0" smtClean="0"/>
              <a:t>Research and evaluation</a:t>
            </a:r>
          </a:p>
          <a:p>
            <a:pPr lvl="1"/>
            <a:r>
              <a:rPr lang="en-US" sz="2400" dirty="0" smtClean="0"/>
              <a:t>Organizational structure </a:t>
            </a:r>
            <a:r>
              <a:rPr lang="en-US" dirty="0" smtClean="0"/>
              <a:t>– committees, etc.</a:t>
            </a:r>
            <a:endParaRPr lang="en-US" dirty="0"/>
          </a:p>
        </p:txBody>
      </p:sp>
    </p:spTree>
    <p:extLst>
      <p:ext uri="{BB962C8B-B14F-4D97-AF65-F5344CB8AC3E}">
        <p14:creationId xmlns:p14="http://schemas.microsoft.com/office/powerpoint/2010/main" val="16261626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Infrastructure Development	</a:t>
            </a:r>
            <a:endParaRPr lang="en-US" dirty="0"/>
          </a:p>
        </p:txBody>
      </p:sp>
      <p:sp>
        <p:nvSpPr>
          <p:cNvPr id="3" name="Content Placeholder 2"/>
          <p:cNvSpPr>
            <a:spLocks noGrp="1"/>
          </p:cNvSpPr>
          <p:nvPr>
            <p:ph idx="1"/>
          </p:nvPr>
        </p:nvSpPr>
        <p:spPr>
          <a:xfrm>
            <a:off x="1043492" y="2323652"/>
            <a:ext cx="7414708" cy="3508977"/>
          </a:xfrm>
        </p:spPr>
        <p:txBody>
          <a:bodyPr>
            <a:normAutofit lnSpcReduction="10000"/>
          </a:bodyPr>
          <a:lstStyle/>
          <a:p>
            <a:pPr marL="68580" indent="0">
              <a:buNone/>
            </a:pPr>
            <a:r>
              <a:rPr lang="en-US" b="1" dirty="0" smtClean="0"/>
              <a:t>Internal Processes</a:t>
            </a:r>
          </a:p>
          <a:p>
            <a:pPr lvl="1"/>
            <a:r>
              <a:rPr lang="en-US" sz="2400" dirty="0" smtClean="0"/>
              <a:t>Fiscal Management</a:t>
            </a:r>
          </a:p>
          <a:p>
            <a:pPr lvl="1"/>
            <a:r>
              <a:rPr lang="en-US" sz="2400" dirty="0" smtClean="0"/>
              <a:t>Human Resources</a:t>
            </a:r>
          </a:p>
          <a:p>
            <a:pPr lvl="1"/>
            <a:r>
              <a:rPr lang="en-US" sz="2400" b="1" dirty="0" smtClean="0"/>
              <a:t>Communications</a:t>
            </a:r>
          </a:p>
          <a:p>
            <a:pPr lvl="1"/>
            <a:r>
              <a:rPr lang="en-US" sz="2400" b="1" dirty="0" smtClean="0"/>
              <a:t>Recruitment and retention of volunteers</a:t>
            </a:r>
          </a:p>
          <a:p>
            <a:pPr lvl="1"/>
            <a:r>
              <a:rPr lang="en-US" sz="2400" b="1" dirty="0" smtClean="0"/>
              <a:t>Decision-making</a:t>
            </a:r>
          </a:p>
          <a:p>
            <a:pPr lvl="1"/>
            <a:r>
              <a:rPr lang="en-US" sz="2400" dirty="0" smtClean="0"/>
              <a:t>Research and evaluation</a:t>
            </a:r>
          </a:p>
          <a:p>
            <a:pPr lvl="1"/>
            <a:r>
              <a:rPr lang="en-US" sz="2400" dirty="0" smtClean="0"/>
              <a:t>Organizational structure – committees, etc.</a:t>
            </a:r>
            <a:endParaRPr lang="en-US" sz="2400" dirty="0"/>
          </a:p>
        </p:txBody>
      </p:sp>
    </p:spTree>
    <p:extLst>
      <p:ext uri="{BB962C8B-B14F-4D97-AF65-F5344CB8AC3E}">
        <p14:creationId xmlns:p14="http://schemas.microsoft.com/office/powerpoint/2010/main" val="27528719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Communications		</a:t>
            </a:r>
            <a:endParaRPr lang="en-US" dirty="0"/>
          </a:p>
        </p:txBody>
      </p:sp>
      <p:sp>
        <p:nvSpPr>
          <p:cNvPr id="3" name="Content Placeholder 2"/>
          <p:cNvSpPr>
            <a:spLocks noGrp="1"/>
          </p:cNvSpPr>
          <p:nvPr>
            <p:ph idx="1"/>
          </p:nvPr>
        </p:nvSpPr>
        <p:spPr/>
        <p:txBody>
          <a:bodyPr/>
          <a:lstStyle/>
          <a:p>
            <a:pPr marL="68580" indent="0">
              <a:buNone/>
            </a:pPr>
            <a:r>
              <a:rPr lang="en-US" b="1" dirty="0" smtClean="0"/>
              <a:t>Formal Communications Plan</a:t>
            </a:r>
          </a:p>
          <a:p>
            <a:pPr lvl="1"/>
            <a:r>
              <a:rPr lang="en-US" sz="2400" dirty="0" smtClean="0"/>
              <a:t>Structure</a:t>
            </a:r>
          </a:p>
          <a:p>
            <a:pPr lvl="1"/>
            <a:r>
              <a:rPr lang="en-US" sz="2400" dirty="0" smtClean="0"/>
              <a:t>Resources – staff, volunteers, products, in-kind resources</a:t>
            </a:r>
          </a:p>
          <a:p>
            <a:pPr lvl="1"/>
            <a:r>
              <a:rPr lang="en-US" sz="2400" dirty="0" smtClean="0"/>
              <a:t>Internal Communications</a:t>
            </a:r>
          </a:p>
          <a:p>
            <a:pPr lvl="1"/>
            <a:r>
              <a:rPr lang="en-US" sz="2400" dirty="0" smtClean="0"/>
              <a:t>External Communications</a:t>
            </a:r>
            <a:endParaRPr lang="en-US" sz="2400" dirty="0"/>
          </a:p>
        </p:txBody>
      </p:sp>
    </p:spTree>
    <p:extLst>
      <p:ext uri="{BB962C8B-B14F-4D97-AF65-F5344CB8AC3E}">
        <p14:creationId xmlns:p14="http://schemas.microsoft.com/office/powerpoint/2010/main" val="14198848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027664"/>
            <a:ext cx="7534834" cy="648736"/>
          </a:xfrm>
        </p:spPr>
        <p:txBody>
          <a:bodyPr>
            <a:normAutofit fontScale="90000"/>
          </a:bodyPr>
          <a:lstStyle/>
          <a:p>
            <a:r>
              <a:rPr lang="en-US" dirty="0" smtClean="0"/>
              <a:t>Internal Communications</a:t>
            </a:r>
            <a:endParaRPr lang="en-US" dirty="0"/>
          </a:p>
        </p:txBody>
      </p:sp>
      <p:sp>
        <p:nvSpPr>
          <p:cNvPr id="3" name="Content Placeholder 2"/>
          <p:cNvSpPr>
            <a:spLocks noGrp="1"/>
          </p:cNvSpPr>
          <p:nvPr>
            <p:ph idx="1"/>
          </p:nvPr>
        </p:nvSpPr>
        <p:spPr>
          <a:xfrm>
            <a:off x="533400" y="1905000"/>
            <a:ext cx="8077200" cy="4419600"/>
          </a:xfrm>
        </p:spPr>
        <p:txBody>
          <a:bodyPr>
            <a:normAutofit fontScale="85000" lnSpcReduction="20000"/>
          </a:bodyPr>
          <a:lstStyle/>
          <a:p>
            <a:pPr marL="68580" indent="0">
              <a:buNone/>
            </a:pPr>
            <a:r>
              <a:rPr lang="en-US" sz="2600" b="1" dirty="0" smtClean="0"/>
              <a:t>Activities related to coordination and staff support tasks</a:t>
            </a:r>
          </a:p>
          <a:p>
            <a:pPr marL="68580" indent="0">
              <a:buNone/>
            </a:pPr>
            <a:r>
              <a:rPr lang="en-US" sz="2600" b="1" dirty="0" smtClean="0"/>
              <a:t> </a:t>
            </a:r>
          </a:p>
          <a:p>
            <a:r>
              <a:rPr lang="en-US" dirty="0" smtClean="0"/>
              <a:t>Allows volunteers to plan agendas &amp; prepare for meetings</a:t>
            </a:r>
          </a:p>
          <a:p>
            <a:pPr marL="68580" indent="0">
              <a:buNone/>
            </a:pPr>
            <a:endParaRPr lang="en-US" sz="1100" dirty="0" smtClean="0"/>
          </a:p>
          <a:p>
            <a:r>
              <a:rPr lang="en-US" dirty="0" smtClean="0"/>
              <a:t>Creates shared vision &amp; promotes trust</a:t>
            </a:r>
          </a:p>
          <a:p>
            <a:pPr marL="68580" indent="0">
              <a:buNone/>
            </a:pPr>
            <a:endParaRPr lang="en-US" sz="1100" dirty="0" smtClean="0"/>
          </a:p>
          <a:p>
            <a:r>
              <a:rPr lang="en-US" dirty="0" smtClean="0"/>
              <a:t>Makes roles, responsibilities of volunteers clear</a:t>
            </a:r>
          </a:p>
          <a:p>
            <a:pPr marL="68580" indent="0">
              <a:buNone/>
            </a:pPr>
            <a:endParaRPr lang="en-US" sz="1100" dirty="0" smtClean="0"/>
          </a:p>
          <a:p>
            <a:r>
              <a:rPr lang="en-US" dirty="0" smtClean="0"/>
              <a:t>Enables leaders to track the work of volunteers</a:t>
            </a:r>
          </a:p>
          <a:p>
            <a:pPr marL="68580" indent="0">
              <a:buNone/>
            </a:pPr>
            <a:endParaRPr lang="en-US" sz="1100" dirty="0" smtClean="0"/>
          </a:p>
          <a:p>
            <a:r>
              <a:rPr lang="en-US" dirty="0" smtClean="0"/>
              <a:t>Promotes coordination &amp; collaboration</a:t>
            </a:r>
          </a:p>
          <a:p>
            <a:pPr marL="68580" indent="0">
              <a:buNone/>
            </a:pPr>
            <a:endParaRPr lang="en-US" sz="1200" dirty="0" smtClean="0"/>
          </a:p>
          <a:p>
            <a:r>
              <a:rPr lang="en-US" dirty="0" smtClean="0"/>
              <a:t>Motivates volunteers by communicating sense of success &amp; accomplishment</a:t>
            </a:r>
          </a:p>
          <a:p>
            <a:pPr marL="68580" indent="0">
              <a:buNone/>
            </a:pPr>
            <a:endParaRPr lang="en-US" sz="1200" dirty="0" smtClean="0"/>
          </a:p>
          <a:p>
            <a:r>
              <a:rPr lang="en-US" dirty="0" smtClean="0"/>
              <a:t>Updates volunteers on work progress, promoting commitment</a:t>
            </a:r>
          </a:p>
          <a:p>
            <a:pPr lvl="1"/>
            <a:endParaRPr lang="en-US" dirty="0"/>
          </a:p>
        </p:txBody>
      </p:sp>
    </p:spTree>
    <p:extLst>
      <p:ext uri="{BB962C8B-B14F-4D97-AF65-F5344CB8AC3E}">
        <p14:creationId xmlns:p14="http://schemas.microsoft.com/office/powerpoint/2010/main" val="36791094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027664"/>
            <a:ext cx="7458634" cy="724936"/>
          </a:xfrm>
        </p:spPr>
        <p:txBody>
          <a:bodyPr/>
          <a:lstStyle/>
          <a:p>
            <a:r>
              <a:rPr lang="en-US" dirty="0" smtClean="0"/>
              <a:t>External Communications</a:t>
            </a:r>
            <a:endParaRPr lang="en-US" dirty="0"/>
          </a:p>
        </p:txBody>
      </p:sp>
      <p:sp>
        <p:nvSpPr>
          <p:cNvPr id="3" name="Content Placeholder 2"/>
          <p:cNvSpPr>
            <a:spLocks noGrp="1"/>
          </p:cNvSpPr>
          <p:nvPr>
            <p:ph idx="1"/>
          </p:nvPr>
        </p:nvSpPr>
        <p:spPr>
          <a:xfrm>
            <a:off x="609600" y="1905000"/>
            <a:ext cx="7848600" cy="4419600"/>
          </a:xfrm>
        </p:spPr>
        <p:txBody>
          <a:bodyPr>
            <a:normAutofit/>
          </a:bodyPr>
          <a:lstStyle/>
          <a:p>
            <a:r>
              <a:rPr lang="en-US" dirty="0" smtClean="0"/>
              <a:t>Keeps community members, leaders &amp; key decision-makers aware of your efforts and encourages their input; </a:t>
            </a:r>
          </a:p>
          <a:p>
            <a:pPr marL="68580" indent="0">
              <a:buNone/>
            </a:pPr>
            <a:endParaRPr lang="en-US" dirty="0" smtClean="0"/>
          </a:p>
          <a:p>
            <a:r>
              <a:rPr lang="en-US" dirty="0" smtClean="0"/>
              <a:t>Conveys that agency funds &amp; resources are being used wisely; </a:t>
            </a:r>
          </a:p>
          <a:p>
            <a:pPr marL="68580" indent="0">
              <a:buNone/>
            </a:pPr>
            <a:endParaRPr lang="en-US" dirty="0" smtClean="0"/>
          </a:p>
          <a:p>
            <a:r>
              <a:rPr lang="en-US" dirty="0" smtClean="0"/>
              <a:t>Improves name recognition &amp; reputation</a:t>
            </a:r>
          </a:p>
          <a:p>
            <a:pPr lvl="1"/>
            <a:endParaRPr lang="en-US" dirty="0"/>
          </a:p>
        </p:txBody>
      </p:sp>
    </p:spTree>
    <p:extLst>
      <p:ext uri="{BB962C8B-B14F-4D97-AF65-F5344CB8AC3E}">
        <p14:creationId xmlns:p14="http://schemas.microsoft.com/office/powerpoint/2010/main" val="34361025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Custom 17">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0070C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559</TotalTime>
  <Words>2668</Words>
  <Application>Microsoft Macintosh PowerPoint</Application>
  <PresentationFormat>On-screen Show (4:3)</PresentationFormat>
  <Paragraphs>416</Paragraphs>
  <Slides>44</Slides>
  <Notes>21</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Austin</vt:lpstr>
      <vt:lpstr>Sustainability Workshop </vt:lpstr>
      <vt:lpstr>Day One: Goals and Expectations </vt:lpstr>
      <vt:lpstr>Icebreaker Activity </vt:lpstr>
      <vt:lpstr>Characteristics of Sustainable Organizations</vt:lpstr>
      <vt:lpstr>Infrastructure Development </vt:lpstr>
      <vt:lpstr>Infrastructure Development </vt:lpstr>
      <vt:lpstr>Communications  </vt:lpstr>
      <vt:lpstr>Internal Communications</vt:lpstr>
      <vt:lpstr>External Communications</vt:lpstr>
      <vt:lpstr>External Communications</vt:lpstr>
      <vt:lpstr>Communications Activity </vt:lpstr>
      <vt:lpstr>Recruiting Volunteers/Members</vt:lpstr>
      <vt:lpstr>Recruiting Volunteers/Members</vt:lpstr>
      <vt:lpstr>Recruiting Volunteers/Members</vt:lpstr>
      <vt:lpstr>Recruitment Activity</vt:lpstr>
      <vt:lpstr>Retention Strategies</vt:lpstr>
      <vt:lpstr>Retention Strategies</vt:lpstr>
      <vt:lpstr>Retention Strategies</vt:lpstr>
      <vt:lpstr>Volunteer Retention Activity</vt:lpstr>
      <vt:lpstr>Day Two: Goals and Expectations </vt:lpstr>
      <vt:lpstr>Decision-Making</vt:lpstr>
      <vt:lpstr>Decision-Making</vt:lpstr>
      <vt:lpstr>Decision-Making</vt:lpstr>
      <vt:lpstr>IF Analysis</vt:lpstr>
      <vt:lpstr>IF Analysis Simulation</vt:lpstr>
      <vt:lpstr>SMART Objectives</vt:lpstr>
      <vt:lpstr>Action Plan Activity</vt:lpstr>
      <vt:lpstr>Diversified Funding</vt:lpstr>
      <vt:lpstr>Diversified Funding</vt:lpstr>
      <vt:lpstr>Shared Resources Activity -  Part 1</vt:lpstr>
      <vt:lpstr>Shared Resources Activity -  Part 2</vt:lpstr>
      <vt:lpstr>Diversified Funding</vt:lpstr>
      <vt:lpstr>Diversified Funding</vt:lpstr>
      <vt:lpstr>Diversified Funding</vt:lpstr>
      <vt:lpstr>Diversified Funding</vt:lpstr>
      <vt:lpstr>Diversified Funding</vt:lpstr>
      <vt:lpstr>Match</vt:lpstr>
      <vt:lpstr>Match</vt:lpstr>
      <vt:lpstr>Other Budget Issues</vt:lpstr>
      <vt:lpstr>Return to Action Plan</vt:lpstr>
      <vt:lpstr>30 Asks in 30 Days</vt:lpstr>
      <vt:lpstr>30 Asks in 30 Days Activity</vt:lpstr>
      <vt:lpstr>Helpful Resources</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 Sustainability Workshop</dc:title>
  <dc:creator>Ari Russell</dc:creator>
  <cp:lastModifiedBy>Krystal Lokkesmoe</cp:lastModifiedBy>
  <cp:revision>46</cp:revision>
  <dcterms:created xsi:type="dcterms:W3CDTF">2015-06-04T10:36:32Z</dcterms:created>
  <dcterms:modified xsi:type="dcterms:W3CDTF">2015-08-04T15:32:39Z</dcterms:modified>
</cp:coreProperties>
</file>