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Average" panose="02000503040000020003" pitchFamily="2" charset="77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2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fe1dada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57fe1dad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634a1bcca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5634a1bcc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7fe1dada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7fe1dada3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57fe1dada3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634a1bcc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5634a1bcca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5634a1bcca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7fe1dada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7fe1dada3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57fe1dada3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634a1bcc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5634a1bcca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5634a1bcca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7fe1dada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7fe1dada3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57fe1dada3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634a1bcc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5634a1bcca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5634a1bcca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66202b845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566202b84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7fe1dada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7fe1dada3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57fe1dada3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7fe1dada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7fe1dada3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57fe1dada3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34a1bcca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5634a1bcc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457200" rIns="0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097280" y="1569892"/>
            <a:ext cx="10058400" cy="27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en-US" sz="3600"/>
              <a:t>Prospectus Group, LLC.</a:t>
            </a:r>
            <a:endParaRPr/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en-US" sz="3600"/>
              <a:t>Presents:</a:t>
            </a:r>
            <a:endParaRPr/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en-US" sz="3600"/>
              <a:t>CPAW Engagement &amp; Utilization Webinar</a:t>
            </a:r>
            <a:endParaRPr/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en-US" sz="2220"/>
              <a:t>TED MULHERIN AND FIANA THACKER</a:t>
            </a:r>
            <a:endParaRPr sz="1665"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65"/>
              <a:buNone/>
            </a:pPr>
            <a:r>
              <a:rPr lang="en-US" sz="1665"/>
              <a:t>APRIL 17, 2019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65"/>
              <a:buNone/>
            </a:pPr>
            <a:r>
              <a:rPr lang="en-US" sz="1665"/>
              <a:t>10:00 AM</a:t>
            </a:r>
            <a:endParaRPr/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992" y="531215"/>
            <a:ext cx="2560320" cy="85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1386" y="329227"/>
            <a:ext cx="2560320" cy="888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Engaging CPAW Members</a:t>
            </a:r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1"/>
          </p:nvPr>
        </p:nvSpPr>
        <p:spPr>
          <a:xfrm>
            <a:off x="1097275" y="1845725"/>
            <a:ext cx="10058400" cy="4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000"/>
              <a:t>Reward CPAW Successes</a:t>
            </a:r>
            <a:endParaRPr sz="30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Acknowledge credit for time and effort</a:t>
            </a:r>
            <a:endParaRPr sz="24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000"/>
              <a:t>Clear Understanding of Purpose</a:t>
            </a:r>
            <a:endParaRPr sz="30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Communicate desire for members to be needed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Meaningful use of time and involvement of members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en-US" sz="3000"/>
              <a:t>Education &amp; Training</a:t>
            </a:r>
            <a:endParaRPr sz="30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Understanding of prevention processes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9144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Engaging CPAW Members</a:t>
            </a:r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body" idx="1"/>
          </p:nvPr>
        </p:nvSpPr>
        <p:spPr>
          <a:xfrm>
            <a:off x="1097264" y="1845725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How to employ processes to facilitate perception of fairness and consensus building</a:t>
            </a:r>
            <a:endParaRPr sz="300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400"/>
              <a:t>Build a formal framework for decision-making</a:t>
            </a: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40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400"/>
              <a:t>Build fairness early</a:t>
            </a:r>
            <a:r>
              <a:rPr lang="en-US" sz="2400" baseline="30000"/>
              <a:t>1</a:t>
            </a:r>
            <a:endParaRPr sz="2400" baseline="300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</p:txBody>
      </p:sp>
      <p:sp>
        <p:nvSpPr>
          <p:cNvPr id="205" name="Google Shape;205;p23"/>
          <p:cNvSpPr txBox="1"/>
          <p:nvPr/>
        </p:nvSpPr>
        <p:spPr>
          <a:xfrm>
            <a:off x="2197775" y="6313600"/>
            <a:ext cx="71112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AutoNum type="arabicPeriod"/>
            </a:pPr>
            <a:r>
              <a:rPr lang="en-US" sz="1000">
                <a:solidFill>
                  <a:srgbClr val="FFFFFF"/>
                </a:solidFill>
              </a:rPr>
              <a:t>Hearld, L. R., Alexander, J. A., Bodenschatz, L., Louis, C. J., &amp; O’Hora, J. (2013). Decision-Making Fairness and Consensus Building in Multisector Community Health Alliances: A Mixed-Methods Analysis. </a:t>
            </a:r>
            <a:r>
              <a:rPr lang="en-US" sz="1000" i="1">
                <a:solidFill>
                  <a:srgbClr val="FFFFFF"/>
                </a:solidFill>
              </a:rPr>
              <a:t>Nonprofit Management &amp; Leadership</a:t>
            </a:r>
            <a:r>
              <a:rPr lang="en-US" sz="1000">
                <a:solidFill>
                  <a:srgbClr val="FFFFFF"/>
                </a:solidFill>
              </a:rPr>
              <a:t>, </a:t>
            </a:r>
            <a:r>
              <a:rPr lang="en-US" sz="1000" i="1">
                <a:solidFill>
                  <a:srgbClr val="FFFFFF"/>
                </a:solidFill>
              </a:rPr>
              <a:t>24</a:t>
            </a:r>
            <a:r>
              <a:rPr lang="en-US" sz="1000">
                <a:solidFill>
                  <a:srgbClr val="FFFFFF"/>
                </a:solidFill>
              </a:rPr>
              <a:t>(2), 139. </a:t>
            </a:r>
            <a:endParaRPr sz="1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Resources </a:t>
            </a:r>
            <a:endParaRPr/>
          </a:p>
        </p:txBody>
      </p:sp>
      <p:sp>
        <p:nvSpPr>
          <p:cNvPr id="211" name="Google Shape;211;p24"/>
          <p:cNvSpPr txBox="1"/>
          <p:nvPr/>
        </p:nvSpPr>
        <p:spPr>
          <a:xfrm>
            <a:off x="1097275" y="1950925"/>
            <a:ext cx="8650500" cy="3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Key methods for contacting and recruiting CPAW members (ranked in order of approximate effectiveness)</a:t>
            </a:r>
            <a:r>
              <a:rPr lang="en-US" sz="2400" baseline="30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aseline="30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Face-to-face meetings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Phone calls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Personal letters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Mass mailings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PSAs or media ads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Flyers and posters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</p:txBody>
      </p:sp>
      <p:pic>
        <p:nvPicPr>
          <p:cNvPr id="212" name="Google Shape;2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0148" y="3023861"/>
            <a:ext cx="810275" cy="8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8550" y="3023850"/>
            <a:ext cx="810275" cy="8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 rotWithShape="1">
          <a:blip r:embed="rId5">
            <a:alphaModFix/>
          </a:blip>
          <a:srcRect l="32216" t="20217" r="31630" b="27107"/>
          <a:stretch/>
        </p:blipFill>
        <p:spPr>
          <a:xfrm>
            <a:off x="8376950" y="3023863"/>
            <a:ext cx="810275" cy="8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5350" y="3023850"/>
            <a:ext cx="810275" cy="8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 rotWithShape="1">
          <a:blip r:embed="rId7">
            <a:alphaModFix/>
          </a:blip>
          <a:srcRect b="7458"/>
          <a:stretch/>
        </p:blipFill>
        <p:spPr>
          <a:xfrm>
            <a:off x="6445925" y="3986800"/>
            <a:ext cx="882625" cy="8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23525" y="3986800"/>
            <a:ext cx="882625" cy="8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01125" y="3986800"/>
            <a:ext cx="882625" cy="8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/>
        </p:nvSpPr>
        <p:spPr>
          <a:xfrm>
            <a:off x="2847900" y="6400250"/>
            <a:ext cx="64962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000">
                <a:solidFill>
                  <a:srgbClr val="FFFFFF"/>
                </a:solidFill>
              </a:rPr>
              <a:t>2. </a:t>
            </a:r>
            <a:r>
              <a:rPr lang="en-US" sz="1000">
                <a:solidFill>
                  <a:srgbClr val="434343"/>
                </a:solidFill>
              </a:rPr>
              <a:t>   </a:t>
            </a:r>
            <a:r>
              <a:rPr lang="en-US" sz="1000">
                <a:solidFill>
                  <a:srgbClr val="FFFFFF"/>
                </a:solidFill>
              </a:rPr>
              <a:t>  Murphy, F. (2013). </a:t>
            </a:r>
            <a:r>
              <a:rPr lang="en-US" sz="1000" i="1">
                <a:solidFill>
                  <a:srgbClr val="FFFFFF"/>
                </a:solidFill>
              </a:rPr>
              <a:t>Community Engagement, Organization, and Development for Public Health Practice</a:t>
            </a:r>
            <a:r>
              <a:rPr lang="en-US" sz="1000">
                <a:solidFill>
                  <a:srgbClr val="FFFFFF"/>
                </a:solidFill>
              </a:rPr>
              <a:t>.       New York: Springer Publishing Company.</a:t>
            </a:r>
            <a:endParaRPr sz="1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Effective Utilization of CPAW Members</a:t>
            </a:r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body" idx="2"/>
          </p:nvPr>
        </p:nvSpPr>
        <p:spPr>
          <a:xfrm>
            <a:off x="1097268" y="1845725"/>
            <a:ext cx="10058400" cy="43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8404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Challenges</a:t>
            </a:r>
            <a:endParaRPr sz="3000"/>
          </a:p>
          <a:p>
            <a:pPr marL="342900" lvl="1" indent="-215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ourier New"/>
              <a:buNone/>
            </a:pPr>
            <a:endParaRPr sz="2000"/>
          </a:p>
          <a:p>
            <a:pPr marL="342900" lvl="1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ts val="2000"/>
              <a:buChar char="o"/>
            </a:pPr>
            <a:r>
              <a:rPr lang="en-US" sz="2400">
                <a:solidFill>
                  <a:srgbClr val="434343"/>
                </a:solidFill>
              </a:rPr>
              <a:t>Specifying appropriate governance structures and decision-making frameworks</a:t>
            </a:r>
            <a:endParaRPr/>
          </a:p>
          <a:p>
            <a:pPr marL="342900" lvl="1" indent="-215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ourier New"/>
              <a:buNone/>
            </a:pPr>
            <a:endParaRPr sz="2000"/>
          </a:p>
          <a:p>
            <a:pPr marL="342900" lvl="1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ts val="2000"/>
              <a:buChar char="o"/>
            </a:pPr>
            <a:r>
              <a:rPr lang="en-US" sz="2400">
                <a:solidFill>
                  <a:srgbClr val="434343"/>
                </a:solidFill>
              </a:rPr>
              <a:t>Aligning stakeholder interests with the vision of the alliance</a:t>
            </a:r>
            <a:r>
              <a:rPr lang="en-US" sz="2400" baseline="30000">
                <a:solidFill>
                  <a:srgbClr val="434343"/>
                </a:solidFill>
              </a:rPr>
              <a:t>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ourier New"/>
              <a:buNone/>
            </a:pPr>
            <a:endParaRPr/>
          </a:p>
        </p:txBody>
      </p:sp>
      <p:sp>
        <p:nvSpPr>
          <p:cNvPr id="236" name="Google Shape;236;p26"/>
          <p:cNvSpPr txBox="1"/>
          <p:nvPr/>
        </p:nvSpPr>
        <p:spPr>
          <a:xfrm>
            <a:off x="2540400" y="6371700"/>
            <a:ext cx="71112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0" indent="-628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             </a:t>
            </a:r>
            <a:r>
              <a:rPr lang="en-US" sz="1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  3.     </a:t>
            </a:r>
            <a:r>
              <a:rPr lang="en-US" sz="1000">
                <a:solidFill>
                  <a:srgbClr val="FFFFFF"/>
                </a:solidFill>
              </a:rPr>
              <a:t>Alexander, J. A., Christianson, J. B., Hearld, L. R., Hurley, R., &amp; Scanlon, D. P. (2010). Challenges of capacity building in multisector community health alliances. </a:t>
            </a:r>
            <a:r>
              <a:rPr lang="en-US" sz="1000" i="1">
                <a:solidFill>
                  <a:srgbClr val="FFFFFF"/>
                </a:solidFill>
              </a:rPr>
              <a:t>Health Education &amp; Behavior</a:t>
            </a:r>
            <a:r>
              <a:rPr lang="en-US" sz="1000">
                <a:solidFill>
                  <a:srgbClr val="FFFFFF"/>
                </a:solidFill>
              </a:rPr>
              <a:t>, </a:t>
            </a:r>
            <a:r>
              <a:rPr lang="en-US" sz="1000" i="1">
                <a:solidFill>
                  <a:srgbClr val="FFFFFF"/>
                </a:solidFill>
              </a:rPr>
              <a:t>37</a:t>
            </a:r>
            <a:r>
              <a:rPr lang="en-US" sz="1000">
                <a:solidFill>
                  <a:srgbClr val="FFFFFF"/>
                </a:solidFill>
              </a:rPr>
              <a:t>(5), 645–664.</a:t>
            </a:r>
            <a:endParaRPr sz="1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Effective Utilization of CPAW Members</a:t>
            </a:r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body" idx="2"/>
          </p:nvPr>
        </p:nvSpPr>
        <p:spPr>
          <a:xfrm>
            <a:off x="1097268" y="1845725"/>
            <a:ext cx="10058400" cy="43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8404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Challenges</a:t>
            </a:r>
            <a:endParaRPr sz="3000"/>
          </a:p>
          <a:p>
            <a:pPr marL="342900" lvl="1" indent="-215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ourier New"/>
              <a:buNone/>
            </a:pPr>
            <a:endParaRPr sz="2000"/>
          </a:p>
          <a:p>
            <a:pPr marL="384048" lvl="1" indent="-1955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o"/>
            </a:pPr>
            <a:r>
              <a:rPr lang="en-US" sz="2400">
                <a:solidFill>
                  <a:srgbClr val="434343"/>
                </a:solidFill>
              </a:rPr>
              <a:t>Balancing short-term objectives with long-term goals</a:t>
            </a:r>
            <a:endParaRPr/>
          </a:p>
          <a:p>
            <a:pPr marL="342900" lvl="1" indent="-215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ourier New"/>
              <a:buNone/>
            </a:pPr>
            <a:endParaRPr sz="2000"/>
          </a:p>
          <a:p>
            <a:pPr marL="384048" lvl="1" indent="-1955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o"/>
            </a:pPr>
            <a:r>
              <a:rPr lang="en-US" sz="2400">
                <a:solidFill>
                  <a:srgbClr val="434343"/>
                </a:solidFill>
              </a:rPr>
              <a:t>Securing resources to sustain the effort without compromising it</a:t>
            </a:r>
            <a:r>
              <a:rPr lang="en-US" sz="2400" baseline="30000">
                <a:solidFill>
                  <a:srgbClr val="434343"/>
                </a:solidFill>
              </a:rPr>
              <a:t>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ourier New"/>
              <a:buNone/>
            </a:pPr>
            <a:endParaRPr/>
          </a:p>
        </p:txBody>
      </p:sp>
      <p:sp>
        <p:nvSpPr>
          <p:cNvPr id="244" name="Google Shape;244;p27"/>
          <p:cNvSpPr txBox="1"/>
          <p:nvPr/>
        </p:nvSpPr>
        <p:spPr>
          <a:xfrm>
            <a:off x="2540400" y="6371700"/>
            <a:ext cx="71112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0" indent="-628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             </a:t>
            </a:r>
            <a:r>
              <a:rPr lang="en-US" sz="1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  3.     </a:t>
            </a:r>
            <a:r>
              <a:rPr lang="en-US" sz="1000">
                <a:solidFill>
                  <a:srgbClr val="FFFFFF"/>
                </a:solidFill>
              </a:rPr>
              <a:t>Alexander, J. A., Christianson, J. B., Hearld, L. R., Hurley, R., &amp; Scanlon, D. P. (2010). Challenges of capacity building in multisector community health alliances. </a:t>
            </a:r>
            <a:r>
              <a:rPr lang="en-US" sz="1000" i="1">
                <a:solidFill>
                  <a:srgbClr val="FFFFFF"/>
                </a:solidFill>
              </a:rPr>
              <a:t>Health Education &amp; Behavior</a:t>
            </a:r>
            <a:r>
              <a:rPr lang="en-US" sz="1000">
                <a:solidFill>
                  <a:srgbClr val="FFFFFF"/>
                </a:solidFill>
              </a:rPr>
              <a:t>, </a:t>
            </a:r>
            <a:r>
              <a:rPr lang="en-US" sz="1000" i="1">
                <a:solidFill>
                  <a:srgbClr val="FFFFFF"/>
                </a:solidFill>
              </a:rPr>
              <a:t>37</a:t>
            </a:r>
            <a:r>
              <a:rPr lang="en-US" sz="1000">
                <a:solidFill>
                  <a:srgbClr val="FFFFFF"/>
                </a:solidFill>
              </a:rPr>
              <a:t>(5), 645–664.</a:t>
            </a:r>
            <a:endParaRPr sz="1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253" name="Google Shape;2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400"/>
              <a:t>Overcoming Alliance Utilization Challenges</a:t>
            </a:r>
            <a:endParaRPr sz="4400"/>
          </a:p>
        </p:txBody>
      </p:sp>
      <p:sp>
        <p:nvSpPr>
          <p:cNvPr id="260" name="Google Shape;260;p29"/>
          <p:cNvSpPr txBox="1">
            <a:spLocks noGrp="1"/>
          </p:cNvSpPr>
          <p:nvPr>
            <p:ph type="body" idx="2"/>
          </p:nvPr>
        </p:nvSpPr>
        <p:spPr>
          <a:xfrm>
            <a:off x="1097275" y="1445550"/>
            <a:ext cx="10058400" cy="47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1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ourier New"/>
              <a:buNone/>
            </a:pPr>
            <a:endParaRPr sz="2000"/>
          </a:p>
          <a:p>
            <a:pPr marL="384048" lvl="1" indent="-1955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o"/>
            </a:pPr>
            <a:r>
              <a:rPr lang="en-US" sz="2400">
                <a:solidFill>
                  <a:srgbClr val="434343"/>
                </a:solidFill>
              </a:rPr>
              <a:t>Alliance Leadership</a:t>
            </a:r>
            <a:endParaRPr sz="2400">
              <a:solidFill>
                <a:srgbClr val="434343"/>
              </a:solidFill>
            </a:endParaRPr>
          </a:p>
          <a:p>
            <a:pPr marL="384048" lvl="1" indent="-1955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o"/>
            </a:pPr>
            <a:r>
              <a:rPr lang="en-US" sz="2400">
                <a:solidFill>
                  <a:srgbClr val="434343"/>
                </a:solidFill>
              </a:rPr>
              <a:t>Alliance Decision-Making</a:t>
            </a:r>
            <a:endParaRPr sz="2000"/>
          </a:p>
          <a:p>
            <a:pPr marL="384048" lvl="1" indent="-1955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o"/>
            </a:pPr>
            <a:r>
              <a:rPr lang="en-US" sz="2400">
                <a:solidFill>
                  <a:srgbClr val="434343"/>
                </a:solidFill>
              </a:rPr>
              <a:t>Alliance Conflict Management</a:t>
            </a:r>
            <a:endParaRPr sz="2400">
              <a:solidFill>
                <a:srgbClr val="434343"/>
              </a:solidFill>
            </a:endParaRPr>
          </a:p>
          <a:p>
            <a:pPr marL="566928" lvl="2" indent="-19557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◦"/>
            </a:pPr>
            <a:r>
              <a:rPr lang="en-US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These qualities in congruence with vision, mission and strategy agreement increase perceived value of the alliance.</a:t>
            </a:r>
            <a:r>
              <a:rPr lang="en-US" sz="1800" baseline="30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ourier New"/>
              <a:buNone/>
            </a:pPr>
            <a:endParaRPr/>
          </a:p>
        </p:txBody>
      </p:sp>
      <p:sp>
        <p:nvSpPr>
          <p:cNvPr id="261" name="Google Shape;261;p29"/>
          <p:cNvSpPr txBox="1"/>
          <p:nvPr/>
        </p:nvSpPr>
        <p:spPr>
          <a:xfrm>
            <a:off x="2570875" y="6364675"/>
            <a:ext cx="71112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0" indent="-628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                4.     </a:t>
            </a:r>
            <a:r>
              <a:rPr lang="en-US" sz="800">
                <a:solidFill>
                  <a:srgbClr val="FFFFFF"/>
                </a:solidFill>
              </a:rPr>
              <a:t>Hearld, L. R., &amp; Alexander, J. A. (2014). Governance Processes and Change Within Organizational Participants of Multi-sectoral Community Health Care Alliances: The Mediating Role of Vision, Mission, Strategy Agreement and Perceived Alliance Value. </a:t>
            </a:r>
            <a:r>
              <a:rPr lang="en-US" sz="800" i="1">
                <a:solidFill>
                  <a:srgbClr val="FFFFFF"/>
                </a:solidFill>
              </a:rPr>
              <a:t>American Journal of Community Psychology</a:t>
            </a:r>
            <a:r>
              <a:rPr lang="en-US" sz="800">
                <a:solidFill>
                  <a:srgbClr val="FFFFFF"/>
                </a:solidFill>
              </a:rPr>
              <a:t>, </a:t>
            </a:r>
            <a:r>
              <a:rPr lang="en-US" sz="800" i="1">
                <a:solidFill>
                  <a:srgbClr val="FFFFFF"/>
                </a:solidFill>
              </a:rPr>
              <a:t>53</a:t>
            </a:r>
            <a:r>
              <a:rPr lang="en-US" sz="800">
                <a:solidFill>
                  <a:srgbClr val="FFFFFF"/>
                </a:solidFill>
              </a:rPr>
              <a:t>(1/2), 185-197.</a:t>
            </a:r>
            <a:endParaRPr sz="1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62" name="Google Shape;262;p29"/>
          <p:cNvSpPr/>
          <p:nvPr/>
        </p:nvSpPr>
        <p:spPr>
          <a:xfrm>
            <a:off x="2295250" y="4475325"/>
            <a:ext cx="1208740" cy="1450743"/>
          </a:xfrm>
          <a:custGeom>
            <a:avLst/>
            <a:gdLst/>
            <a:ahLst/>
            <a:cxnLst/>
            <a:rect l="l" t="t" r="r" b="b"/>
            <a:pathLst>
              <a:path w="36460" h="54112" extrusionOk="0">
                <a:moveTo>
                  <a:pt x="36460" y="0"/>
                </a:moveTo>
                <a:cubicBezTo>
                  <a:pt x="30383" y="4244"/>
                  <a:pt x="0" y="16445"/>
                  <a:pt x="0" y="25464"/>
                </a:cubicBezTo>
                <a:cubicBezTo>
                  <a:pt x="0" y="34483"/>
                  <a:pt x="30383" y="49337"/>
                  <a:pt x="36460" y="54112"/>
                </a:cubicBezTo>
              </a:path>
            </a:pathLst>
          </a:cu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Google Shape;263;p29"/>
          <p:cNvSpPr/>
          <p:nvPr/>
        </p:nvSpPr>
        <p:spPr>
          <a:xfrm>
            <a:off x="2984725" y="4598475"/>
            <a:ext cx="659288" cy="572640"/>
          </a:xfrm>
          <a:custGeom>
            <a:avLst/>
            <a:gdLst/>
            <a:ahLst/>
            <a:cxnLst/>
            <a:rect l="l" t="t" r="r" b="b"/>
            <a:pathLst>
              <a:path w="36460" h="54112" extrusionOk="0">
                <a:moveTo>
                  <a:pt x="36460" y="0"/>
                </a:moveTo>
                <a:cubicBezTo>
                  <a:pt x="30383" y="4244"/>
                  <a:pt x="0" y="16445"/>
                  <a:pt x="0" y="25464"/>
                </a:cubicBezTo>
                <a:cubicBezTo>
                  <a:pt x="0" y="34483"/>
                  <a:pt x="30383" y="49337"/>
                  <a:pt x="36460" y="54112"/>
                </a:cubicBezTo>
              </a:path>
            </a:pathLst>
          </a:cu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Google Shape;264;p29"/>
          <p:cNvSpPr/>
          <p:nvPr/>
        </p:nvSpPr>
        <p:spPr>
          <a:xfrm>
            <a:off x="3007512" y="5339437"/>
            <a:ext cx="613713" cy="436143"/>
          </a:xfrm>
          <a:custGeom>
            <a:avLst/>
            <a:gdLst/>
            <a:ahLst/>
            <a:cxnLst/>
            <a:rect l="l" t="t" r="r" b="b"/>
            <a:pathLst>
              <a:path w="36460" h="54112" extrusionOk="0">
                <a:moveTo>
                  <a:pt x="36460" y="0"/>
                </a:moveTo>
                <a:cubicBezTo>
                  <a:pt x="30383" y="4244"/>
                  <a:pt x="0" y="16445"/>
                  <a:pt x="0" y="25464"/>
                </a:cubicBezTo>
                <a:cubicBezTo>
                  <a:pt x="0" y="34483"/>
                  <a:pt x="30383" y="49337"/>
                  <a:pt x="36460" y="54112"/>
                </a:cubicBezTo>
              </a:path>
            </a:pathLst>
          </a:cu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Google Shape;265;p29"/>
          <p:cNvSpPr txBox="1"/>
          <p:nvPr/>
        </p:nvSpPr>
        <p:spPr>
          <a:xfrm>
            <a:off x="5955450" y="4982600"/>
            <a:ext cx="13218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34343"/>
                </a:solidFill>
                <a:latin typeface="Average"/>
                <a:ea typeface="Average"/>
                <a:cs typeface="Average"/>
                <a:sym typeface="Average"/>
              </a:rPr>
              <a:t>Vision, mission, strategy agreement</a:t>
            </a:r>
            <a:endParaRPr sz="1000">
              <a:solidFill>
                <a:srgbClr val="43434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8223850" y="4989875"/>
            <a:ext cx="12087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34343"/>
                </a:solidFill>
                <a:latin typeface="Average"/>
                <a:ea typeface="Average"/>
                <a:cs typeface="Average"/>
                <a:sym typeface="Average"/>
              </a:rPr>
              <a:t>Perceived value of the alliance</a:t>
            </a:r>
            <a:endParaRPr sz="1000">
              <a:solidFill>
                <a:srgbClr val="43434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267" name="Google Shape;267;p29"/>
          <p:cNvCxnSpPr>
            <a:stCxn id="265" idx="3"/>
            <a:endCxn id="266" idx="1"/>
          </p:cNvCxnSpPr>
          <p:nvPr/>
        </p:nvCxnSpPr>
        <p:spPr>
          <a:xfrm>
            <a:off x="7277250" y="5200700"/>
            <a:ext cx="946500" cy="72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8" name="Google Shape;268;p29"/>
          <p:cNvCxnSpPr>
            <a:endCxn id="265" idx="1"/>
          </p:cNvCxnSpPr>
          <p:nvPr/>
        </p:nvCxnSpPr>
        <p:spPr>
          <a:xfrm>
            <a:off x="5008950" y="4568900"/>
            <a:ext cx="946500" cy="6318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29"/>
          <p:cNvCxnSpPr/>
          <p:nvPr/>
        </p:nvCxnSpPr>
        <p:spPr>
          <a:xfrm>
            <a:off x="5008850" y="5212700"/>
            <a:ext cx="9528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0" name="Google Shape;270;p29"/>
          <p:cNvCxnSpPr>
            <a:endCxn id="265" idx="1"/>
          </p:cNvCxnSpPr>
          <p:nvPr/>
        </p:nvCxnSpPr>
        <p:spPr>
          <a:xfrm rot="10800000" flipH="1">
            <a:off x="5008950" y="5200700"/>
            <a:ext cx="946500" cy="6924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1" name="Google Shape;271;p29"/>
          <p:cNvSpPr txBox="1"/>
          <p:nvPr/>
        </p:nvSpPr>
        <p:spPr>
          <a:xfrm>
            <a:off x="3520650" y="4314150"/>
            <a:ext cx="15048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34343"/>
                </a:solidFill>
                <a:latin typeface="Average"/>
                <a:ea typeface="Average"/>
                <a:cs typeface="Average"/>
                <a:sym typeface="Average"/>
              </a:rPr>
              <a:t>Alliance leadership</a:t>
            </a:r>
            <a:endParaRPr sz="1000">
              <a:solidFill>
                <a:srgbClr val="43434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3520638" y="4989655"/>
            <a:ext cx="15048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34343"/>
                </a:solidFill>
                <a:latin typeface="Average"/>
                <a:ea typeface="Average"/>
                <a:cs typeface="Average"/>
                <a:sym typeface="Average"/>
              </a:rPr>
              <a:t>Alliance decision-making style</a:t>
            </a:r>
            <a:endParaRPr sz="1000">
              <a:solidFill>
                <a:srgbClr val="43434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3520650" y="5689150"/>
            <a:ext cx="15048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34343"/>
                </a:solidFill>
                <a:latin typeface="Average"/>
                <a:ea typeface="Average"/>
                <a:cs typeface="Average"/>
                <a:sym typeface="Average"/>
              </a:rPr>
              <a:t>Alliance conflict management</a:t>
            </a:r>
            <a:endParaRPr sz="1000">
              <a:solidFill>
                <a:srgbClr val="43434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282" name="Google Shape;2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400"/>
              <a:t>References</a:t>
            </a:r>
            <a:endParaRPr sz="4400"/>
          </a:p>
        </p:txBody>
      </p:sp>
      <p:sp>
        <p:nvSpPr>
          <p:cNvPr id="289" name="Google Shape;289;p31"/>
          <p:cNvSpPr txBox="1"/>
          <p:nvPr/>
        </p:nvSpPr>
        <p:spPr>
          <a:xfrm>
            <a:off x="426450" y="1929000"/>
            <a:ext cx="11155800" cy="42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-US">
                <a:solidFill>
                  <a:srgbClr val="434343"/>
                </a:solidFill>
              </a:rPr>
              <a:t>Hearld, L. R., Alexander, J. A., Bodenschatz, L., Louis, C. J., &amp; O’Hora, J. (2013). Decision-Making Fairness and Consensus Building in Multisector Community Health Alliances: A Mixed-Methods Analysis. </a:t>
            </a:r>
            <a:r>
              <a:rPr lang="en-US" i="1">
                <a:solidFill>
                  <a:srgbClr val="434343"/>
                </a:solidFill>
              </a:rPr>
              <a:t>Nonprofit Management &amp; Leadership</a:t>
            </a:r>
            <a:r>
              <a:rPr lang="en-US">
                <a:solidFill>
                  <a:srgbClr val="434343"/>
                </a:solidFill>
              </a:rPr>
              <a:t>, </a:t>
            </a:r>
            <a:r>
              <a:rPr lang="en-US" i="1">
                <a:solidFill>
                  <a:srgbClr val="434343"/>
                </a:solidFill>
              </a:rPr>
              <a:t>24</a:t>
            </a:r>
            <a:r>
              <a:rPr lang="en-US">
                <a:solidFill>
                  <a:srgbClr val="434343"/>
                </a:solidFill>
              </a:rPr>
              <a:t>(2), 139. </a:t>
            </a:r>
            <a:endParaRPr>
              <a:solidFill>
                <a:srgbClr val="434343"/>
              </a:solidFill>
            </a:endParaRPr>
          </a:p>
          <a:p>
            <a:pPr marL="457200" lvl="0" indent="-3175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-US">
                <a:solidFill>
                  <a:srgbClr val="434343"/>
                </a:solidFill>
              </a:rPr>
              <a:t>Murphy, F. (2013). </a:t>
            </a:r>
            <a:r>
              <a:rPr lang="en-US" i="1">
                <a:solidFill>
                  <a:srgbClr val="434343"/>
                </a:solidFill>
              </a:rPr>
              <a:t>Community Engagement, Organization, and Development for Public Health Practice</a:t>
            </a:r>
            <a:r>
              <a:rPr lang="en-US">
                <a:solidFill>
                  <a:srgbClr val="434343"/>
                </a:solidFill>
              </a:rPr>
              <a:t>. New York: Springer Publishing Company.</a:t>
            </a:r>
            <a:endParaRPr>
              <a:solidFill>
                <a:srgbClr val="434343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-US">
                <a:solidFill>
                  <a:srgbClr val="434343"/>
                </a:solidFill>
              </a:rPr>
              <a:t>Alexander, J. A., Christianson, J. B., Hearld, L. R., Hurley, R., &amp; Scanlon, D. P. (2010). Challenges of capacity building in multisector community health alliances. </a:t>
            </a:r>
            <a:r>
              <a:rPr lang="en-US" i="1">
                <a:solidFill>
                  <a:srgbClr val="434343"/>
                </a:solidFill>
              </a:rPr>
              <a:t>Health Education &amp; Behavior</a:t>
            </a:r>
            <a:r>
              <a:rPr lang="en-US">
                <a:solidFill>
                  <a:srgbClr val="434343"/>
                </a:solidFill>
              </a:rPr>
              <a:t>, </a:t>
            </a:r>
            <a:r>
              <a:rPr lang="en-US" i="1">
                <a:solidFill>
                  <a:srgbClr val="434343"/>
                </a:solidFill>
              </a:rPr>
              <a:t>37</a:t>
            </a:r>
            <a:r>
              <a:rPr lang="en-US">
                <a:solidFill>
                  <a:srgbClr val="434343"/>
                </a:solidFill>
              </a:rPr>
              <a:t>(5), 645–664.</a:t>
            </a:r>
            <a:endParaRPr>
              <a:solidFill>
                <a:srgbClr val="434343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-US">
                <a:solidFill>
                  <a:srgbClr val="434343"/>
                </a:solidFill>
              </a:rPr>
              <a:t>Hearld, L. R., &amp; Alexander, J. A. (2014). Governance Processes and Change Within Organizational Participants of Multi-sectoral Community Health Care Alliances: The Mediating Role of Vision, Mission, Strategy Agreement and Perceived Alliance Value. </a:t>
            </a:r>
            <a:r>
              <a:rPr lang="en-US" i="1">
                <a:solidFill>
                  <a:srgbClr val="434343"/>
                </a:solidFill>
              </a:rPr>
              <a:t>American Journal of Community Psychology</a:t>
            </a:r>
            <a:r>
              <a:rPr lang="en-US">
                <a:solidFill>
                  <a:srgbClr val="434343"/>
                </a:solidFill>
              </a:rPr>
              <a:t>, </a:t>
            </a:r>
            <a:r>
              <a:rPr lang="en-US" i="1">
                <a:solidFill>
                  <a:srgbClr val="434343"/>
                </a:solidFill>
              </a:rPr>
              <a:t>53</a:t>
            </a:r>
            <a:r>
              <a:rPr lang="en-US">
                <a:solidFill>
                  <a:srgbClr val="434343"/>
                </a:solidFill>
              </a:rPr>
              <a:t>(1/2), 185–197.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Contacts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1097279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ts val="2400"/>
              <a:buFont typeface="Calibri"/>
              <a:buChar char=" "/>
            </a:pPr>
            <a:r>
              <a:rPr lang="en-US" sz="24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Marcus Bouligny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27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F6FC6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Director of Applied Systems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27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F6FC6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mbouligny@progroup.us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27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F6FC6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415.516.1332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524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F6FC6"/>
              </a:buClr>
              <a:buSzPts val="2400"/>
              <a:buFont typeface="Calibri"/>
              <a:buChar char=" "/>
            </a:pPr>
            <a:r>
              <a:rPr lang="en-US" sz="24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Fiana Thacker 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27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F6FC6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Training &amp; Outreach Coordinator 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27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F6FC6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fiana@progroup.us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27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F6FC6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678.362.2424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6217925" y="1845724"/>
            <a:ext cx="4937700" cy="4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ts val="2400"/>
              <a:buFont typeface="Calibri"/>
              <a:buChar char=" "/>
            </a:pPr>
            <a:r>
              <a:rPr lang="en-US" sz="24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Morgan Crafts 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27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F6FC6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Program Assistant 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27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F6FC6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morgan@progroup.us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27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F6FC6"/>
              </a:buClr>
              <a:buSzPts val="2000"/>
              <a:buFont typeface="Calibri"/>
              <a:buChar char=" "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770.298.9768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00000" lvl="0" indent="27159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Ted Mulherin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4572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Health Communications Specialist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4572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ted@progroup.us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98448" lvl="0" indent="73152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912.678.5405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925" y="4060725"/>
            <a:ext cx="1134525" cy="11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295" name="Google Shape;295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93956" y="2325497"/>
            <a:ext cx="4065048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Technology Used in This Presentation</a:t>
            </a:r>
            <a:endParaRPr/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613" y="3170875"/>
            <a:ext cx="3240725" cy="212350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23" name="Google Shape;123;p15"/>
          <p:cNvGrpSpPr/>
          <p:nvPr/>
        </p:nvGrpSpPr>
        <p:grpSpPr>
          <a:xfrm>
            <a:off x="2117932" y="2092529"/>
            <a:ext cx="3254083" cy="3201850"/>
            <a:chOff x="431925" y="1304875"/>
            <a:chExt cx="2628925" cy="3416400"/>
          </a:xfrm>
        </p:grpSpPr>
        <p:sp>
          <p:nvSpPr>
            <p:cNvPr id="124" name="Google Shape;124;p15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5"/>
          <p:cNvSpPr txBox="1"/>
          <p:nvPr/>
        </p:nvSpPr>
        <p:spPr>
          <a:xfrm>
            <a:off x="2124663" y="2092525"/>
            <a:ext cx="32406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rPr>
              <a:t>GoToMeeting</a:t>
            </a:r>
            <a:endParaRPr sz="1800" b="1">
              <a:solidFill>
                <a:srgbClr val="37474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grpSp>
        <p:nvGrpSpPr>
          <p:cNvPr id="127" name="Google Shape;127;p15"/>
          <p:cNvGrpSpPr/>
          <p:nvPr/>
        </p:nvGrpSpPr>
        <p:grpSpPr>
          <a:xfrm>
            <a:off x="6770172" y="2078002"/>
            <a:ext cx="3291941" cy="3230889"/>
            <a:chOff x="3320450" y="1304875"/>
            <a:chExt cx="2632500" cy="3416400"/>
          </a:xfrm>
        </p:grpSpPr>
        <p:sp>
          <p:nvSpPr>
            <p:cNvPr id="128" name="Google Shape;128;p15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0" name="Google Shape;13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1225" y="3154387"/>
            <a:ext cx="3269850" cy="2156475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1" name="Google Shape;131;p15"/>
          <p:cNvSpPr txBox="1"/>
          <p:nvPr/>
        </p:nvSpPr>
        <p:spPr>
          <a:xfrm>
            <a:off x="6795838" y="2092525"/>
            <a:ext cx="32406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rPr>
              <a:t>Poll Everywhere</a:t>
            </a:r>
            <a:endParaRPr sz="1800" b="1">
              <a:solidFill>
                <a:srgbClr val="37474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Content and Outcomes</a:t>
            </a: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1097271" y="1845725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8404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3429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ourier New"/>
              <a:buChar char="o"/>
            </a:pPr>
            <a:r>
              <a:rPr lang="en-US" sz="2400"/>
              <a:t>Understand functions of the CPAW</a:t>
            </a:r>
            <a:endParaRPr sz="2400"/>
          </a:p>
          <a:p>
            <a:pPr marL="342900" lvl="1" indent="-215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ourier New"/>
              <a:buNone/>
            </a:pPr>
            <a:endParaRPr sz="2400">
              <a:solidFill>
                <a:srgbClr val="3F3F3F"/>
              </a:solidFill>
            </a:endParaRPr>
          </a:p>
          <a:p>
            <a:pPr marL="342900" lvl="1" indent="-368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ourier New"/>
              <a:buChar char="o"/>
            </a:pPr>
            <a:r>
              <a:rPr lang="en-US" sz="2400"/>
              <a:t>Tools to engage CPAW members</a:t>
            </a:r>
            <a:endParaRPr sz="2400"/>
          </a:p>
          <a:p>
            <a:pPr marL="342900" lvl="1" indent="-215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ourier New"/>
              <a:buNone/>
            </a:pPr>
            <a:endParaRPr sz="2400">
              <a:solidFill>
                <a:srgbClr val="3F3F3F"/>
              </a:solidFill>
            </a:endParaRPr>
          </a:p>
          <a:p>
            <a:pPr marL="342900" lvl="1" indent="-368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ourier New"/>
              <a:buChar char="o"/>
            </a:pPr>
            <a:r>
              <a:rPr lang="en-US" sz="2400"/>
              <a:t>Effective utilization techniques of CPAW members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8"/>
          <p:cNvGrpSpPr/>
          <p:nvPr/>
        </p:nvGrpSpPr>
        <p:grpSpPr>
          <a:xfrm>
            <a:off x="890025" y="2184373"/>
            <a:ext cx="8294371" cy="799416"/>
            <a:chOff x="424813" y="1177875"/>
            <a:chExt cx="8294371" cy="849900"/>
          </a:xfrm>
        </p:grpSpPr>
        <p:sp>
          <p:nvSpPr>
            <p:cNvPr id="153" name="Google Shape;153;p18"/>
            <p:cNvSpPr/>
            <p:nvPr/>
          </p:nvSpPr>
          <p:spPr>
            <a:xfrm>
              <a:off x="2927684" y="1177875"/>
              <a:ext cx="5791500" cy="84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424813" y="1177875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rgbClr val="FFD96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Functions of the CPAW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890025" y="2184488"/>
            <a:ext cx="24225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rPr>
              <a:t>Community</a:t>
            </a:r>
            <a:endParaRPr sz="1800">
              <a:solidFill>
                <a:srgbClr val="37474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3992925" y="2184600"/>
            <a:ext cx="51915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400"/>
              <a:buFont typeface="Average"/>
              <a:buChar char="●"/>
            </a:pPr>
            <a:r>
              <a:rPr lang="en-US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rPr>
              <a:t>Community members focus on individual assignments</a:t>
            </a:r>
            <a:endParaRPr>
              <a:solidFill>
                <a:srgbClr val="37474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400"/>
              <a:buFont typeface="Average"/>
              <a:buChar char="○"/>
            </a:pPr>
            <a:r>
              <a:rPr lang="en-US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rPr>
              <a:t>Data, program &amp; operations and evaluation &amp; sustainability</a:t>
            </a:r>
            <a:endParaRPr>
              <a:solidFill>
                <a:srgbClr val="37474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890037" y="3164964"/>
            <a:ext cx="8294360" cy="799416"/>
            <a:chOff x="424813" y="2075689"/>
            <a:chExt cx="8294360" cy="849900"/>
          </a:xfrm>
        </p:grpSpPr>
        <p:sp>
          <p:nvSpPr>
            <p:cNvPr id="159" name="Google Shape;159;p18"/>
            <p:cNvSpPr/>
            <p:nvPr/>
          </p:nvSpPr>
          <p:spPr>
            <a:xfrm>
              <a:off x="2927672" y="2075689"/>
              <a:ext cx="5791500" cy="84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424813" y="207568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rgbClr val="FFD96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Average"/>
                  <a:ea typeface="Average"/>
                  <a:cs typeface="Average"/>
                  <a:sym typeface="Average"/>
                </a:rPr>
                <a:t>Prevention</a:t>
              </a:r>
              <a:endParaRPr sz="18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161" name="Google Shape;161;p18"/>
          <p:cNvGrpSpPr/>
          <p:nvPr/>
        </p:nvGrpSpPr>
        <p:grpSpPr>
          <a:xfrm>
            <a:off x="890037" y="4145539"/>
            <a:ext cx="8294360" cy="799416"/>
            <a:chOff x="424813" y="2075689"/>
            <a:chExt cx="8294360" cy="849900"/>
          </a:xfrm>
        </p:grpSpPr>
        <p:sp>
          <p:nvSpPr>
            <p:cNvPr id="162" name="Google Shape;162;p18"/>
            <p:cNvSpPr/>
            <p:nvPr/>
          </p:nvSpPr>
          <p:spPr>
            <a:xfrm>
              <a:off x="2927672" y="2075689"/>
              <a:ext cx="5791500" cy="84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424813" y="207568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rgbClr val="FFD96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Average"/>
                  <a:ea typeface="Average"/>
                  <a:cs typeface="Average"/>
                  <a:sym typeface="Average"/>
                </a:rPr>
                <a:t>Alliance</a:t>
              </a:r>
              <a:endParaRPr sz="18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164" name="Google Shape;164;p18"/>
          <p:cNvGrpSpPr/>
          <p:nvPr/>
        </p:nvGrpSpPr>
        <p:grpSpPr>
          <a:xfrm>
            <a:off x="890037" y="5126114"/>
            <a:ext cx="8294360" cy="799416"/>
            <a:chOff x="424813" y="2075689"/>
            <a:chExt cx="8294360" cy="849900"/>
          </a:xfrm>
        </p:grpSpPr>
        <p:sp>
          <p:nvSpPr>
            <p:cNvPr id="165" name="Google Shape;165;p18"/>
            <p:cNvSpPr/>
            <p:nvPr/>
          </p:nvSpPr>
          <p:spPr>
            <a:xfrm>
              <a:off x="2927672" y="2075689"/>
              <a:ext cx="5791500" cy="849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424813" y="207568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rgbClr val="FFD96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Average"/>
                  <a:ea typeface="Average"/>
                  <a:cs typeface="Average"/>
                  <a:sym typeface="Average"/>
                </a:rPr>
                <a:t>Workgroups</a:t>
              </a:r>
              <a:endParaRPr sz="18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sp>
        <p:nvSpPr>
          <p:cNvPr id="167" name="Google Shape;167;p18"/>
          <p:cNvSpPr txBox="1"/>
          <p:nvPr/>
        </p:nvSpPr>
        <p:spPr>
          <a:xfrm>
            <a:off x="3992928" y="3165015"/>
            <a:ext cx="51117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400"/>
              <a:buFont typeface="Average"/>
              <a:buChar char="●"/>
            </a:pPr>
            <a:r>
              <a:rPr lang="en-US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rPr>
              <a:t>Prevention of community health risk(s) as common goal</a:t>
            </a:r>
            <a:endParaRPr>
              <a:solidFill>
                <a:srgbClr val="37474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3992928" y="4145642"/>
            <a:ext cx="51117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400"/>
              <a:buFont typeface="Average"/>
              <a:buChar char="●"/>
            </a:pPr>
            <a:r>
              <a:rPr lang="en-US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rPr>
              <a:t>Alliance among community stakeholders and agency to achieve this goal(s)</a:t>
            </a:r>
            <a:endParaRPr>
              <a:solidFill>
                <a:srgbClr val="37474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3992928" y="5126136"/>
            <a:ext cx="51117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400"/>
              <a:buFont typeface="Average"/>
              <a:buChar char="●"/>
            </a:pPr>
            <a:r>
              <a:rPr lang="en-US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rPr>
              <a:t>Workgroup brings collective individual strengths to determine allocation of tasks/assignments</a:t>
            </a:r>
            <a:endParaRPr>
              <a:solidFill>
                <a:srgbClr val="37474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9568400" y="2218475"/>
            <a:ext cx="2266500" cy="3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Main Function: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Build capacity at the local level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Engaging CPAW Members</a:t>
            </a:r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body" idx="1"/>
          </p:nvPr>
        </p:nvSpPr>
        <p:spPr>
          <a:xfrm>
            <a:off x="1097264" y="1845725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Fairness in consensus-building process</a:t>
            </a:r>
            <a:endParaRPr sz="300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9144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sz="2400">
                <a:solidFill>
                  <a:srgbClr val="434343"/>
                </a:solidFill>
              </a:rPr>
              <a:t>Establishment of engagement and change climate</a:t>
            </a: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400"/>
          </a:p>
          <a:p>
            <a:pPr marL="9144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sz="2400">
                <a:solidFill>
                  <a:srgbClr val="434343"/>
                </a:solidFill>
              </a:rPr>
              <a:t>Facilitation of congruence between types of decisions and decision-making processes</a:t>
            </a:r>
            <a:r>
              <a:rPr lang="en-US" sz="2400" baseline="30000">
                <a:solidFill>
                  <a:srgbClr val="434343"/>
                </a:solidFill>
              </a:rPr>
              <a:t>1</a:t>
            </a:r>
            <a:endParaRPr sz="2400" baseline="300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2197775" y="6313600"/>
            <a:ext cx="71112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AutoNum type="arabicPeriod"/>
            </a:pPr>
            <a:r>
              <a:rPr lang="en-US" sz="1000">
                <a:solidFill>
                  <a:srgbClr val="FFFFFF"/>
                </a:solidFill>
              </a:rPr>
              <a:t>Hearld, L. R., Alexander, J. A., Bodenschatz, L., Louis, C. J., &amp; O’Hora, J. (2013). Decision-Making Fairness and Consensus Building in Multisector Community Health Alliances: A Mixed-Methods Analysis. </a:t>
            </a:r>
            <a:r>
              <a:rPr lang="en-US" sz="1000" i="1">
                <a:solidFill>
                  <a:srgbClr val="FFFFFF"/>
                </a:solidFill>
              </a:rPr>
              <a:t>Nonprofit Management &amp; Leadership</a:t>
            </a:r>
            <a:r>
              <a:rPr lang="en-US" sz="1000">
                <a:solidFill>
                  <a:srgbClr val="FFFFFF"/>
                </a:solidFill>
              </a:rPr>
              <a:t>, </a:t>
            </a:r>
            <a:r>
              <a:rPr lang="en-US" sz="1000" i="1">
                <a:solidFill>
                  <a:srgbClr val="FFFFFF"/>
                </a:solidFill>
              </a:rPr>
              <a:t>24</a:t>
            </a:r>
            <a:r>
              <a:rPr lang="en-US" sz="1000">
                <a:solidFill>
                  <a:srgbClr val="FFFFFF"/>
                </a:solidFill>
              </a:rPr>
              <a:t>(2), 139. </a:t>
            </a:r>
            <a:endParaRPr sz="1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Engaging CPAW Members</a:t>
            </a:r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1"/>
          </p:nvPr>
        </p:nvSpPr>
        <p:spPr>
          <a:xfrm>
            <a:off x="1097275" y="1845725"/>
            <a:ext cx="10058400" cy="4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Consistent Communication</a:t>
            </a:r>
            <a:endParaRPr/>
          </a:p>
          <a:p>
            <a:pPr marL="9144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400"/>
              <a:t>Meetings</a:t>
            </a:r>
            <a:endParaRPr sz="2400"/>
          </a:p>
          <a:p>
            <a:pPr marL="384048" lvl="1" indent="-195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Weekly, Bi-weekly or monthly</a:t>
            </a:r>
            <a:endParaRPr sz="2000"/>
          </a:p>
          <a:p>
            <a:pPr marL="38404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9144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400"/>
              <a:t>Group text applications</a:t>
            </a:r>
            <a:endParaRPr sz="2400"/>
          </a:p>
          <a:p>
            <a:pPr marL="384048" lvl="1" indent="-195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GroupMe</a:t>
            </a:r>
            <a:endParaRPr sz="2000"/>
          </a:p>
          <a:p>
            <a:pPr marL="384048" lvl="1" indent="-195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Voxer</a:t>
            </a:r>
            <a:endParaRPr sz="2000"/>
          </a:p>
          <a:p>
            <a:pPr marL="384048" lvl="1" indent="-195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Wunderlist</a:t>
            </a:r>
            <a:endParaRPr sz="2000"/>
          </a:p>
          <a:p>
            <a:pPr marL="384048" lvl="1" indent="-195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Zoom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Macintosh PowerPoint</Application>
  <PresentationFormat>Widescreen</PresentationFormat>
  <Paragraphs>134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Average</vt:lpstr>
      <vt:lpstr>Arial</vt:lpstr>
      <vt:lpstr>Courier New</vt:lpstr>
      <vt:lpstr>Noto Sans Symbols</vt:lpstr>
      <vt:lpstr>Retrospect</vt:lpstr>
      <vt:lpstr>Prospectus Group, LLC. Presents: CPAW Engagement &amp; Utilization Webinar  </vt:lpstr>
      <vt:lpstr>Contacts</vt:lpstr>
      <vt:lpstr>Technology Used in This Presentation </vt:lpstr>
      <vt:lpstr>Content and Outcomes</vt:lpstr>
      <vt:lpstr>PowerPoint Presentation</vt:lpstr>
      <vt:lpstr>Functions of the CPAW</vt:lpstr>
      <vt:lpstr>PowerPoint Presentation</vt:lpstr>
      <vt:lpstr>Engaging CPAW Members</vt:lpstr>
      <vt:lpstr>Engaging CPAW Members</vt:lpstr>
      <vt:lpstr>Engaging CPAW Members</vt:lpstr>
      <vt:lpstr>Engaging CPAW Members</vt:lpstr>
      <vt:lpstr>Resources </vt:lpstr>
      <vt:lpstr>PowerPoint Presentation</vt:lpstr>
      <vt:lpstr>Effective Utilization of CPAW Members</vt:lpstr>
      <vt:lpstr>Effective Utilization of CPAW Members</vt:lpstr>
      <vt:lpstr>PowerPoint Presentation</vt:lpstr>
      <vt:lpstr>Overcoming Alliance Utilization Challenges</vt:lpstr>
      <vt:lpstr>PowerPoint Presentation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Prospectus Group, LLC. Presents: CPAW Engagement &amp; Utilization Webinar  </dc:title>
  <cp:lastModifiedBy>Morgan Alexandria Crafts</cp:lastModifiedBy>
  <cp:revision>1</cp:revision>
  <dcterms:modified xsi:type="dcterms:W3CDTF">2019-04-23T17:05:27Z</dcterms:modified>
</cp:coreProperties>
</file>