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1"/>
  </p:notesMasterIdLst>
  <p:handoutMasterIdLst>
    <p:handoutMasterId r:id="rId52"/>
  </p:handoutMasterIdLst>
  <p:sldIdLst>
    <p:sldId id="256" r:id="rId5"/>
    <p:sldId id="304" r:id="rId6"/>
    <p:sldId id="444" r:id="rId7"/>
    <p:sldId id="323" r:id="rId8"/>
    <p:sldId id="327" r:id="rId9"/>
    <p:sldId id="395" r:id="rId10"/>
    <p:sldId id="447" r:id="rId11"/>
    <p:sldId id="455" r:id="rId12"/>
    <p:sldId id="492" r:id="rId13"/>
    <p:sldId id="457" r:id="rId14"/>
    <p:sldId id="476" r:id="rId15"/>
    <p:sldId id="468" r:id="rId16"/>
    <p:sldId id="469" r:id="rId17"/>
    <p:sldId id="454" r:id="rId18"/>
    <p:sldId id="356" r:id="rId19"/>
    <p:sldId id="357" r:id="rId20"/>
    <p:sldId id="375" r:id="rId21"/>
    <p:sldId id="348" r:id="rId22"/>
    <p:sldId id="488" r:id="rId23"/>
    <p:sldId id="398" r:id="rId24"/>
    <p:sldId id="418" r:id="rId25"/>
    <p:sldId id="478" r:id="rId26"/>
    <p:sldId id="489" r:id="rId27"/>
    <p:sldId id="487" r:id="rId28"/>
    <p:sldId id="405" r:id="rId29"/>
    <p:sldId id="408" r:id="rId30"/>
    <p:sldId id="409" r:id="rId31"/>
    <p:sldId id="479" r:id="rId32"/>
    <p:sldId id="490" r:id="rId33"/>
    <p:sldId id="485" r:id="rId34"/>
    <p:sldId id="410" r:id="rId35"/>
    <p:sldId id="420" r:id="rId36"/>
    <p:sldId id="453" r:id="rId37"/>
    <p:sldId id="427" r:id="rId38"/>
    <p:sldId id="328" r:id="rId39"/>
    <p:sldId id="394" r:id="rId40"/>
    <p:sldId id="434" r:id="rId41"/>
    <p:sldId id="494" r:id="rId42"/>
    <p:sldId id="452" r:id="rId43"/>
    <p:sldId id="437" r:id="rId44"/>
    <p:sldId id="484" r:id="rId45"/>
    <p:sldId id="295" r:id="rId46"/>
    <p:sldId id="300" r:id="rId47"/>
    <p:sldId id="299" r:id="rId48"/>
    <p:sldId id="481" r:id="rId49"/>
    <p:sldId id="482" r:id="rId50"/>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171DF96-5236-454D-9433-ED311DA48A89}">
          <p14:sldIdLst>
            <p14:sldId id="256"/>
            <p14:sldId id="304"/>
            <p14:sldId id="444"/>
          </p14:sldIdLst>
        </p14:section>
        <p14:section name="The Need for Collaborative Work" id="{83FFB881-D724-6341-BAB5-194CA4B6E79B}">
          <p14:sldIdLst>
            <p14:sldId id="323"/>
            <p14:sldId id="327"/>
            <p14:sldId id="395"/>
            <p14:sldId id="447"/>
            <p14:sldId id="455"/>
            <p14:sldId id="492"/>
            <p14:sldId id="457"/>
          </p14:sldIdLst>
        </p14:section>
        <p14:section name="State and National Data" id="{CFA0852E-C78F-C948-87EF-14CE71923EDD}">
          <p14:sldIdLst>
            <p14:sldId id="476"/>
            <p14:sldId id="468"/>
            <p14:sldId id="469"/>
          </p14:sldIdLst>
        </p14:section>
        <p14:section name="Shared Risk and Protective Factors" id="{F9BD4853-8639-8B43-B771-7528B618A16C}">
          <p14:sldIdLst>
            <p14:sldId id="454"/>
            <p14:sldId id="356"/>
            <p14:sldId id="357"/>
            <p14:sldId id="375"/>
            <p14:sldId id="348"/>
            <p14:sldId id="488"/>
            <p14:sldId id="398"/>
            <p14:sldId id="418"/>
            <p14:sldId id="478"/>
            <p14:sldId id="489"/>
            <p14:sldId id="487"/>
            <p14:sldId id="405"/>
            <p14:sldId id="408"/>
            <p14:sldId id="409"/>
            <p14:sldId id="479"/>
            <p14:sldId id="490"/>
            <p14:sldId id="485"/>
            <p14:sldId id="410"/>
          </p14:sldIdLst>
        </p14:section>
        <p14:section name="Capacity, Communication, Collaboration" id="{83FB4199-ABF7-D34E-A6DC-4E68C76687A8}">
          <p14:sldIdLst>
            <p14:sldId id="420"/>
            <p14:sldId id="453"/>
            <p14:sldId id="427"/>
            <p14:sldId id="328"/>
            <p14:sldId id="394"/>
            <p14:sldId id="434"/>
          </p14:sldIdLst>
        </p14:section>
        <p14:section name="Strategy section" id="{08B659C0-5EF8-394F-AEAF-D585D898B5F7}">
          <p14:sldIdLst>
            <p14:sldId id="494"/>
            <p14:sldId id="452"/>
          </p14:sldIdLst>
        </p14:section>
        <p14:section name="Ending slides" id="{4B84BEE5-179A-6B4A-B21E-09DD4CB838C0}">
          <p14:sldIdLst>
            <p14:sldId id="437"/>
            <p14:sldId id="484"/>
            <p14:sldId id="295"/>
            <p14:sldId id="300"/>
            <p14:sldId id="299"/>
            <p14:sldId id="481"/>
            <p14:sldId id="48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ark Patricia" initials="" lastIdx="23" clrIdx="0"/>
  <p:cmAuthor id="1" name="Vazquez, Lourdes" initials="" lastIdx="60" clrIdx="1"/>
  <p:cmAuthor id="2" name="McCurdy-Kirlis, Clara" initials="MC" lastIdx="39" clrIdx="2"/>
  <p:cmAuthor id="3" name="McGuirk, Julia" initials="MJ" lastIdx="16" clrIdx="3"/>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0E15"/>
    <a:srgbClr val="AAA190"/>
    <a:srgbClr val="4E5C44"/>
    <a:srgbClr val="6B0D15"/>
    <a:srgbClr val="344B64"/>
    <a:srgbClr val="9E572D"/>
    <a:srgbClr val="A66325"/>
    <a:srgbClr val="FFFFFE"/>
    <a:srgbClr val="C89C46"/>
    <a:srgbClr val="C7994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87" autoAdjust="0"/>
    <p:restoredTop sz="68627" autoAdjust="0"/>
  </p:normalViewPr>
  <p:slideViewPr>
    <p:cSldViewPr snapToGrid="0" snapToObjects="1">
      <p:cViewPr varScale="1">
        <p:scale>
          <a:sx n="70" d="100"/>
          <a:sy n="70" d="100"/>
        </p:scale>
        <p:origin x="728" y="18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7424"/>
    </p:cViewPr>
  </p:sorterViewPr>
  <p:notesViewPr>
    <p:cSldViewPr snapToGrid="0" snapToObjects="1">
      <p:cViewPr varScale="1">
        <p:scale>
          <a:sx n="64" d="100"/>
          <a:sy n="64" d="100"/>
        </p:scale>
        <p:origin x="-3432"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hemeOverride" Target="../theme/themeOverrid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hemeOverride" Target="../theme/themeOverrid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pclark:Library:Caches:TemporaryItems:Outlook%20Temp:YRBSS_CrossWalk_SECAPT_Nov2015%5b2%5d.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pclark:Library:Caches:TemporaryItems:Outlook%20Temp:YRBSS_CrossWalk_SECAPT_Nov2015%5b2%5d.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spPr>
            <a:blipFill>
              <a:blip xmlns:r="http://schemas.openxmlformats.org/officeDocument/2006/relationships" r:embed="rId2"/>
              <a:stretch>
                <a:fillRect/>
              </a:stretch>
            </a:blipFill>
          </c:spPr>
          <c:explosion val="2"/>
          <c:dPt>
            <c:idx val="0"/>
            <c:bubble3D val="0"/>
            <c:spPr>
              <a:solidFill>
                <a:schemeClr val="bg1">
                  <a:lumMod val="65000"/>
                </a:schemeClr>
              </a:solidFill>
              <a:ln>
                <a:noFill/>
              </a:ln>
              <a:scene3d>
                <a:camera prst="orthographicFront"/>
                <a:lightRig rig="threePt" dir="t"/>
              </a:scene3d>
              <a:sp3d>
                <a:bevelT w="190500" h="38100"/>
              </a:sp3d>
            </c:spPr>
            <c:extLst>
              <c:ext xmlns:c16="http://schemas.microsoft.com/office/drawing/2014/chart" uri="{C3380CC4-5D6E-409C-BE32-E72D297353CC}">
                <c16:uniqueId val="{00000001-437D-174C-AB36-3C8126875F66}"/>
              </c:ext>
            </c:extLst>
          </c:dPt>
          <c:dPt>
            <c:idx val="1"/>
            <c:bubble3D val="0"/>
            <c:spPr>
              <a:blipFill>
                <a:blip xmlns:r="http://schemas.openxmlformats.org/officeDocument/2006/relationships" r:embed="rId3"/>
                <a:stretch>
                  <a:fillRect/>
                </a:stretch>
              </a:blipFill>
              <a:ln>
                <a:noFill/>
              </a:ln>
              <a:scene3d>
                <a:camera prst="orthographicFront"/>
                <a:lightRig rig="threePt" dir="t"/>
              </a:scene3d>
              <a:sp3d>
                <a:bevelT w="190500" h="38100"/>
              </a:sp3d>
            </c:spPr>
            <c:extLst>
              <c:ext xmlns:c16="http://schemas.microsoft.com/office/drawing/2014/chart" uri="{C3380CC4-5D6E-409C-BE32-E72D297353CC}">
                <c16:uniqueId val="{00000003-437D-174C-AB36-3C8126875F66}"/>
              </c:ext>
            </c:extLst>
          </c:dPt>
          <c:dPt>
            <c:idx val="2"/>
            <c:bubble3D val="0"/>
            <c:spPr>
              <a:blipFill>
                <a:blip xmlns:r="http://schemas.openxmlformats.org/officeDocument/2006/relationships" r:embed="rId2"/>
                <a:stretch>
                  <a:fillRect/>
                </a:stretch>
              </a:blipFill>
              <a:ln>
                <a:noFill/>
              </a:ln>
              <a:scene3d>
                <a:camera prst="orthographicFront"/>
                <a:lightRig rig="threePt" dir="t"/>
              </a:scene3d>
              <a:sp3d>
                <a:bevelT w="190500" h="38100"/>
              </a:sp3d>
            </c:spPr>
            <c:extLst>
              <c:ext xmlns:c16="http://schemas.microsoft.com/office/drawing/2014/chart" uri="{C3380CC4-5D6E-409C-BE32-E72D297353CC}">
                <c16:uniqueId val="{00000005-437D-174C-AB36-3C8126875F66}"/>
              </c:ext>
            </c:extLst>
          </c:dPt>
          <c:dPt>
            <c:idx val="4"/>
            <c:bubble3D val="0"/>
            <c:spPr>
              <a:blipFill>
                <a:blip xmlns:r="http://schemas.openxmlformats.org/officeDocument/2006/relationships" r:embed="rId2"/>
                <a:stretch>
                  <a:fillRect/>
                </a:stretch>
              </a:blipFill>
              <a:ln>
                <a:solidFill>
                  <a:schemeClr val="tx1">
                    <a:lumMod val="50000"/>
                    <a:lumOff val="50000"/>
                  </a:schemeClr>
                </a:solidFill>
              </a:ln>
            </c:spPr>
            <c:extLst>
              <c:ext xmlns:c16="http://schemas.microsoft.com/office/drawing/2014/chart" uri="{C3380CC4-5D6E-409C-BE32-E72D297353CC}">
                <c16:uniqueId val="{00000007-437D-174C-AB36-3C8126875F66}"/>
              </c:ext>
            </c:extLst>
          </c:dPt>
          <c:dPt>
            <c:idx val="5"/>
            <c:bubble3D val="0"/>
            <c:extLst>
              <c:ext xmlns:c16="http://schemas.microsoft.com/office/drawing/2014/chart" uri="{C3380CC4-5D6E-409C-BE32-E72D297353CC}">
                <c16:uniqueId val="{00000008-437D-174C-AB36-3C8126875F66}"/>
              </c:ext>
            </c:extLst>
          </c:dPt>
          <c:dLbls>
            <c:dLbl>
              <c:idx val="0"/>
              <c:layout>
                <c:manualLayout>
                  <c:x val="0.198238845144357"/>
                  <c:y val="-9.7522655787736306E-2"/>
                </c:manualLayout>
              </c:layout>
              <c:tx>
                <c:rich>
                  <a:bodyPr/>
                  <a:lstStyle/>
                  <a:p>
                    <a:pPr>
                      <a:defRPr sz="2800" b="1">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defRPr>
                    </a:pPr>
                    <a:r>
                      <a:rPr lang="en-US" sz="2800" b="0" dirty="0">
                        <a:latin typeface="Helvetica" panose="020B0604020202020204" pitchFamily="34" charset="0"/>
                        <a:cs typeface="Helvetica" panose="020B0604020202020204" pitchFamily="34" charset="0"/>
                      </a:rPr>
                      <a:t>65.4%</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37D-174C-AB36-3C8126875F66}"/>
                </c:ext>
              </c:extLst>
            </c:dLbl>
            <c:dLbl>
              <c:idx val="1"/>
              <c:layout>
                <c:manualLayout>
                  <c:x val="-0.153437215084956"/>
                  <c:y val="7.5859852209078302E-2"/>
                </c:manualLayout>
              </c:layout>
              <c:tx>
                <c:rich>
                  <a:bodyPr/>
                  <a:lstStyle/>
                  <a:p>
                    <a:pPr>
                      <a:defRPr sz="2800" b="1">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defRPr>
                    </a:pPr>
                    <a:r>
                      <a:rPr lang="en-US" sz="2800" b="0" dirty="0">
                        <a:latin typeface="Helvetica" panose="020B0604020202020204" pitchFamily="34" charset="0"/>
                        <a:cs typeface="Helvetica" panose="020B0604020202020204" pitchFamily="34" charset="0"/>
                      </a:rPr>
                      <a:t>18.3%</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37D-174C-AB36-3C8126875F66}"/>
                </c:ext>
              </c:extLst>
            </c:dLbl>
            <c:dLbl>
              <c:idx val="2"/>
              <c:layout>
                <c:manualLayout>
                  <c:x val="-0.14028899019201499"/>
                  <c:y val="-0.141127428518042"/>
                </c:manualLayout>
              </c:layout>
              <c:tx>
                <c:rich>
                  <a:bodyPr/>
                  <a:lstStyle/>
                  <a:p>
                    <a:pPr>
                      <a:defRPr sz="2800" b="1">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defRPr>
                    </a:pPr>
                    <a:r>
                      <a:rPr lang="en-US" sz="2800" b="0" dirty="0">
                        <a:latin typeface="Helvetica" panose="020B0604020202020204" pitchFamily="34" charset="0"/>
                        <a:cs typeface="Helvetica" panose="020B0604020202020204" pitchFamily="34" charset="0"/>
                      </a:rPr>
                      <a:t>16.3%</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37D-174C-AB36-3C8126875F66}"/>
                </c:ext>
              </c:extLst>
            </c:dLbl>
            <c:spPr>
              <a:noFill/>
              <a:ln>
                <a:noFill/>
              </a:ln>
              <a:effectLst/>
            </c:spPr>
            <c:txPr>
              <a:bodyPr/>
              <a:lstStyle/>
              <a:p>
                <a:pPr>
                  <a:defRPr b="1">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No SA orDependence</c:v>
                </c:pt>
                <c:pt idx="1">
                  <c:v>Bought from friend / relative</c:v>
                </c:pt>
                <c:pt idx="2">
                  <c:v>Took from friend / relative</c:v>
                </c:pt>
              </c:strCache>
            </c:strRef>
          </c:cat>
          <c:val>
            <c:numRef>
              <c:f>Sheet1!$B$2:$B$4</c:f>
              <c:numCache>
                <c:formatCode>0.0%</c:formatCode>
                <c:ptCount val="3"/>
                <c:pt idx="0">
                  <c:v>0.65400000000000003</c:v>
                </c:pt>
                <c:pt idx="1">
                  <c:v>0.1827</c:v>
                </c:pt>
                <c:pt idx="2">
                  <c:v>0.16259999999999999</c:v>
                </c:pt>
              </c:numCache>
            </c:numRef>
          </c:val>
          <c:extLst>
            <c:ext xmlns:c16="http://schemas.microsoft.com/office/drawing/2014/chart" uri="{C3380CC4-5D6E-409C-BE32-E72D297353CC}">
              <c16:uniqueId val="{00000009-437D-174C-AB36-3C8126875F66}"/>
            </c:ext>
          </c:extLst>
        </c:ser>
        <c:dLbls>
          <c:showLegendKey val="0"/>
          <c:showVal val="0"/>
          <c:showCatName val="0"/>
          <c:showSerName val="0"/>
          <c:showPercent val="0"/>
          <c:showBubbleSize val="0"/>
          <c:showLeaderLines val="1"/>
        </c:dLbls>
        <c:firstSliceAng val="148"/>
      </c:pieChart>
      <c:spPr>
        <a:noFill/>
      </c:spPr>
    </c:plotArea>
    <c:plotVisOnly val="1"/>
    <c:dispBlanksAs val="gap"/>
    <c:showDLblsOverMax val="0"/>
  </c:chart>
  <c:spPr>
    <a:noFill/>
    <a:ln>
      <a:noFill/>
    </a:ln>
    <a:effectLst/>
  </c:spPr>
  <c:txPr>
    <a:bodyPr/>
    <a:lstStyle/>
    <a:p>
      <a:pPr>
        <a:defRPr sz="18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spPr>
            <a:blipFill>
              <a:blip xmlns:r="http://schemas.openxmlformats.org/officeDocument/2006/relationships" r:embed="rId2"/>
              <a:stretch>
                <a:fillRect/>
              </a:stretch>
            </a:blipFill>
          </c:spPr>
          <c:explosion val="2"/>
          <c:dPt>
            <c:idx val="0"/>
            <c:bubble3D val="0"/>
            <c:spPr>
              <a:solidFill>
                <a:schemeClr val="bg1">
                  <a:lumMod val="65000"/>
                </a:schemeClr>
              </a:solidFill>
              <a:ln>
                <a:noFill/>
              </a:ln>
              <a:scene3d>
                <a:camera prst="orthographicFront"/>
                <a:lightRig rig="threePt" dir="t"/>
              </a:scene3d>
              <a:sp3d>
                <a:bevelT w="190500" h="38100"/>
              </a:sp3d>
            </c:spPr>
            <c:extLst>
              <c:ext xmlns:c16="http://schemas.microsoft.com/office/drawing/2014/chart" uri="{C3380CC4-5D6E-409C-BE32-E72D297353CC}">
                <c16:uniqueId val="{00000001-1948-C14E-9323-6C5841C33647}"/>
              </c:ext>
            </c:extLst>
          </c:dPt>
          <c:dPt>
            <c:idx val="1"/>
            <c:bubble3D val="0"/>
            <c:spPr>
              <a:blipFill>
                <a:blip xmlns:r="http://schemas.openxmlformats.org/officeDocument/2006/relationships" r:embed="rId3"/>
                <a:stretch>
                  <a:fillRect/>
                </a:stretch>
              </a:blipFill>
              <a:ln>
                <a:noFill/>
              </a:ln>
              <a:scene3d>
                <a:camera prst="orthographicFront"/>
                <a:lightRig rig="threePt" dir="t"/>
              </a:scene3d>
              <a:sp3d>
                <a:bevelT w="190500" h="38100"/>
              </a:sp3d>
            </c:spPr>
            <c:extLst>
              <c:ext xmlns:c16="http://schemas.microsoft.com/office/drawing/2014/chart" uri="{C3380CC4-5D6E-409C-BE32-E72D297353CC}">
                <c16:uniqueId val="{00000003-1948-C14E-9323-6C5841C33647}"/>
              </c:ext>
            </c:extLst>
          </c:dPt>
          <c:dPt>
            <c:idx val="2"/>
            <c:bubble3D val="0"/>
            <c:spPr>
              <a:blipFill>
                <a:blip xmlns:r="http://schemas.openxmlformats.org/officeDocument/2006/relationships" r:embed="rId2"/>
                <a:stretch>
                  <a:fillRect/>
                </a:stretch>
              </a:blipFill>
              <a:ln>
                <a:noFill/>
              </a:ln>
              <a:scene3d>
                <a:camera prst="orthographicFront"/>
                <a:lightRig rig="threePt" dir="t"/>
              </a:scene3d>
              <a:sp3d>
                <a:bevelT w="190500" h="38100"/>
              </a:sp3d>
            </c:spPr>
            <c:extLst>
              <c:ext xmlns:c16="http://schemas.microsoft.com/office/drawing/2014/chart" uri="{C3380CC4-5D6E-409C-BE32-E72D297353CC}">
                <c16:uniqueId val="{00000005-1948-C14E-9323-6C5841C33647}"/>
              </c:ext>
            </c:extLst>
          </c:dPt>
          <c:dPt>
            <c:idx val="4"/>
            <c:bubble3D val="0"/>
            <c:spPr>
              <a:blipFill>
                <a:blip xmlns:r="http://schemas.openxmlformats.org/officeDocument/2006/relationships" r:embed="rId2"/>
                <a:stretch>
                  <a:fillRect/>
                </a:stretch>
              </a:blipFill>
              <a:ln>
                <a:solidFill>
                  <a:schemeClr val="tx1">
                    <a:lumMod val="50000"/>
                    <a:lumOff val="50000"/>
                  </a:schemeClr>
                </a:solidFill>
              </a:ln>
            </c:spPr>
            <c:extLst>
              <c:ext xmlns:c16="http://schemas.microsoft.com/office/drawing/2014/chart" uri="{C3380CC4-5D6E-409C-BE32-E72D297353CC}">
                <c16:uniqueId val="{00000007-1948-C14E-9323-6C5841C33647}"/>
              </c:ext>
            </c:extLst>
          </c:dPt>
          <c:dPt>
            <c:idx val="5"/>
            <c:bubble3D val="0"/>
            <c:extLst>
              <c:ext xmlns:c16="http://schemas.microsoft.com/office/drawing/2014/chart" uri="{C3380CC4-5D6E-409C-BE32-E72D297353CC}">
                <c16:uniqueId val="{00000008-1948-C14E-9323-6C5841C33647}"/>
              </c:ext>
            </c:extLst>
          </c:dPt>
          <c:dLbls>
            <c:dLbl>
              <c:idx val="0"/>
              <c:layout>
                <c:manualLayout>
                  <c:x val="0.198238845144357"/>
                  <c:y val="-9.7522655787736306E-2"/>
                </c:manualLayout>
              </c:layout>
              <c:tx>
                <c:rich>
                  <a:bodyPr/>
                  <a:lstStyle/>
                  <a:p>
                    <a:pPr>
                      <a:defRPr sz="2800" b="1">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defRPr>
                    </a:pPr>
                    <a:r>
                      <a:rPr lang="en-US" sz="2800" b="0" dirty="0">
                        <a:latin typeface="Helvetica" panose="020B0604020202020204" pitchFamily="34" charset="0"/>
                        <a:cs typeface="Helvetica" panose="020B0604020202020204" pitchFamily="34" charset="0"/>
                      </a:rPr>
                      <a:t>74.4%</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48-C14E-9323-6C5841C33647}"/>
                </c:ext>
              </c:extLst>
            </c:dLbl>
            <c:dLbl>
              <c:idx val="1"/>
              <c:layout>
                <c:manualLayout>
                  <c:x val="-0.153437215084956"/>
                  <c:y val="7.5859852209078302E-2"/>
                </c:manualLayout>
              </c:layout>
              <c:tx>
                <c:rich>
                  <a:bodyPr/>
                  <a:lstStyle/>
                  <a:p>
                    <a:pPr>
                      <a:defRPr sz="2800" b="1">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defRPr>
                    </a:pPr>
                    <a:r>
                      <a:rPr lang="en-US" sz="2800" b="0" dirty="0">
                        <a:latin typeface="Helvetica" panose="020B0604020202020204" pitchFamily="34" charset="0"/>
                        <a:cs typeface="Helvetica" panose="020B0604020202020204" pitchFamily="34" charset="0"/>
                      </a:rPr>
                      <a:t>13.1%</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48-C14E-9323-6C5841C33647}"/>
                </c:ext>
              </c:extLst>
            </c:dLbl>
            <c:dLbl>
              <c:idx val="2"/>
              <c:layout>
                <c:manualLayout>
                  <c:x val="-0.14028899019201499"/>
                  <c:y val="-0.141127428518042"/>
                </c:manualLayout>
              </c:layout>
              <c:tx>
                <c:rich>
                  <a:bodyPr/>
                  <a:lstStyle/>
                  <a:p>
                    <a:pPr>
                      <a:defRPr sz="2800" b="1">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defRPr>
                    </a:pPr>
                    <a:r>
                      <a:rPr lang="en-US" sz="2800" b="0" dirty="0">
                        <a:latin typeface="Helvetica" panose="020B0604020202020204" pitchFamily="34" charset="0"/>
                        <a:cs typeface="Helvetica" panose="020B0604020202020204" pitchFamily="34" charset="0"/>
                      </a:rPr>
                      <a:t>12.5%</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948-C14E-9323-6C5841C33647}"/>
                </c:ext>
              </c:extLst>
            </c:dLbl>
            <c:spPr>
              <a:noFill/>
              <a:ln>
                <a:noFill/>
              </a:ln>
              <a:effectLst/>
            </c:spPr>
            <c:txPr>
              <a:bodyPr/>
              <a:lstStyle/>
              <a:p>
                <a:pPr>
                  <a:defRPr b="1">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No SA orDependence</c:v>
                </c:pt>
                <c:pt idx="1">
                  <c:v>Bought from friend / relative</c:v>
                </c:pt>
                <c:pt idx="2">
                  <c:v>Took from friend / relative</c:v>
                </c:pt>
              </c:strCache>
            </c:strRef>
          </c:cat>
          <c:val>
            <c:numRef>
              <c:f>Sheet1!$B$2:$B$4</c:f>
              <c:numCache>
                <c:formatCode>0.0%</c:formatCode>
                <c:ptCount val="3"/>
                <c:pt idx="0">
                  <c:v>0.74399999999999999</c:v>
                </c:pt>
                <c:pt idx="1">
                  <c:v>0.1305</c:v>
                </c:pt>
                <c:pt idx="2">
                  <c:v>0.12540000000000001</c:v>
                </c:pt>
              </c:numCache>
            </c:numRef>
          </c:val>
          <c:extLst>
            <c:ext xmlns:c16="http://schemas.microsoft.com/office/drawing/2014/chart" uri="{C3380CC4-5D6E-409C-BE32-E72D297353CC}">
              <c16:uniqueId val="{00000009-1948-C14E-9323-6C5841C33647}"/>
            </c:ext>
          </c:extLst>
        </c:ser>
        <c:dLbls>
          <c:showLegendKey val="0"/>
          <c:showVal val="0"/>
          <c:showCatName val="0"/>
          <c:showSerName val="0"/>
          <c:showPercent val="0"/>
          <c:showBubbleSize val="0"/>
          <c:showLeaderLines val="1"/>
        </c:dLbls>
        <c:firstSliceAng val="140"/>
      </c:pieChart>
      <c:spPr>
        <a:noFill/>
      </c:spPr>
    </c:plotArea>
    <c:plotVisOnly val="1"/>
    <c:dispBlanksAs val="gap"/>
    <c:showDLblsOverMax val="0"/>
  </c:chart>
  <c:spPr>
    <a:noFill/>
    <a:ln>
      <a:noFill/>
    </a:ln>
    <a:effectLst/>
  </c:spPr>
  <c:txPr>
    <a:bodyPr/>
    <a:lstStyle/>
    <a:p>
      <a:pPr>
        <a:defRPr sz="18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ConsideredSuicide!$J$9</c:f>
              <c:strCache>
                <c:ptCount val="1"/>
                <c:pt idx="0">
                  <c:v>Suicide considerations among all students</c:v>
                </c:pt>
              </c:strCache>
            </c:strRef>
          </c:tx>
          <c:marker>
            <c:symbol val="none"/>
          </c:marker>
          <c:cat>
            <c:numRef>
              <c:f>ConsideredSuicide!$I$10:$I$15</c:f>
              <c:numCache>
                <c:formatCode>General</c:formatCode>
                <c:ptCount val="6"/>
                <c:pt idx="0">
                  <c:v>2003</c:v>
                </c:pt>
                <c:pt idx="1">
                  <c:v>2005</c:v>
                </c:pt>
                <c:pt idx="2">
                  <c:v>2007</c:v>
                </c:pt>
                <c:pt idx="3">
                  <c:v>2009</c:v>
                </c:pt>
                <c:pt idx="4">
                  <c:v>2011</c:v>
                </c:pt>
                <c:pt idx="5">
                  <c:v>2013</c:v>
                </c:pt>
              </c:numCache>
            </c:numRef>
          </c:cat>
          <c:val>
            <c:numRef>
              <c:f>ConsideredSuicide!$J$10:$J$15</c:f>
              <c:numCache>
                <c:formatCode>0.00</c:formatCode>
                <c:ptCount val="6"/>
                <c:pt idx="0">
                  <c:v>16.4467</c:v>
                </c:pt>
                <c:pt idx="1">
                  <c:v>17.3628</c:v>
                </c:pt>
                <c:pt idx="2">
                  <c:v>15.535299999999999</c:v>
                </c:pt>
                <c:pt idx="3">
                  <c:v>13.680999999999999</c:v>
                </c:pt>
                <c:pt idx="4">
                  <c:v>15.4703</c:v>
                </c:pt>
                <c:pt idx="5">
                  <c:v>14.3467</c:v>
                </c:pt>
              </c:numCache>
            </c:numRef>
          </c:val>
          <c:smooth val="0"/>
          <c:extLst>
            <c:ext xmlns:c16="http://schemas.microsoft.com/office/drawing/2014/chart" uri="{C3380CC4-5D6E-409C-BE32-E72D297353CC}">
              <c16:uniqueId val="{00000000-065D-E440-985B-4A203074335E}"/>
            </c:ext>
          </c:extLst>
        </c:ser>
        <c:ser>
          <c:idx val="1"/>
          <c:order val="1"/>
          <c:tx>
            <c:strRef>
              <c:f>ConsideredSuicide!$K$9</c:f>
              <c:strCache>
                <c:ptCount val="1"/>
                <c:pt idx="0">
                  <c:v>Suicide considerations among those who report drinking 1+ times in past month</c:v>
                </c:pt>
              </c:strCache>
            </c:strRef>
          </c:tx>
          <c:marker>
            <c:symbol val="none"/>
          </c:marker>
          <c:cat>
            <c:numRef>
              <c:f>ConsideredSuicide!$I$10:$I$15</c:f>
              <c:numCache>
                <c:formatCode>General</c:formatCode>
                <c:ptCount val="6"/>
                <c:pt idx="0">
                  <c:v>2003</c:v>
                </c:pt>
                <c:pt idx="1">
                  <c:v>2005</c:v>
                </c:pt>
                <c:pt idx="2">
                  <c:v>2007</c:v>
                </c:pt>
                <c:pt idx="3">
                  <c:v>2009</c:v>
                </c:pt>
                <c:pt idx="4">
                  <c:v>2011</c:v>
                </c:pt>
                <c:pt idx="5">
                  <c:v>2013</c:v>
                </c:pt>
              </c:numCache>
            </c:numRef>
          </c:cat>
          <c:val>
            <c:numRef>
              <c:f>ConsideredSuicide!$K$10:$K$15</c:f>
              <c:numCache>
                <c:formatCode>0.00</c:formatCode>
                <c:ptCount val="6"/>
                <c:pt idx="0">
                  <c:v>22.337199999999999</c:v>
                </c:pt>
                <c:pt idx="1">
                  <c:v>19.133500000000009</c:v>
                </c:pt>
                <c:pt idx="2">
                  <c:v>20.8201</c:v>
                </c:pt>
                <c:pt idx="3">
                  <c:v>16.842099999999981</c:v>
                </c:pt>
                <c:pt idx="4">
                  <c:v>20.966699999999879</c:v>
                </c:pt>
                <c:pt idx="5">
                  <c:v>19.014099999999999</c:v>
                </c:pt>
              </c:numCache>
            </c:numRef>
          </c:val>
          <c:smooth val="0"/>
          <c:extLst>
            <c:ext xmlns:c16="http://schemas.microsoft.com/office/drawing/2014/chart" uri="{C3380CC4-5D6E-409C-BE32-E72D297353CC}">
              <c16:uniqueId val="{00000001-065D-E440-985B-4A203074335E}"/>
            </c:ext>
          </c:extLst>
        </c:ser>
        <c:ser>
          <c:idx val="2"/>
          <c:order val="2"/>
          <c:tx>
            <c:strRef>
              <c:f>ConsideredSuicide!$L$9</c:f>
              <c:strCache>
                <c:ptCount val="1"/>
                <c:pt idx="0">
                  <c:v>Suicide considerations among those who report binge drinking 1+ times in past month</c:v>
                </c:pt>
              </c:strCache>
            </c:strRef>
          </c:tx>
          <c:marker>
            <c:symbol val="none"/>
          </c:marker>
          <c:cat>
            <c:numRef>
              <c:f>ConsideredSuicide!$I$10:$I$15</c:f>
              <c:numCache>
                <c:formatCode>General</c:formatCode>
                <c:ptCount val="6"/>
                <c:pt idx="0">
                  <c:v>2003</c:v>
                </c:pt>
                <c:pt idx="1">
                  <c:v>2005</c:v>
                </c:pt>
                <c:pt idx="2">
                  <c:v>2007</c:v>
                </c:pt>
                <c:pt idx="3">
                  <c:v>2009</c:v>
                </c:pt>
                <c:pt idx="4">
                  <c:v>2011</c:v>
                </c:pt>
                <c:pt idx="5">
                  <c:v>2013</c:v>
                </c:pt>
              </c:numCache>
            </c:numRef>
          </c:cat>
          <c:val>
            <c:numRef>
              <c:f>ConsideredSuicide!$L$10:$L$15</c:f>
              <c:numCache>
                <c:formatCode>0.00</c:formatCode>
                <c:ptCount val="6"/>
                <c:pt idx="0">
                  <c:v>25.098800000000001</c:v>
                </c:pt>
                <c:pt idx="1">
                  <c:v>23.151</c:v>
                </c:pt>
                <c:pt idx="2">
                  <c:v>22.090599999999981</c:v>
                </c:pt>
                <c:pt idx="3">
                  <c:v>15.6259</c:v>
                </c:pt>
                <c:pt idx="4">
                  <c:v>21.485599999999849</c:v>
                </c:pt>
                <c:pt idx="5">
                  <c:v>22.421800000000001</c:v>
                </c:pt>
              </c:numCache>
            </c:numRef>
          </c:val>
          <c:smooth val="0"/>
          <c:extLst>
            <c:ext xmlns:c16="http://schemas.microsoft.com/office/drawing/2014/chart" uri="{C3380CC4-5D6E-409C-BE32-E72D297353CC}">
              <c16:uniqueId val="{00000002-065D-E440-985B-4A203074335E}"/>
            </c:ext>
          </c:extLst>
        </c:ser>
        <c:dLbls>
          <c:showLegendKey val="0"/>
          <c:showVal val="0"/>
          <c:showCatName val="0"/>
          <c:showSerName val="0"/>
          <c:showPercent val="0"/>
          <c:showBubbleSize val="0"/>
        </c:dLbls>
        <c:smooth val="0"/>
        <c:axId val="2059624536"/>
        <c:axId val="2059970744"/>
      </c:lineChart>
      <c:catAx>
        <c:axId val="2059624536"/>
        <c:scaling>
          <c:orientation val="minMax"/>
        </c:scaling>
        <c:delete val="0"/>
        <c:axPos val="b"/>
        <c:numFmt formatCode="General" sourceLinked="1"/>
        <c:majorTickMark val="out"/>
        <c:minorTickMark val="none"/>
        <c:tickLblPos val="nextTo"/>
        <c:crossAx val="2059970744"/>
        <c:crosses val="autoZero"/>
        <c:auto val="1"/>
        <c:lblAlgn val="ctr"/>
        <c:lblOffset val="100"/>
        <c:noMultiLvlLbl val="0"/>
      </c:catAx>
      <c:valAx>
        <c:axId val="2059970744"/>
        <c:scaling>
          <c:orientation val="minMax"/>
        </c:scaling>
        <c:delete val="0"/>
        <c:axPos val="l"/>
        <c:majorGridlines/>
        <c:numFmt formatCode="0.00" sourceLinked="1"/>
        <c:majorTickMark val="out"/>
        <c:minorTickMark val="none"/>
        <c:tickLblPos val="nextTo"/>
        <c:crossAx val="2059624536"/>
        <c:crosses val="autoZero"/>
        <c:crossBetween val="between"/>
      </c:valAx>
    </c:plotArea>
    <c:legend>
      <c:legendPos val="r"/>
      <c:overlay val="0"/>
      <c:txPr>
        <a:bodyPr/>
        <a:lstStyle/>
        <a:p>
          <a:pPr>
            <a:defRPr sz="1400"/>
          </a:pPr>
          <a:endParaRPr lang="en-US"/>
        </a:p>
      </c:txPr>
    </c:legend>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AttemptedSuicide!$J$12</c:f>
              <c:strCache>
                <c:ptCount val="1"/>
                <c:pt idx="0">
                  <c:v>Suicide attempts among all students</c:v>
                </c:pt>
              </c:strCache>
            </c:strRef>
          </c:tx>
          <c:marker>
            <c:symbol val="none"/>
          </c:marker>
          <c:cat>
            <c:numRef>
              <c:f>AttemptedSuicide!$I$13:$I$18</c:f>
              <c:numCache>
                <c:formatCode>General</c:formatCode>
                <c:ptCount val="6"/>
                <c:pt idx="0">
                  <c:v>2003</c:v>
                </c:pt>
                <c:pt idx="1">
                  <c:v>2005</c:v>
                </c:pt>
                <c:pt idx="2">
                  <c:v>2007</c:v>
                </c:pt>
                <c:pt idx="3">
                  <c:v>2009</c:v>
                </c:pt>
                <c:pt idx="4">
                  <c:v>2011</c:v>
                </c:pt>
                <c:pt idx="5">
                  <c:v>2013</c:v>
                </c:pt>
              </c:numCache>
            </c:numRef>
          </c:cat>
          <c:val>
            <c:numRef>
              <c:f>AttemptedSuicide!$J$13:$J$18</c:f>
              <c:numCache>
                <c:formatCode>0.00</c:formatCode>
                <c:ptCount val="6"/>
                <c:pt idx="0">
                  <c:v>8.4659000000000066</c:v>
                </c:pt>
                <c:pt idx="1">
                  <c:v>7.7708000000000004</c:v>
                </c:pt>
                <c:pt idx="2">
                  <c:v>7.8826000000000001</c:v>
                </c:pt>
                <c:pt idx="3">
                  <c:v>8.3203999999999994</c:v>
                </c:pt>
                <c:pt idx="4">
                  <c:v>10.8208</c:v>
                </c:pt>
                <c:pt idx="5">
                  <c:v>8.8125</c:v>
                </c:pt>
              </c:numCache>
            </c:numRef>
          </c:val>
          <c:smooth val="0"/>
          <c:extLst>
            <c:ext xmlns:c16="http://schemas.microsoft.com/office/drawing/2014/chart" uri="{C3380CC4-5D6E-409C-BE32-E72D297353CC}">
              <c16:uniqueId val="{00000000-8598-4444-B912-2672A4CD1695}"/>
            </c:ext>
          </c:extLst>
        </c:ser>
        <c:ser>
          <c:idx val="1"/>
          <c:order val="1"/>
          <c:tx>
            <c:strRef>
              <c:f>AttemptedSuicide!$K$12</c:f>
              <c:strCache>
                <c:ptCount val="1"/>
                <c:pt idx="0">
                  <c:v>Suicide attempts among those who report drinking 1+ times in past month</c:v>
                </c:pt>
              </c:strCache>
            </c:strRef>
          </c:tx>
          <c:marker>
            <c:symbol val="none"/>
          </c:marker>
          <c:cat>
            <c:numRef>
              <c:f>AttemptedSuicide!$I$13:$I$18</c:f>
              <c:numCache>
                <c:formatCode>General</c:formatCode>
                <c:ptCount val="6"/>
                <c:pt idx="0">
                  <c:v>2003</c:v>
                </c:pt>
                <c:pt idx="1">
                  <c:v>2005</c:v>
                </c:pt>
                <c:pt idx="2">
                  <c:v>2007</c:v>
                </c:pt>
                <c:pt idx="3">
                  <c:v>2009</c:v>
                </c:pt>
                <c:pt idx="4">
                  <c:v>2011</c:v>
                </c:pt>
                <c:pt idx="5">
                  <c:v>2013</c:v>
                </c:pt>
              </c:numCache>
            </c:numRef>
          </c:cat>
          <c:val>
            <c:numRef>
              <c:f>AttemptedSuicide!$K$13:$K$18</c:f>
              <c:numCache>
                <c:formatCode>0.00</c:formatCode>
                <c:ptCount val="6"/>
                <c:pt idx="0">
                  <c:v>10.9377</c:v>
                </c:pt>
                <c:pt idx="1">
                  <c:v>9.7247999999999983</c:v>
                </c:pt>
                <c:pt idx="2">
                  <c:v>10.726000000000001</c:v>
                </c:pt>
                <c:pt idx="3">
                  <c:v>10.7477</c:v>
                </c:pt>
                <c:pt idx="4">
                  <c:v>12.6775</c:v>
                </c:pt>
                <c:pt idx="5">
                  <c:v>10.8758</c:v>
                </c:pt>
              </c:numCache>
            </c:numRef>
          </c:val>
          <c:smooth val="0"/>
          <c:extLst>
            <c:ext xmlns:c16="http://schemas.microsoft.com/office/drawing/2014/chart" uri="{C3380CC4-5D6E-409C-BE32-E72D297353CC}">
              <c16:uniqueId val="{00000001-8598-4444-B912-2672A4CD1695}"/>
            </c:ext>
          </c:extLst>
        </c:ser>
        <c:ser>
          <c:idx val="2"/>
          <c:order val="2"/>
          <c:tx>
            <c:strRef>
              <c:f>AttemptedSuicide!$L$12</c:f>
              <c:strCache>
                <c:ptCount val="1"/>
                <c:pt idx="0">
                  <c:v>Suicide attempts among those who report binge drinking 1+ times in past month</c:v>
                </c:pt>
              </c:strCache>
            </c:strRef>
          </c:tx>
          <c:marker>
            <c:symbol val="none"/>
          </c:marker>
          <c:cat>
            <c:numRef>
              <c:f>AttemptedSuicide!$I$13:$I$18</c:f>
              <c:numCache>
                <c:formatCode>General</c:formatCode>
                <c:ptCount val="6"/>
                <c:pt idx="0">
                  <c:v>2003</c:v>
                </c:pt>
                <c:pt idx="1">
                  <c:v>2005</c:v>
                </c:pt>
                <c:pt idx="2">
                  <c:v>2007</c:v>
                </c:pt>
                <c:pt idx="3">
                  <c:v>2009</c:v>
                </c:pt>
                <c:pt idx="4">
                  <c:v>2011</c:v>
                </c:pt>
                <c:pt idx="5">
                  <c:v>2013</c:v>
                </c:pt>
              </c:numCache>
            </c:numRef>
          </c:cat>
          <c:val>
            <c:numRef>
              <c:f>AttemptedSuicide!$L$13:$L$18</c:f>
              <c:numCache>
                <c:formatCode>0.00</c:formatCode>
                <c:ptCount val="6"/>
                <c:pt idx="0">
                  <c:v>13.394500000000001</c:v>
                </c:pt>
                <c:pt idx="1">
                  <c:v>10.8628</c:v>
                </c:pt>
                <c:pt idx="2">
                  <c:v>12.850300000000001</c:v>
                </c:pt>
                <c:pt idx="3">
                  <c:v>13.4696</c:v>
                </c:pt>
                <c:pt idx="4">
                  <c:v>16.712499999999981</c:v>
                </c:pt>
                <c:pt idx="5">
                  <c:v>17.023800000000001</c:v>
                </c:pt>
              </c:numCache>
            </c:numRef>
          </c:val>
          <c:smooth val="0"/>
          <c:extLst>
            <c:ext xmlns:c16="http://schemas.microsoft.com/office/drawing/2014/chart" uri="{C3380CC4-5D6E-409C-BE32-E72D297353CC}">
              <c16:uniqueId val="{00000002-8598-4444-B912-2672A4CD1695}"/>
            </c:ext>
          </c:extLst>
        </c:ser>
        <c:dLbls>
          <c:showLegendKey val="0"/>
          <c:showVal val="0"/>
          <c:showCatName val="0"/>
          <c:showSerName val="0"/>
          <c:showPercent val="0"/>
          <c:showBubbleSize val="0"/>
        </c:dLbls>
        <c:smooth val="0"/>
        <c:axId val="1965789688"/>
        <c:axId val="1963227672"/>
      </c:lineChart>
      <c:catAx>
        <c:axId val="1965789688"/>
        <c:scaling>
          <c:orientation val="minMax"/>
        </c:scaling>
        <c:delete val="0"/>
        <c:axPos val="b"/>
        <c:numFmt formatCode="General" sourceLinked="1"/>
        <c:majorTickMark val="out"/>
        <c:minorTickMark val="none"/>
        <c:tickLblPos val="nextTo"/>
        <c:crossAx val="1963227672"/>
        <c:crosses val="autoZero"/>
        <c:auto val="1"/>
        <c:lblAlgn val="ctr"/>
        <c:lblOffset val="100"/>
        <c:noMultiLvlLbl val="0"/>
      </c:catAx>
      <c:valAx>
        <c:axId val="1963227672"/>
        <c:scaling>
          <c:orientation val="minMax"/>
        </c:scaling>
        <c:delete val="0"/>
        <c:axPos val="l"/>
        <c:majorGridlines/>
        <c:numFmt formatCode="0.00" sourceLinked="1"/>
        <c:majorTickMark val="out"/>
        <c:minorTickMark val="none"/>
        <c:tickLblPos val="nextTo"/>
        <c:crossAx val="1965789688"/>
        <c:crosses val="autoZero"/>
        <c:crossBetween val="between"/>
      </c:valAx>
    </c:plotArea>
    <c:legend>
      <c:legendPos val="r"/>
      <c:overlay val="0"/>
      <c:txPr>
        <a:bodyPr/>
        <a:lstStyle/>
        <a:p>
          <a:pPr>
            <a:defRPr sz="1400"/>
          </a:pPr>
          <a:endParaRPr lang="en-US"/>
        </a:p>
      </c:txPr>
    </c:legend>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77991C-95D2-5D45-B699-C3E5A8F4A8B7}"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B25278C5-18C0-2D42-85A5-AF35A4E14B78}">
      <dgm:prSet phldrT="[Text]" custT="1"/>
      <dgm:spPr>
        <a:solidFill>
          <a:srgbClr val="965A21"/>
        </a:solidFill>
        <a:scene3d>
          <a:camera prst="orthographicFront"/>
          <a:lightRig rig="threePt" dir="t"/>
        </a:scene3d>
        <a:sp3d>
          <a:bevelT prst="angle"/>
        </a:sp3d>
      </dgm:spPr>
      <dgm:t>
        <a:bodyPr/>
        <a:lstStyle/>
        <a:p>
          <a:r>
            <a:rPr lang="en-US" sz="2800" b="1" dirty="0">
              <a:latin typeface="Arial"/>
              <a:cs typeface="Arial"/>
            </a:rPr>
            <a:t>Selected Risk or Protective Factor</a:t>
          </a:r>
        </a:p>
      </dgm:t>
    </dgm:pt>
    <dgm:pt modelId="{7755437C-E2B5-7D4C-8F26-04776B4190B6}" type="parTrans" cxnId="{A655FB7A-FA43-1446-84DD-DE78D8B09756}">
      <dgm:prSet/>
      <dgm:spPr/>
      <dgm:t>
        <a:bodyPr/>
        <a:lstStyle/>
        <a:p>
          <a:endParaRPr lang="en-US"/>
        </a:p>
      </dgm:t>
    </dgm:pt>
    <dgm:pt modelId="{559F3624-86C1-C044-B9B0-86A5F8DFFEB8}" type="sibTrans" cxnId="{A655FB7A-FA43-1446-84DD-DE78D8B09756}">
      <dgm:prSet/>
      <dgm:spPr/>
      <dgm:t>
        <a:bodyPr/>
        <a:lstStyle/>
        <a:p>
          <a:endParaRPr lang="en-US"/>
        </a:p>
      </dgm:t>
    </dgm:pt>
    <dgm:pt modelId="{AEF8F4E3-5BD2-2540-80CA-8B5D0CDCD407}">
      <dgm:prSet phldrT="[Text]" custT="1"/>
      <dgm:spPr>
        <a:solidFill>
          <a:schemeClr val="accent3">
            <a:lumMod val="60000"/>
            <a:lumOff val="40000"/>
          </a:schemeClr>
        </a:solidFill>
        <a:ln w="28575" cmpd="sng">
          <a:solidFill>
            <a:schemeClr val="tx1"/>
          </a:solidFill>
        </a:ln>
        <a:scene3d>
          <a:camera prst="orthographicFront"/>
          <a:lightRig rig="threePt" dir="t"/>
        </a:scene3d>
        <a:sp3d>
          <a:bevelT prst="angle"/>
        </a:sp3d>
      </dgm:spPr>
      <dgm:t>
        <a:bodyPr/>
        <a:lstStyle/>
        <a:p>
          <a:r>
            <a:rPr lang="en-US" sz="2400" b="1" dirty="0">
              <a:latin typeface="Arial"/>
              <a:cs typeface="Arial"/>
            </a:rPr>
            <a:t>Substance Abuse Prevention Strategies</a:t>
          </a:r>
        </a:p>
      </dgm:t>
    </dgm:pt>
    <dgm:pt modelId="{196B38E0-9F2A-EA41-B3CA-EB740C7E5B5C}" type="parTrans" cxnId="{EF35F60B-4E37-2244-9527-9F06C20F7B59}">
      <dgm:prSet/>
      <dgm:spPr>
        <a:ln w="12700" cmpd="sng"/>
      </dgm:spPr>
      <dgm:t>
        <a:bodyPr/>
        <a:lstStyle/>
        <a:p>
          <a:endParaRPr lang="en-US"/>
        </a:p>
      </dgm:t>
    </dgm:pt>
    <dgm:pt modelId="{8F082749-EA2C-AF4C-B683-12E3C5113DCA}" type="sibTrans" cxnId="{EF35F60B-4E37-2244-9527-9F06C20F7B59}">
      <dgm:prSet/>
      <dgm:spPr/>
      <dgm:t>
        <a:bodyPr/>
        <a:lstStyle/>
        <a:p>
          <a:endParaRPr lang="en-US"/>
        </a:p>
      </dgm:t>
    </dgm:pt>
    <dgm:pt modelId="{E92BBF14-4DEA-4F4C-B93F-EB2E11548440}">
      <dgm:prSet phldrT="[Text]" custT="1"/>
      <dgm:spPr>
        <a:solidFill>
          <a:schemeClr val="accent3">
            <a:lumMod val="60000"/>
            <a:lumOff val="40000"/>
          </a:schemeClr>
        </a:solidFill>
        <a:ln w="28575" cmpd="sng">
          <a:solidFill>
            <a:schemeClr val="tx1"/>
          </a:solidFill>
        </a:ln>
        <a:scene3d>
          <a:camera prst="orthographicFront"/>
          <a:lightRig rig="threePt" dir="t"/>
        </a:scene3d>
        <a:sp3d>
          <a:bevelT prst="angle"/>
        </a:sp3d>
      </dgm:spPr>
      <dgm:t>
        <a:bodyPr/>
        <a:lstStyle/>
        <a:p>
          <a:r>
            <a:rPr lang="en-US" sz="2400" b="1" dirty="0">
              <a:latin typeface="Arial"/>
              <a:cs typeface="Arial"/>
            </a:rPr>
            <a:t>Suicide Prevention Strategies</a:t>
          </a:r>
        </a:p>
      </dgm:t>
    </dgm:pt>
    <dgm:pt modelId="{82475A47-3082-004E-B3CD-68C735CAC298}" type="parTrans" cxnId="{8B55E13C-236E-8A4F-A76D-954AE940EF19}">
      <dgm:prSet/>
      <dgm:spPr/>
      <dgm:t>
        <a:bodyPr/>
        <a:lstStyle/>
        <a:p>
          <a:endParaRPr lang="en-US"/>
        </a:p>
      </dgm:t>
    </dgm:pt>
    <dgm:pt modelId="{98ABAD04-6B45-1648-AC5F-E95DB11D3D34}" type="sibTrans" cxnId="{8B55E13C-236E-8A4F-A76D-954AE940EF19}">
      <dgm:prSet/>
      <dgm:spPr/>
      <dgm:t>
        <a:bodyPr/>
        <a:lstStyle/>
        <a:p>
          <a:endParaRPr lang="en-US"/>
        </a:p>
      </dgm:t>
    </dgm:pt>
    <dgm:pt modelId="{55C6F1B7-C5B7-4A49-B2C4-13BAAAFDEA37}">
      <dgm:prSet custT="1"/>
      <dgm:spPr>
        <a:solidFill>
          <a:schemeClr val="accent3">
            <a:lumMod val="60000"/>
            <a:lumOff val="40000"/>
          </a:schemeClr>
        </a:solidFill>
        <a:ln w="28575" cmpd="sng">
          <a:solidFill>
            <a:schemeClr val="tx1"/>
          </a:solidFill>
        </a:ln>
        <a:scene3d>
          <a:camera prst="orthographicFront"/>
          <a:lightRig rig="threePt" dir="t"/>
        </a:scene3d>
        <a:sp3d>
          <a:bevelT prst="angle"/>
        </a:sp3d>
      </dgm:spPr>
      <dgm:t>
        <a:bodyPr/>
        <a:lstStyle/>
        <a:p>
          <a:r>
            <a:rPr lang="en-US" sz="2400" b="1" dirty="0">
              <a:latin typeface="Arial"/>
              <a:cs typeface="Arial"/>
            </a:rPr>
            <a:t>Mental Health Promotion Strategies</a:t>
          </a:r>
        </a:p>
      </dgm:t>
    </dgm:pt>
    <dgm:pt modelId="{0317FCF9-C796-AF4B-B8D7-96ED63EB2350}" type="parTrans" cxnId="{8E7E7DDE-82A4-084A-A0D4-7B58CBB0906B}">
      <dgm:prSet/>
      <dgm:spPr>
        <a:ln w="28575" cmpd="sng"/>
      </dgm:spPr>
      <dgm:t>
        <a:bodyPr/>
        <a:lstStyle/>
        <a:p>
          <a:endParaRPr lang="en-US"/>
        </a:p>
      </dgm:t>
    </dgm:pt>
    <dgm:pt modelId="{0F6F8B40-963F-334C-9DA7-44BAE64708B4}" type="sibTrans" cxnId="{8E7E7DDE-82A4-084A-A0D4-7B58CBB0906B}">
      <dgm:prSet/>
      <dgm:spPr/>
      <dgm:t>
        <a:bodyPr/>
        <a:lstStyle/>
        <a:p>
          <a:endParaRPr lang="en-US"/>
        </a:p>
      </dgm:t>
    </dgm:pt>
    <dgm:pt modelId="{9CD8E976-0702-1646-88B9-72BE97D6CB84}" type="pres">
      <dgm:prSet presAssocID="{5077991C-95D2-5D45-B699-C3E5A8F4A8B7}" presName="diagram" presStyleCnt="0">
        <dgm:presLayoutVars>
          <dgm:chPref val="1"/>
          <dgm:dir/>
          <dgm:animOne val="branch"/>
          <dgm:animLvl val="lvl"/>
          <dgm:resizeHandles/>
        </dgm:presLayoutVars>
      </dgm:prSet>
      <dgm:spPr/>
    </dgm:pt>
    <dgm:pt modelId="{54851598-92AE-BD44-989A-937F9B38BEB0}" type="pres">
      <dgm:prSet presAssocID="{B25278C5-18C0-2D42-85A5-AF35A4E14B78}" presName="root" presStyleCnt="0"/>
      <dgm:spPr/>
    </dgm:pt>
    <dgm:pt modelId="{77396140-5D37-E04D-AB84-4FDB9D235EF5}" type="pres">
      <dgm:prSet presAssocID="{B25278C5-18C0-2D42-85A5-AF35A4E14B78}" presName="rootComposite" presStyleCnt="0"/>
      <dgm:spPr/>
    </dgm:pt>
    <dgm:pt modelId="{76A6F655-1CF6-8044-A379-D512B845BB17}" type="pres">
      <dgm:prSet presAssocID="{B25278C5-18C0-2D42-85A5-AF35A4E14B78}" presName="rootText" presStyleLbl="node1" presStyleIdx="0" presStyleCnt="1" custScaleX="163672"/>
      <dgm:spPr/>
    </dgm:pt>
    <dgm:pt modelId="{C95582C1-F88F-AB43-AB17-F8EFCCB239D9}" type="pres">
      <dgm:prSet presAssocID="{B25278C5-18C0-2D42-85A5-AF35A4E14B78}" presName="rootConnector" presStyleLbl="node1" presStyleIdx="0" presStyleCnt="1"/>
      <dgm:spPr/>
    </dgm:pt>
    <dgm:pt modelId="{B1E72AF0-15CB-8A40-9507-0DB7580BEBA9}" type="pres">
      <dgm:prSet presAssocID="{B25278C5-18C0-2D42-85A5-AF35A4E14B78}" presName="childShape" presStyleCnt="0"/>
      <dgm:spPr/>
    </dgm:pt>
    <dgm:pt modelId="{F4525685-1DC1-1D42-97A3-C4E014419A7E}" type="pres">
      <dgm:prSet presAssocID="{196B38E0-9F2A-EA41-B3CA-EB740C7E5B5C}" presName="Name13" presStyleLbl="parChTrans1D2" presStyleIdx="0" presStyleCnt="3"/>
      <dgm:spPr/>
    </dgm:pt>
    <dgm:pt modelId="{E00277CB-BC17-DC48-B9C1-F0F350BB19A4}" type="pres">
      <dgm:prSet presAssocID="{AEF8F4E3-5BD2-2540-80CA-8B5D0CDCD407}" presName="childText" presStyleLbl="bgAcc1" presStyleIdx="0" presStyleCnt="3" custScaleX="153805" custLinFactNeighborX="26022">
        <dgm:presLayoutVars>
          <dgm:bulletEnabled val="1"/>
        </dgm:presLayoutVars>
      </dgm:prSet>
      <dgm:spPr/>
    </dgm:pt>
    <dgm:pt modelId="{705CFA59-3776-E042-A0EB-1A4D5FA7BB29}" type="pres">
      <dgm:prSet presAssocID="{82475A47-3082-004E-B3CD-68C735CAC298}" presName="Name13" presStyleLbl="parChTrans1D2" presStyleIdx="1" presStyleCnt="3"/>
      <dgm:spPr/>
    </dgm:pt>
    <dgm:pt modelId="{9BAB4517-7BC6-B042-A298-BD4B8B723E65}" type="pres">
      <dgm:prSet presAssocID="{E92BBF14-4DEA-4F4C-B93F-EB2E11548440}" presName="childText" presStyleLbl="bgAcc1" presStyleIdx="1" presStyleCnt="3" custScaleX="158015" custLinFactNeighborX="25455" custLinFactNeighborY="-1509">
        <dgm:presLayoutVars>
          <dgm:bulletEnabled val="1"/>
        </dgm:presLayoutVars>
      </dgm:prSet>
      <dgm:spPr/>
    </dgm:pt>
    <dgm:pt modelId="{A7AE41B1-27E7-A742-9C96-60F74AD84DE9}" type="pres">
      <dgm:prSet presAssocID="{0317FCF9-C796-AF4B-B8D7-96ED63EB2350}" presName="Name13" presStyleLbl="parChTrans1D2" presStyleIdx="2" presStyleCnt="3"/>
      <dgm:spPr/>
    </dgm:pt>
    <dgm:pt modelId="{78B268DC-DE80-DD46-993F-897465F3461E}" type="pres">
      <dgm:prSet presAssocID="{55C6F1B7-C5B7-4A49-B2C4-13BAAAFDEA37}" presName="childText" presStyleLbl="bgAcc1" presStyleIdx="2" presStyleCnt="3" custScaleX="159900" custLinFactNeighborX="25456" custLinFactNeighborY="88">
        <dgm:presLayoutVars>
          <dgm:bulletEnabled val="1"/>
        </dgm:presLayoutVars>
      </dgm:prSet>
      <dgm:spPr/>
    </dgm:pt>
  </dgm:ptLst>
  <dgm:cxnLst>
    <dgm:cxn modelId="{7D43B406-6720-0C42-9DA5-433E46543EF1}" type="presOf" srcId="{B25278C5-18C0-2D42-85A5-AF35A4E14B78}" destId="{C95582C1-F88F-AB43-AB17-F8EFCCB239D9}" srcOrd="1" destOrd="0" presId="urn:microsoft.com/office/officeart/2005/8/layout/hierarchy3"/>
    <dgm:cxn modelId="{EF35F60B-4E37-2244-9527-9F06C20F7B59}" srcId="{B25278C5-18C0-2D42-85A5-AF35A4E14B78}" destId="{AEF8F4E3-5BD2-2540-80CA-8B5D0CDCD407}" srcOrd="0" destOrd="0" parTransId="{196B38E0-9F2A-EA41-B3CA-EB740C7E5B5C}" sibTransId="{8F082749-EA2C-AF4C-B683-12E3C5113DCA}"/>
    <dgm:cxn modelId="{8B55E13C-236E-8A4F-A76D-954AE940EF19}" srcId="{B25278C5-18C0-2D42-85A5-AF35A4E14B78}" destId="{E92BBF14-4DEA-4F4C-B93F-EB2E11548440}" srcOrd="1" destOrd="0" parTransId="{82475A47-3082-004E-B3CD-68C735CAC298}" sibTransId="{98ABAD04-6B45-1648-AC5F-E95DB11D3D34}"/>
    <dgm:cxn modelId="{F1898448-EFCE-FB44-BC04-46F8B18076B0}" type="presOf" srcId="{AEF8F4E3-5BD2-2540-80CA-8B5D0CDCD407}" destId="{E00277CB-BC17-DC48-B9C1-F0F350BB19A4}" srcOrd="0" destOrd="0" presId="urn:microsoft.com/office/officeart/2005/8/layout/hierarchy3"/>
    <dgm:cxn modelId="{A655FB7A-FA43-1446-84DD-DE78D8B09756}" srcId="{5077991C-95D2-5D45-B699-C3E5A8F4A8B7}" destId="{B25278C5-18C0-2D42-85A5-AF35A4E14B78}" srcOrd="0" destOrd="0" parTransId="{7755437C-E2B5-7D4C-8F26-04776B4190B6}" sibTransId="{559F3624-86C1-C044-B9B0-86A5F8DFFEB8}"/>
    <dgm:cxn modelId="{4F7EB587-1F9B-7648-B9CE-143FFF90EC50}" type="presOf" srcId="{196B38E0-9F2A-EA41-B3CA-EB740C7E5B5C}" destId="{F4525685-1DC1-1D42-97A3-C4E014419A7E}" srcOrd="0" destOrd="0" presId="urn:microsoft.com/office/officeart/2005/8/layout/hierarchy3"/>
    <dgm:cxn modelId="{5F168188-FC82-AC48-B806-B5C061C6A825}" type="presOf" srcId="{0317FCF9-C796-AF4B-B8D7-96ED63EB2350}" destId="{A7AE41B1-27E7-A742-9C96-60F74AD84DE9}" srcOrd="0" destOrd="0" presId="urn:microsoft.com/office/officeart/2005/8/layout/hierarchy3"/>
    <dgm:cxn modelId="{D0320E90-4B83-B142-B9A9-8699BC2E7BA8}" type="presOf" srcId="{5077991C-95D2-5D45-B699-C3E5A8F4A8B7}" destId="{9CD8E976-0702-1646-88B9-72BE97D6CB84}" srcOrd="0" destOrd="0" presId="urn:microsoft.com/office/officeart/2005/8/layout/hierarchy3"/>
    <dgm:cxn modelId="{5EB633AC-C803-EB47-B19A-08804DB013FE}" type="presOf" srcId="{55C6F1B7-C5B7-4A49-B2C4-13BAAAFDEA37}" destId="{78B268DC-DE80-DD46-993F-897465F3461E}" srcOrd="0" destOrd="0" presId="urn:microsoft.com/office/officeart/2005/8/layout/hierarchy3"/>
    <dgm:cxn modelId="{1AD1B8C5-2D8D-E049-AF27-2F55F610D8F7}" type="presOf" srcId="{E92BBF14-4DEA-4F4C-B93F-EB2E11548440}" destId="{9BAB4517-7BC6-B042-A298-BD4B8B723E65}" srcOrd="0" destOrd="0" presId="urn:microsoft.com/office/officeart/2005/8/layout/hierarchy3"/>
    <dgm:cxn modelId="{BCC4F6CD-82B6-184E-B025-84781D07FF5A}" type="presOf" srcId="{82475A47-3082-004E-B3CD-68C735CAC298}" destId="{705CFA59-3776-E042-A0EB-1A4D5FA7BB29}" srcOrd="0" destOrd="0" presId="urn:microsoft.com/office/officeart/2005/8/layout/hierarchy3"/>
    <dgm:cxn modelId="{8E7E7DDE-82A4-084A-A0D4-7B58CBB0906B}" srcId="{B25278C5-18C0-2D42-85A5-AF35A4E14B78}" destId="{55C6F1B7-C5B7-4A49-B2C4-13BAAAFDEA37}" srcOrd="2" destOrd="0" parTransId="{0317FCF9-C796-AF4B-B8D7-96ED63EB2350}" sibTransId="{0F6F8B40-963F-334C-9DA7-44BAE64708B4}"/>
    <dgm:cxn modelId="{455CC8F6-436F-CD4E-A940-E66DBF6FDAC6}" type="presOf" srcId="{B25278C5-18C0-2D42-85A5-AF35A4E14B78}" destId="{76A6F655-1CF6-8044-A379-D512B845BB17}" srcOrd="0" destOrd="0" presId="urn:microsoft.com/office/officeart/2005/8/layout/hierarchy3"/>
    <dgm:cxn modelId="{FA891777-73B1-9D49-8615-6DE598FD5C88}" type="presParOf" srcId="{9CD8E976-0702-1646-88B9-72BE97D6CB84}" destId="{54851598-92AE-BD44-989A-937F9B38BEB0}" srcOrd="0" destOrd="0" presId="urn:microsoft.com/office/officeart/2005/8/layout/hierarchy3"/>
    <dgm:cxn modelId="{35BEAFD6-6E31-6B43-966F-425879192757}" type="presParOf" srcId="{54851598-92AE-BD44-989A-937F9B38BEB0}" destId="{77396140-5D37-E04D-AB84-4FDB9D235EF5}" srcOrd="0" destOrd="0" presId="urn:microsoft.com/office/officeart/2005/8/layout/hierarchy3"/>
    <dgm:cxn modelId="{0EBDEE3E-BF39-2044-A5C1-76B29674F38B}" type="presParOf" srcId="{77396140-5D37-E04D-AB84-4FDB9D235EF5}" destId="{76A6F655-1CF6-8044-A379-D512B845BB17}" srcOrd="0" destOrd="0" presId="urn:microsoft.com/office/officeart/2005/8/layout/hierarchy3"/>
    <dgm:cxn modelId="{F81F530E-3EB4-A441-8118-BB2C04049EB7}" type="presParOf" srcId="{77396140-5D37-E04D-AB84-4FDB9D235EF5}" destId="{C95582C1-F88F-AB43-AB17-F8EFCCB239D9}" srcOrd="1" destOrd="0" presId="urn:microsoft.com/office/officeart/2005/8/layout/hierarchy3"/>
    <dgm:cxn modelId="{9D4A9D9E-1295-6C4B-BC00-E584D866B030}" type="presParOf" srcId="{54851598-92AE-BD44-989A-937F9B38BEB0}" destId="{B1E72AF0-15CB-8A40-9507-0DB7580BEBA9}" srcOrd="1" destOrd="0" presId="urn:microsoft.com/office/officeart/2005/8/layout/hierarchy3"/>
    <dgm:cxn modelId="{7223C9D4-A8F7-D24B-9AC3-34E7B6347701}" type="presParOf" srcId="{B1E72AF0-15CB-8A40-9507-0DB7580BEBA9}" destId="{F4525685-1DC1-1D42-97A3-C4E014419A7E}" srcOrd="0" destOrd="0" presId="urn:microsoft.com/office/officeart/2005/8/layout/hierarchy3"/>
    <dgm:cxn modelId="{477D291A-BE1F-D542-A856-08E9EF87FDDC}" type="presParOf" srcId="{B1E72AF0-15CB-8A40-9507-0DB7580BEBA9}" destId="{E00277CB-BC17-DC48-B9C1-F0F350BB19A4}" srcOrd="1" destOrd="0" presId="urn:microsoft.com/office/officeart/2005/8/layout/hierarchy3"/>
    <dgm:cxn modelId="{BCFD080F-EC0C-6A4E-A5C8-2BE57CEE28BD}" type="presParOf" srcId="{B1E72AF0-15CB-8A40-9507-0DB7580BEBA9}" destId="{705CFA59-3776-E042-A0EB-1A4D5FA7BB29}" srcOrd="2" destOrd="0" presId="urn:microsoft.com/office/officeart/2005/8/layout/hierarchy3"/>
    <dgm:cxn modelId="{E0E01FBA-DC85-A644-9202-ADB101943DA8}" type="presParOf" srcId="{B1E72AF0-15CB-8A40-9507-0DB7580BEBA9}" destId="{9BAB4517-7BC6-B042-A298-BD4B8B723E65}" srcOrd="3" destOrd="0" presId="urn:microsoft.com/office/officeart/2005/8/layout/hierarchy3"/>
    <dgm:cxn modelId="{9666B501-03E5-BB4A-844D-AD5938097B54}" type="presParOf" srcId="{B1E72AF0-15CB-8A40-9507-0DB7580BEBA9}" destId="{A7AE41B1-27E7-A742-9C96-60F74AD84DE9}" srcOrd="4" destOrd="0" presId="urn:microsoft.com/office/officeart/2005/8/layout/hierarchy3"/>
    <dgm:cxn modelId="{4AFA6041-FD2D-FF42-8852-1CDE651EC318}" type="presParOf" srcId="{B1E72AF0-15CB-8A40-9507-0DB7580BEBA9}" destId="{78B268DC-DE80-DD46-993F-897465F3461E}"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6F655-1CF6-8044-A379-D512B845BB17}">
      <dsp:nvSpPr>
        <dsp:cNvPr id="0" name=""/>
        <dsp:cNvSpPr/>
      </dsp:nvSpPr>
      <dsp:spPr>
        <a:xfrm>
          <a:off x="2065862" y="987"/>
          <a:ext cx="3674540" cy="1122531"/>
        </a:xfrm>
        <a:prstGeom prst="roundRect">
          <a:avLst>
            <a:gd name="adj" fmla="val 10000"/>
          </a:avLst>
        </a:prstGeom>
        <a:solidFill>
          <a:srgbClr val="965A21"/>
        </a:solidFill>
        <a:ln>
          <a:noFill/>
        </a:ln>
        <a:effectLst>
          <a:outerShdw blurRad="40000" dist="23000" dir="5400000" rotWithShape="0">
            <a:srgbClr val="000000">
              <a:alpha val="35000"/>
            </a:srgbClr>
          </a:outerShdw>
        </a:effectLst>
        <a:scene3d>
          <a:camera prst="orthographicFront"/>
          <a:lightRig rig="threePt" dir="t"/>
        </a:scene3d>
        <a:sp3d>
          <a:bevelT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Arial"/>
              <a:cs typeface="Arial"/>
            </a:rPr>
            <a:t>Selected Risk or Protective Factor</a:t>
          </a:r>
        </a:p>
      </dsp:txBody>
      <dsp:txXfrm>
        <a:off x="2098740" y="33865"/>
        <a:ext cx="3608784" cy="1056775"/>
      </dsp:txXfrm>
    </dsp:sp>
    <dsp:sp modelId="{F4525685-1DC1-1D42-97A3-C4E014419A7E}">
      <dsp:nvSpPr>
        <dsp:cNvPr id="0" name=""/>
        <dsp:cNvSpPr/>
      </dsp:nvSpPr>
      <dsp:spPr>
        <a:xfrm>
          <a:off x="2433316" y="1123519"/>
          <a:ext cx="834822" cy="841898"/>
        </a:xfrm>
        <a:custGeom>
          <a:avLst/>
          <a:gdLst/>
          <a:ahLst/>
          <a:cxnLst/>
          <a:rect l="0" t="0" r="0" b="0"/>
          <a:pathLst>
            <a:path>
              <a:moveTo>
                <a:pt x="0" y="0"/>
              </a:moveTo>
              <a:lnTo>
                <a:pt x="0" y="841898"/>
              </a:lnTo>
              <a:lnTo>
                <a:pt x="834822" y="841898"/>
              </a:lnTo>
            </a:path>
          </a:pathLst>
        </a:custGeom>
        <a:noFill/>
        <a:ln w="127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E00277CB-BC17-DC48-B9C1-F0F350BB19A4}">
      <dsp:nvSpPr>
        <dsp:cNvPr id="0" name=""/>
        <dsp:cNvSpPr/>
      </dsp:nvSpPr>
      <dsp:spPr>
        <a:xfrm>
          <a:off x="3268138" y="1404152"/>
          <a:ext cx="2762415" cy="1122531"/>
        </a:xfrm>
        <a:prstGeom prst="roundRect">
          <a:avLst>
            <a:gd name="adj" fmla="val 10000"/>
          </a:avLst>
        </a:prstGeom>
        <a:solidFill>
          <a:schemeClr val="accent3">
            <a:lumMod val="60000"/>
            <a:lumOff val="40000"/>
          </a:schemeClr>
        </a:solidFill>
        <a:ln w="28575" cap="flat" cmpd="sng" algn="ctr">
          <a:solidFill>
            <a:schemeClr val="tx1"/>
          </a:solidFill>
          <a:prstDash val="solid"/>
        </a:ln>
        <a:effectLst/>
        <a:scene3d>
          <a:camera prst="orthographicFront"/>
          <a:lightRig rig="threePt" dir="t"/>
        </a:scene3d>
        <a:sp3d>
          <a:bevelT prst="angle"/>
        </a:sp3d>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rial"/>
              <a:cs typeface="Arial"/>
            </a:rPr>
            <a:t>Substance Abuse Prevention Strategies</a:t>
          </a:r>
        </a:p>
      </dsp:txBody>
      <dsp:txXfrm>
        <a:off x="3301016" y="1437030"/>
        <a:ext cx="2696659" cy="1056775"/>
      </dsp:txXfrm>
    </dsp:sp>
    <dsp:sp modelId="{705CFA59-3776-E042-A0EB-1A4D5FA7BB29}">
      <dsp:nvSpPr>
        <dsp:cNvPr id="0" name=""/>
        <dsp:cNvSpPr/>
      </dsp:nvSpPr>
      <dsp:spPr>
        <a:xfrm>
          <a:off x="2433316" y="1123519"/>
          <a:ext cx="824638" cy="2228124"/>
        </a:xfrm>
        <a:custGeom>
          <a:avLst/>
          <a:gdLst/>
          <a:ahLst/>
          <a:cxnLst/>
          <a:rect l="0" t="0" r="0" b="0"/>
          <a:pathLst>
            <a:path>
              <a:moveTo>
                <a:pt x="0" y="0"/>
              </a:moveTo>
              <a:lnTo>
                <a:pt x="0" y="2228124"/>
              </a:lnTo>
              <a:lnTo>
                <a:pt x="824638" y="222812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BAB4517-7BC6-B042-A298-BD4B8B723E65}">
      <dsp:nvSpPr>
        <dsp:cNvPr id="0" name=""/>
        <dsp:cNvSpPr/>
      </dsp:nvSpPr>
      <dsp:spPr>
        <a:xfrm>
          <a:off x="3257955" y="2790377"/>
          <a:ext cx="2838029" cy="1122531"/>
        </a:xfrm>
        <a:prstGeom prst="roundRect">
          <a:avLst>
            <a:gd name="adj" fmla="val 10000"/>
          </a:avLst>
        </a:prstGeom>
        <a:solidFill>
          <a:schemeClr val="accent3">
            <a:lumMod val="60000"/>
            <a:lumOff val="40000"/>
          </a:schemeClr>
        </a:solidFill>
        <a:ln w="28575" cap="flat" cmpd="sng" algn="ctr">
          <a:solidFill>
            <a:schemeClr val="tx1"/>
          </a:solidFill>
          <a:prstDash val="solid"/>
        </a:ln>
        <a:effectLst/>
        <a:scene3d>
          <a:camera prst="orthographicFront"/>
          <a:lightRig rig="threePt" dir="t"/>
        </a:scene3d>
        <a:sp3d>
          <a:bevelT prst="angle"/>
        </a:sp3d>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rial"/>
              <a:cs typeface="Arial"/>
            </a:rPr>
            <a:t>Suicide Prevention Strategies</a:t>
          </a:r>
        </a:p>
      </dsp:txBody>
      <dsp:txXfrm>
        <a:off x="3290833" y="2823255"/>
        <a:ext cx="2772273" cy="1056775"/>
      </dsp:txXfrm>
    </dsp:sp>
    <dsp:sp modelId="{A7AE41B1-27E7-A742-9C96-60F74AD84DE9}">
      <dsp:nvSpPr>
        <dsp:cNvPr id="0" name=""/>
        <dsp:cNvSpPr/>
      </dsp:nvSpPr>
      <dsp:spPr>
        <a:xfrm>
          <a:off x="2433316" y="1123519"/>
          <a:ext cx="824656" cy="3649215"/>
        </a:xfrm>
        <a:custGeom>
          <a:avLst/>
          <a:gdLst/>
          <a:ahLst/>
          <a:cxnLst/>
          <a:rect l="0" t="0" r="0" b="0"/>
          <a:pathLst>
            <a:path>
              <a:moveTo>
                <a:pt x="0" y="0"/>
              </a:moveTo>
              <a:lnTo>
                <a:pt x="0" y="3649215"/>
              </a:lnTo>
              <a:lnTo>
                <a:pt x="824656" y="3649215"/>
              </a:lnTo>
            </a:path>
          </a:pathLst>
        </a:custGeom>
        <a:noFill/>
        <a:ln w="28575"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78B268DC-DE80-DD46-993F-897465F3461E}">
      <dsp:nvSpPr>
        <dsp:cNvPr id="0" name=""/>
        <dsp:cNvSpPr/>
      </dsp:nvSpPr>
      <dsp:spPr>
        <a:xfrm>
          <a:off x="3257973" y="4211469"/>
          <a:ext cx="2871885" cy="1122531"/>
        </a:xfrm>
        <a:prstGeom prst="roundRect">
          <a:avLst>
            <a:gd name="adj" fmla="val 10000"/>
          </a:avLst>
        </a:prstGeom>
        <a:solidFill>
          <a:schemeClr val="accent3">
            <a:lumMod val="60000"/>
            <a:lumOff val="40000"/>
          </a:schemeClr>
        </a:solidFill>
        <a:ln w="28575" cap="flat" cmpd="sng" algn="ctr">
          <a:solidFill>
            <a:schemeClr val="tx1"/>
          </a:solidFill>
          <a:prstDash val="solid"/>
        </a:ln>
        <a:effectLst/>
        <a:scene3d>
          <a:camera prst="orthographicFront"/>
          <a:lightRig rig="threePt" dir="t"/>
        </a:scene3d>
        <a:sp3d>
          <a:bevelT prst="angle"/>
        </a:sp3d>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rial"/>
              <a:cs typeface="Arial"/>
            </a:rPr>
            <a:t>Mental Health Promotion Strategies</a:t>
          </a:r>
        </a:p>
      </dsp:txBody>
      <dsp:txXfrm>
        <a:off x="3290851" y="4244347"/>
        <a:ext cx="2806129" cy="105677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9E05678-5A09-7B45-BADF-903D65DDBE37}" type="datetimeFigureOut">
              <a:rPr lang="en-US" smtClean="0"/>
              <a:t>11/10/19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44BB6DA-59F8-3D48-ACF7-CFDF4CE4D8C5}" type="slidenum">
              <a:rPr lang="en-US" smtClean="0"/>
              <a:t>‹#›</a:t>
            </a:fld>
            <a:endParaRPr lang="en-US"/>
          </a:p>
        </p:txBody>
      </p:sp>
    </p:spTree>
    <p:extLst>
      <p:ext uri="{BB962C8B-B14F-4D97-AF65-F5344CB8AC3E}">
        <p14:creationId xmlns:p14="http://schemas.microsoft.com/office/powerpoint/2010/main" val="823572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606A70-2195-564B-85A2-D0346A705EF5}" type="datetimeFigureOut">
              <a:rPr lang="en-US" smtClean="0"/>
              <a:t>11/10/19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ACC799-D066-9240-8E33-D896C365C428}" type="slidenum">
              <a:rPr lang="en-US" smtClean="0"/>
              <a:t>‹#›</a:t>
            </a:fld>
            <a:endParaRPr lang="en-US"/>
          </a:p>
        </p:txBody>
      </p:sp>
    </p:spTree>
    <p:extLst>
      <p:ext uri="{BB962C8B-B14F-4D97-AF65-F5344CB8AC3E}">
        <p14:creationId xmlns:p14="http://schemas.microsoft.com/office/powerpoint/2010/main" val="349928078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sprc.org/sites/sprc.org/files/library/SPRC_LGBT_Youth.pdf"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captus.samhsa.gov/access-resources/shared-adult-risk-factors"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captus.samhsa.gov/access-resources/shared-protective-factor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captus.samhsa.gov/access-resources/shared-protective-factor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samhsa.gov/data/sites/default/files/NSDUH-FRR1-2014/NSDUH-FRR1-2014.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CC799-D066-9240-8E33-D896C365C428}" type="slidenum">
              <a:rPr lang="en-US" smtClean="0"/>
              <a:t>2</a:t>
            </a:fld>
            <a:endParaRPr lang="en-US"/>
          </a:p>
        </p:txBody>
      </p:sp>
    </p:spTree>
    <p:extLst>
      <p:ext uri="{BB962C8B-B14F-4D97-AF65-F5344CB8AC3E}">
        <p14:creationId xmlns:p14="http://schemas.microsoft.com/office/powerpoint/2010/main" val="4211718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Georgia</a:t>
            </a:r>
            <a:r>
              <a:rPr lang="en-US" baseline="0" dirty="0"/>
              <a:t> Student Health Survey 2014-2015 statewide report</a:t>
            </a:r>
          </a:p>
          <a:p>
            <a:endParaRPr lang="en-US" baseline="0" dirty="0"/>
          </a:p>
          <a:p>
            <a:r>
              <a:rPr lang="en-US" baseline="0" dirty="0"/>
              <a:t>Just a note:  we focus on the intersects with youth because the GLS focuses on the 10-24 age range and the PFS focuses on the 12-25 age range.  </a:t>
            </a:r>
          </a:p>
          <a:p>
            <a:endParaRPr lang="en-US" baseline="0" dirty="0"/>
          </a:p>
          <a:p>
            <a:r>
              <a:rPr lang="en-US" baseline="0" dirty="0"/>
              <a:t>Point out there are interconnections across the lifespan for these two sectors.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0ACC799-D066-9240-8E33-D896C365C428}" type="slidenum">
              <a:rPr lang="en-US" smtClean="0"/>
              <a:t>11</a:t>
            </a:fld>
            <a:endParaRPr lang="en-US"/>
          </a:p>
        </p:txBody>
      </p:sp>
    </p:spTree>
    <p:extLst>
      <p:ext uri="{BB962C8B-B14F-4D97-AF65-F5344CB8AC3E}">
        <p14:creationId xmlns:p14="http://schemas.microsoft.com/office/powerpoint/2010/main" val="802025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a:cs typeface="Arial"/>
              </a:rPr>
              <a:t>Centers for Disease Control and Prevention (CDC),</a:t>
            </a:r>
          </a:p>
          <a:p>
            <a:r>
              <a:rPr lang="en-US" sz="1200" dirty="0">
                <a:latin typeface="Arial"/>
                <a:cs typeface="Arial"/>
              </a:rPr>
              <a:t> Youth Risk Behavior Survey (YRBS), 2003–2013.</a:t>
            </a:r>
          </a:p>
          <a:p>
            <a:endParaRPr lang="en-US" dirty="0"/>
          </a:p>
        </p:txBody>
      </p:sp>
      <p:sp>
        <p:nvSpPr>
          <p:cNvPr id="4" name="Slide Number Placeholder 3"/>
          <p:cNvSpPr>
            <a:spLocks noGrp="1"/>
          </p:cNvSpPr>
          <p:nvPr>
            <p:ph type="sldNum" sz="quarter" idx="10"/>
          </p:nvPr>
        </p:nvSpPr>
        <p:spPr/>
        <p:txBody>
          <a:bodyPr/>
          <a:lstStyle/>
          <a:p>
            <a:fld id="{10ACC799-D066-9240-8E33-D896C365C428}" type="slidenum">
              <a:rPr lang="en-US" smtClean="0"/>
              <a:t>12</a:t>
            </a:fld>
            <a:endParaRPr lang="en-US"/>
          </a:p>
        </p:txBody>
      </p:sp>
    </p:spTree>
    <p:extLst>
      <p:ext uri="{BB962C8B-B14F-4D97-AF65-F5344CB8AC3E}">
        <p14:creationId xmlns:p14="http://schemas.microsoft.com/office/powerpoint/2010/main" val="3291605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a:cs typeface="Arial"/>
              </a:rPr>
              <a:t>Centers for Disease Control and Prevention (CDC),</a:t>
            </a:r>
          </a:p>
          <a:p>
            <a:r>
              <a:rPr lang="en-US" sz="1200" dirty="0">
                <a:latin typeface="Arial"/>
                <a:cs typeface="Arial"/>
              </a:rPr>
              <a:t> Youth Risk Behavior Survey (YRBS), 2003–2013</a:t>
            </a:r>
            <a:r>
              <a:rPr lang="en-US" sz="1100" dirty="0">
                <a:latin typeface="Arial"/>
                <a:cs typeface="Arial"/>
              </a:rPr>
              <a:t>.</a:t>
            </a:r>
          </a:p>
          <a:p>
            <a:endParaRPr lang="en-US" dirty="0"/>
          </a:p>
        </p:txBody>
      </p:sp>
      <p:sp>
        <p:nvSpPr>
          <p:cNvPr id="4" name="Slide Number Placeholder 3"/>
          <p:cNvSpPr>
            <a:spLocks noGrp="1"/>
          </p:cNvSpPr>
          <p:nvPr>
            <p:ph type="sldNum" sz="quarter" idx="10"/>
          </p:nvPr>
        </p:nvSpPr>
        <p:spPr/>
        <p:txBody>
          <a:bodyPr/>
          <a:lstStyle/>
          <a:p>
            <a:fld id="{10ACC799-D066-9240-8E33-D896C365C428}" type="slidenum">
              <a:rPr lang="en-US" smtClean="0"/>
              <a:t>13</a:t>
            </a:fld>
            <a:endParaRPr lang="en-US"/>
          </a:p>
        </p:txBody>
      </p:sp>
    </p:spTree>
    <p:extLst>
      <p:ext uri="{BB962C8B-B14F-4D97-AF65-F5344CB8AC3E}">
        <p14:creationId xmlns:p14="http://schemas.microsoft.com/office/powerpoint/2010/main" val="2642512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a:t>
            </a:r>
            <a:r>
              <a:rPr lang="en-US" baseline="0" dirty="0"/>
              <a:t> order to fully understand what the data is telling us, we must consider the intervening variables and causal factors – or the shared risk and protective factors related to substance abuse and suicide.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6CCC05C2-24E7-0C45-BD52-54676878C6DC}" type="slidenum">
              <a:rPr lang="en-US" smtClean="0"/>
              <a:pPr/>
              <a:t>14</a:t>
            </a:fld>
            <a:endParaRPr lang="en-US"/>
          </a:p>
        </p:txBody>
      </p:sp>
    </p:spTree>
    <p:extLst>
      <p:ext uri="{BB962C8B-B14F-4D97-AF65-F5344CB8AC3E}">
        <p14:creationId xmlns:p14="http://schemas.microsoft.com/office/powerpoint/2010/main" val="1181249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Helvetica" pitchFamily="34" charset="0"/>
                <a:cs typeface="Helvetica" pitchFamily="34" charset="0"/>
              </a:rPr>
              <a:t>Risk &amp; Protective Factor Theory: Hawkins &amp; Catalano (1982) </a:t>
            </a:r>
          </a:p>
          <a:p>
            <a:pPr defTabSz="897301">
              <a:defRPr/>
            </a:pPr>
            <a:r>
              <a:rPr lang="en-US" dirty="0">
                <a:latin typeface="Helvetica" pitchFamily="34" charset="0"/>
                <a:cs typeface="Helvetica" pitchFamily="34" charset="0"/>
              </a:rPr>
              <a:t>To prevent a problem from happening, one needs to identify the factors that </a:t>
            </a:r>
            <a:r>
              <a:rPr lang="en-US" b="1" i="1" dirty="0">
                <a:latin typeface="Helvetica" pitchFamily="34" charset="0"/>
                <a:cs typeface="Helvetica" pitchFamily="34" charset="0"/>
              </a:rPr>
              <a:t>increase</a:t>
            </a:r>
            <a:r>
              <a:rPr lang="en-US" dirty="0">
                <a:latin typeface="Helvetica" pitchFamily="34" charset="0"/>
                <a:cs typeface="Helvetica" pitchFamily="34" charset="0"/>
              </a:rPr>
              <a:t> the risk of that problem developing and then find ways to reduce that risk. At the same time, we must also identify those factors that </a:t>
            </a:r>
            <a:r>
              <a:rPr lang="en-US" b="1" i="1" dirty="0">
                <a:latin typeface="Helvetica" pitchFamily="34" charset="0"/>
                <a:cs typeface="Helvetica" pitchFamily="34" charset="0"/>
              </a:rPr>
              <a:t>buffer</a:t>
            </a:r>
            <a:r>
              <a:rPr lang="en-US" dirty="0">
                <a:latin typeface="Helvetica" pitchFamily="34" charset="0"/>
                <a:cs typeface="Helvetica" pitchFamily="34" charset="0"/>
              </a:rPr>
              <a:t> individuals from the risk factors present in their environment and then find ways to increase that protection.</a:t>
            </a:r>
          </a:p>
          <a:p>
            <a:pPr defTabSz="897301">
              <a:defRPr/>
            </a:pPr>
            <a:endParaRPr lang="en-US" dirty="0">
              <a:latin typeface="Helvetica" pitchFamily="34" charset="0"/>
              <a:cs typeface="Helvetica" pitchFamily="34" charset="0"/>
            </a:endParaRPr>
          </a:p>
          <a:p>
            <a:r>
              <a:rPr lang="en-US" b="1" dirty="0">
                <a:latin typeface="Helvetica" pitchFamily="34" charset="0"/>
                <a:cs typeface="Helvetica" pitchFamily="34" charset="0"/>
              </a:rPr>
              <a:t>Risk Factor</a:t>
            </a:r>
          </a:p>
          <a:p>
            <a:pPr>
              <a:spcBef>
                <a:spcPct val="0"/>
              </a:spcBef>
            </a:pPr>
            <a:r>
              <a:rPr lang="en-US" dirty="0">
                <a:latin typeface="Helvetica" pitchFamily="34" charset="0"/>
                <a:cs typeface="Helvetica" pitchFamily="34" charset="0"/>
              </a:rPr>
              <a:t>Ask participants to read the definition of risk factor:</a:t>
            </a:r>
          </a:p>
          <a:p>
            <a:pPr defTabSz="897301">
              <a:spcBef>
                <a:spcPct val="0"/>
              </a:spcBef>
              <a:defRPr/>
            </a:pPr>
            <a:r>
              <a:rPr lang="en-US" i="1" dirty="0">
                <a:solidFill>
                  <a:srgbClr val="0D0D0D"/>
                </a:solidFill>
                <a:latin typeface="Helvetica" pitchFamily="34" charset="0"/>
                <a:cs typeface="Helvetica" pitchFamily="34" charset="0"/>
              </a:rPr>
              <a:t>A characteristic at the biological, psychological, family, community, or cultural level that precedes and is associated with  a </a:t>
            </a:r>
            <a:r>
              <a:rPr lang="en-US" i="1" u="sng" dirty="0">
                <a:solidFill>
                  <a:srgbClr val="0D0D0D"/>
                </a:solidFill>
                <a:latin typeface="Helvetica" pitchFamily="34" charset="0"/>
                <a:cs typeface="Helvetica" pitchFamily="34" charset="0"/>
              </a:rPr>
              <a:t>higher</a:t>
            </a:r>
            <a:r>
              <a:rPr lang="en-US" i="1" dirty="0">
                <a:solidFill>
                  <a:srgbClr val="0D0D0D"/>
                </a:solidFill>
                <a:latin typeface="Helvetica" pitchFamily="34" charset="0"/>
                <a:cs typeface="Helvetica" pitchFamily="34" charset="0"/>
              </a:rPr>
              <a:t> likelihood of problem outcomes </a:t>
            </a:r>
          </a:p>
          <a:p>
            <a:pPr>
              <a:spcBef>
                <a:spcPct val="0"/>
              </a:spcBef>
            </a:pPr>
            <a:endParaRPr lang="en-US" dirty="0">
              <a:latin typeface="Helvetica" pitchFamily="34" charset="0"/>
              <a:cs typeface="Helvetica" pitchFamily="34" charset="0"/>
            </a:endParaRPr>
          </a:p>
          <a:p>
            <a:pPr>
              <a:spcBef>
                <a:spcPct val="0"/>
              </a:spcBef>
            </a:pPr>
            <a:r>
              <a:rPr lang="en-US" dirty="0">
                <a:latin typeface="Helvetica" pitchFamily="34" charset="0"/>
                <a:cs typeface="Helvetica" pitchFamily="34" charset="0"/>
              </a:rPr>
              <a:t>Then ask participants:</a:t>
            </a:r>
          </a:p>
          <a:p>
            <a:pPr>
              <a:spcBef>
                <a:spcPct val="0"/>
              </a:spcBef>
            </a:pPr>
            <a:r>
              <a:rPr lang="en-US" dirty="0">
                <a:latin typeface="Helvetica" pitchFamily="34" charset="0"/>
                <a:cs typeface="Helvetica" pitchFamily="34" charset="0"/>
              </a:rPr>
              <a:t>Identify or speculate what risk factors there might be in the River parable. Provide an example, such as adults allowing children to swim anywhere, even in unsafe places.</a:t>
            </a:r>
          </a:p>
        </p:txBody>
      </p:sp>
      <p:sp>
        <p:nvSpPr>
          <p:cNvPr id="4" name="Slide Number Placeholder 3"/>
          <p:cNvSpPr>
            <a:spLocks noGrp="1"/>
          </p:cNvSpPr>
          <p:nvPr>
            <p:ph type="sldNum" sz="quarter" idx="10"/>
          </p:nvPr>
        </p:nvSpPr>
        <p:spPr/>
        <p:txBody>
          <a:bodyPr/>
          <a:lstStyle/>
          <a:p>
            <a:fld id="{686DB6ED-6AB0-49BC-8E2E-CD73371E4D1C}" type="slidenum">
              <a:rPr lang="en-US" smtClean="0"/>
              <a:t>15</a:t>
            </a:fld>
            <a:endParaRPr lang="en-US"/>
          </a:p>
        </p:txBody>
      </p:sp>
    </p:spTree>
    <p:extLst>
      <p:ext uri="{BB962C8B-B14F-4D97-AF65-F5344CB8AC3E}">
        <p14:creationId xmlns:p14="http://schemas.microsoft.com/office/powerpoint/2010/main" val="235451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latin typeface="Helvetica" pitchFamily="34" charset="0"/>
                <a:cs typeface="Helvetica" pitchFamily="34" charset="0"/>
              </a:rPr>
              <a:t>Protective Factor </a:t>
            </a:r>
          </a:p>
          <a:p>
            <a:pPr>
              <a:spcBef>
                <a:spcPct val="0"/>
              </a:spcBef>
            </a:pPr>
            <a:r>
              <a:rPr lang="en-US" dirty="0">
                <a:solidFill>
                  <a:srgbClr val="0D0D0D"/>
                </a:solidFill>
                <a:latin typeface="Helvetica" pitchFamily="34" charset="0"/>
                <a:cs typeface="Helvetica" pitchFamily="34" charset="0"/>
              </a:rPr>
              <a:t>Ask participants to read the definition of protective factor:</a:t>
            </a:r>
          </a:p>
          <a:p>
            <a:r>
              <a:rPr lang="en-US" i="1" dirty="0">
                <a:solidFill>
                  <a:srgbClr val="0D0D0D"/>
                </a:solidFill>
                <a:latin typeface="Helvetica" pitchFamily="34" charset="0"/>
                <a:cs typeface="Helvetica" pitchFamily="34" charset="0"/>
              </a:rPr>
              <a:t>A characteristic at the individual, family or community level that is associated with a </a:t>
            </a:r>
            <a:r>
              <a:rPr lang="en-US" i="1" u="sng" dirty="0">
                <a:solidFill>
                  <a:srgbClr val="0D0D0D"/>
                </a:solidFill>
                <a:latin typeface="Helvetica" pitchFamily="34" charset="0"/>
                <a:cs typeface="Helvetica" pitchFamily="34" charset="0"/>
              </a:rPr>
              <a:t>lower</a:t>
            </a:r>
            <a:r>
              <a:rPr lang="en-US" i="1" dirty="0">
                <a:solidFill>
                  <a:srgbClr val="0D0D0D"/>
                </a:solidFill>
                <a:latin typeface="Helvetica" pitchFamily="34" charset="0"/>
                <a:cs typeface="Helvetica" pitchFamily="34" charset="0"/>
              </a:rPr>
              <a:t> likelihood of problem outcomes</a:t>
            </a:r>
          </a:p>
          <a:p>
            <a:pPr>
              <a:spcBef>
                <a:spcPct val="0"/>
              </a:spcBef>
            </a:pPr>
            <a:endParaRPr lang="en-US" dirty="0">
              <a:solidFill>
                <a:srgbClr val="0D0D0D"/>
              </a:solidFill>
              <a:latin typeface="Helvetica" pitchFamily="34" charset="0"/>
              <a:cs typeface="Helvetica" pitchFamily="34" charset="0"/>
            </a:endParaRPr>
          </a:p>
          <a:p>
            <a:pPr>
              <a:spcBef>
                <a:spcPct val="0"/>
              </a:spcBef>
            </a:pPr>
            <a:r>
              <a:rPr lang="en-US" dirty="0">
                <a:solidFill>
                  <a:srgbClr val="0D0D0D"/>
                </a:solidFill>
                <a:latin typeface="Helvetica" pitchFamily="34" charset="0"/>
                <a:cs typeface="Helvetica" pitchFamily="34" charset="0"/>
              </a:rPr>
              <a:t>Refer back to the River story and ask participants:</a:t>
            </a:r>
          </a:p>
          <a:p>
            <a:pPr>
              <a:spcBef>
                <a:spcPct val="0"/>
              </a:spcBef>
            </a:pPr>
            <a:r>
              <a:rPr lang="en-US" dirty="0">
                <a:solidFill>
                  <a:srgbClr val="0D0D0D"/>
                </a:solidFill>
                <a:latin typeface="Helvetica" pitchFamily="34" charset="0"/>
                <a:cs typeface="Helvetica" pitchFamily="34" charset="0"/>
              </a:rPr>
              <a:t>What type of protective factors could have helped prevent drowning related accidents in this community?  Provide an example, such as community swimming lessons for non-swimmers or a policy prohibiting swimming or boating without wearing floatation devices.</a:t>
            </a:r>
          </a:p>
          <a:p>
            <a:pPr>
              <a:spcBef>
                <a:spcPct val="0"/>
              </a:spcBef>
            </a:pPr>
            <a:endParaRPr lang="en-US" dirty="0">
              <a:solidFill>
                <a:srgbClr val="0D0D0D"/>
              </a:solidFill>
              <a:latin typeface="Helvetica" pitchFamily="34" charset="0"/>
              <a:cs typeface="Helvetica" pitchFamily="34" charset="0"/>
            </a:endParaRPr>
          </a:p>
          <a:p>
            <a:pPr>
              <a:spcBef>
                <a:spcPct val="0"/>
              </a:spcBef>
            </a:pPr>
            <a:r>
              <a:rPr lang="en-US" dirty="0">
                <a:solidFill>
                  <a:srgbClr val="0D0D0D"/>
                </a:solidFill>
                <a:latin typeface="Helvetica" pitchFamily="34" charset="0"/>
                <a:cs typeface="Helvetica" pitchFamily="34" charset="0"/>
              </a:rPr>
              <a:t>Emphasize the following:</a:t>
            </a:r>
          </a:p>
          <a:p>
            <a:pPr marL="168244" indent="-168244">
              <a:spcBef>
                <a:spcPct val="0"/>
              </a:spcBef>
              <a:buFont typeface="Arial" pitchFamily="34" charset="0"/>
              <a:buChar char="•"/>
            </a:pPr>
            <a:r>
              <a:rPr lang="en-US" dirty="0">
                <a:solidFill>
                  <a:srgbClr val="0D0D0D"/>
                </a:solidFill>
                <a:latin typeface="Helvetica" pitchFamily="34" charset="0"/>
                <a:cs typeface="Helvetica" pitchFamily="34" charset="0"/>
              </a:rPr>
              <a:t>Protective factors can reduce the negative impact of risk factors </a:t>
            </a:r>
          </a:p>
          <a:p>
            <a:pPr marL="168244" indent="-168244">
              <a:spcBef>
                <a:spcPct val="0"/>
              </a:spcBef>
              <a:buFont typeface="Arial" pitchFamily="34" charset="0"/>
              <a:buChar char="•"/>
            </a:pPr>
            <a:r>
              <a:rPr lang="en-US" dirty="0">
                <a:solidFill>
                  <a:srgbClr val="0D0D0D"/>
                </a:solidFill>
                <a:latin typeface="Helvetica" pitchFamily="34" charset="0"/>
                <a:cs typeface="Helvetica" pitchFamily="34" charset="0"/>
              </a:rPr>
              <a:t>Resilience is the ability to recover from or adapt to adverse events, life changes and life stressors.</a:t>
            </a:r>
          </a:p>
          <a:p>
            <a:endParaRPr lang="en-US" dirty="0"/>
          </a:p>
        </p:txBody>
      </p:sp>
      <p:sp>
        <p:nvSpPr>
          <p:cNvPr id="4" name="Slide Number Placeholder 3"/>
          <p:cNvSpPr>
            <a:spLocks noGrp="1"/>
          </p:cNvSpPr>
          <p:nvPr>
            <p:ph type="sldNum" sz="quarter" idx="10"/>
          </p:nvPr>
        </p:nvSpPr>
        <p:spPr/>
        <p:txBody>
          <a:bodyPr/>
          <a:lstStyle/>
          <a:p>
            <a:fld id="{686DB6ED-6AB0-49BC-8E2E-CD73371E4D1C}" type="slidenum">
              <a:rPr lang="en-US" smtClean="0"/>
              <a:t>16</a:t>
            </a:fld>
            <a:endParaRPr lang="en-US"/>
          </a:p>
        </p:txBody>
      </p:sp>
    </p:spTree>
    <p:extLst>
      <p:ext uri="{BB962C8B-B14F-4D97-AF65-F5344CB8AC3E}">
        <p14:creationId xmlns:p14="http://schemas.microsoft.com/office/powerpoint/2010/main" val="2484703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ct val="0"/>
              </a:spcBef>
            </a:pPr>
            <a:r>
              <a:rPr lang="en-US" sz="1200" dirty="0"/>
              <a:t>Point out to participants that the graphic on this slide shows the different contexts that have an influence on people’s health. [Source: </a:t>
            </a:r>
            <a:r>
              <a:rPr lang="en-US" sz="1200" dirty="0" err="1"/>
              <a:t>Bronfenbrenner</a:t>
            </a:r>
            <a:r>
              <a:rPr lang="en-US" sz="1200" dirty="0"/>
              <a:t> U. (1979). The ecology of human development: Experiments by nature and design. Cambridge, MA: Harvard University Press.]</a:t>
            </a:r>
          </a:p>
          <a:p>
            <a:pPr>
              <a:lnSpc>
                <a:spcPct val="90000"/>
              </a:lnSpc>
              <a:spcBef>
                <a:spcPct val="0"/>
              </a:spcBef>
            </a:pPr>
            <a:endParaRPr lang="en-US" sz="1200" dirty="0"/>
          </a:p>
          <a:p>
            <a:pPr>
              <a:lnSpc>
                <a:spcPct val="90000"/>
              </a:lnSpc>
              <a:spcBef>
                <a:spcPct val="0"/>
              </a:spcBef>
            </a:pPr>
            <a:r>
              <a:rPr lang="en-US" sz="1200" dirty="0"/>
              <a:t>Make the following points that connect to risk and protective factors:</a:t>
            </a:r>
          </a:p>
          <a:p>
            <a:pPr marL="168244" indent="-168244">
              <a:lnSpc>
                <a:spcPct val="90000"/>
              </a:lnSpc>
              <a:spcBef>
                <a:spcPct val="0"/>
              </a:spcBef>
              <a:buFont typeface="Arial" pitchFamily="34" charset="0"/>
              <a:buChar char="•"/>
            </a:pPr>
            <a:r>
              <a:rPr lang="en-US" sz="1200" dirty="0"/>
              <a:t>Individuals have biological and psychological characteristics that put them at risk for, or protect them from, mental, emotional and behavioral problems. Some risk factors include genetic predisposition to addiction or exposure to alcohol prenatally. Protective factors include positive self- image, self-control, and social competence.</a:t>
            </a:r>
          </a:p>
          <a:p>
            <a:pPr marL="168244" indent="-168244">
              <a:lnSpc>
                <a:spcPct val="90000"/>
              </a:lnSpc>
              <a:spcBef>
                <a:spcPct val="0"/>
              </a:spcBef>
              <a:buFont typeface="Arial" pitchFamily="34" charset="0"/>
              <a:buChar char="•"/>
            </a:pPr>
            <a:r>
              <a:rPr lang="en-US" sz="1200" dirty="0"/>
              <a:t>Individuals don’t exist in isolation. They are part of families, communities, and society. Within each of these contexts, there exist a variety of risk and protective factors. For example:</a:t>
            </a:r>
          </a:p>
          <a:p>
            <a:pPr marL="168244" indent="-168244">
              <a:lnSpc>
                <a:spcPct val="90000"/>
              </a:lnSpc>
              <a:spcBef>
                <a:spcPct val="0"/>
              </a:spcBef>
              <a:buFont typeface="Arial" pitchFamily="34" charset="0"/>
              <a:buChar char="•"/>
            </a:pPr>
            <a:r>
              <a:rPr lang="en-US" sz="1200" dirty="0"/>
              <a:t>Within families, risk factors include parents who use drugs and alcohol, or who suffer from mental illness, child abuse and maltreatment, and inadequate supervision. A protective factor would be parental involvement. </a:t>
            </a:r>
          </a:p>
          <a:p>
            <a:pPr marL="168244" indent="-168244">
              <a:lnSpc>
                <a:spcPct val="90000"/>
              </a:lnSpc>
              <a:spcBef>
                <a:spcPct val="0"/>
              </a:spcBef>
              <a:buFont typeface="Arial" pitchFamily="34" charset="0"/>
              <a:buChar char="•"/>
            </a:pPr>
            <a:r>
              <a:rPr lang="en-US" sz="1200" dirty="0"/>
              <a:t>Within communities, risk factors include neighborhood poverty and violence. Protective factors might include availability of after-school activities and churches.</a:t>
            </a:r>
          </a:p>
          <a:p>
            <a:pPr marL="168244" indent="-168244">
              <a:lnSpc>
                <a:spcPct val="90000"/>
              </a:lnSpc>
              <a:spcBef>
                <a:spcPct val="0"/>
              </a:spcBef>
              <a:buFont typeface="Arial" pitchFamily="34" charset="0"/>
              <a:buChar char="•"/>
            </a:pPr>
            <a:r>
              <a:rPr lang="en-US" sz="1200" dirty="0"/>
              <a:t>Within society, risk factors can include norms and laws favorable to substance use, as well as racism and/or lack of economic opportunity. Protective factors include policies limiting availability of substances and “hate” laws targeted at marginalized populations such as LGBT youth.</a:t>
            </a:r>
          </a:p>
          <a:p>
            <a:pPr marL="168244" indent="-168244">
              <a:lnSpc>
                <a:spcPct val="90000"/>
              </a:lnSpc>
              <a:spcBef>
                <a:spcPct val="0"/>
              </a:spcBef>
              <a:buFont typeface="Arial" pitchFamily="34" charset="0"/>
              <a:buChar char="•"/>
            </a:pPr>
            <a:endParaRPr lang="en-US" sz="1200" dirty="0"/>
          </a:p>
          <a:p>
            <a:pPr>
              <a:lnSpc>
                <a:spcPct val="90000"/>
              </a:lnSpc>
              <a:spcBef>
                <a:spcPct val="0"/>
              </a:spcBef>
            </a:pPr>
            <a:r>
              <a:rPr lang="en-US" sz="1200" dirty="0"/>
              <a:t>Make these conclusions:</a:t>
            </a:r>
          </a:p>
          <a:p>
            <a:pPr marL="168244" indent="-168244">
              <a:lnSpc>
                <a:spcPct val="90000"/>
              </a:lnSpc>
              <a:spcBef>
                <a:spcPct val="0"/>
              </a:spcBef>
              <a:buFont typeface="Arial" pitchFamily="34" charset="0"/>
              <a:buChar char="•"/>
            </a:pPr>
            <a:r>
              <a:rPr lang="en-US" sz="1200" dirty="0"/>
              <a:t>Since there are multiple contexts which have an influence on people’s, multiple interventions are necessary to reduce substance abuse and promote emotional well-being. </a:t>
            </a:r>
          </a:p>
          <a:p>
            <a:pPr marL="168244" indent="-168244">
              <a:lnSpc>
                <a:spcPct val="90000"/>
              </a:lnSpc>
              <a:spcBef>
                <a:spcPct val="0"/>
              </a:spcBef>
              <a:buFont typeface="Arial" pitchFamily="34" charset="0"/>
              <a:buChar char="•"/>
            </a:pPr>
            <a:r>
              <a:rPr lang="en-US" sz="1200" dirty="0"/>
              <a:t>Since multiple contexts influence health and well-being, it’s important to collaborate with professionals in different sectors of the community such as education, justice, law enforcement.</a:t>
            </a:r>
          </a:p>
          <a:p>
            <a:pPr>
              <a:lnSpc>
                <a:spcPct val="90000"/>
              </a:lnSpc>
              <a:spcBef>
                <a:spcPct val="0"/>
              </a:spcBef>
            </a:pPr>
            <a:endParaRPr lang="en-US" sz="1200" dirty="0"/>
          </a:p>
          <a:p>
            <a:pPr>
              <a:lnSpc>
                <a:spcPct val="90000"/>
              </a:lnSpc>
              <a:spcBef>
                <a:spcPct val="0"/>
              </a:spcBef>
            </a:pPr>
            <a:r>
              <a:rPr lang="en-US" sz="1200" dirty="0"/>
              <a:t>Ask participants for some examples of substance abuse prevention interventions in these different contexts.</a:t>
            </a:r>
          </a:p>
          <a:p>
            <a:pPr>
              <a:lnSpc>
                <a:spcPct val="90000"/>
              </a:lnSpc>
              <a:spcBef>
                <a:spcPct val="0"/>
              </a:spcBef>
            </a:pPr>
            <a:endParaRPr lang="en-US" sz="1200" dirty="0"/>
          </a:p>
          <a:p>
            <a:pPr>
              <a:lnSpc>
                <a:spcPct val="90000"/>
              </a:lnSpc>
              <a:spcBef>
                <a:spcPct val="0"/>
              </a:spcBef>
            </a:pPr>
            <a:endParaRPr lang="en-US" sz="1200" b="1" dirty="0"/>
          </a:p>
          <a:p>
            <a:pPr>
              <a:lnSpc>
                <a:spcPct val="90000"/>
              </a:lnSpc>
              <a:spcBef>
                <a:spcPct val="0"/>
              </a:spcBef>
            </a:pPr>
            <a:r>
              <a:rPr lang="en-US" sz="1200" b="1" dirty="0"/>
              <a:t>Activity: 20 Factors:</a:t>
            </a:r>
            <a:r>
              <a:rPr lang="en-US" sz="1200" b="1" baseline="0" dirty="0"/>
              <a:t> From Your Experience</a:t>
            </a:r>
          </a:p>
          <a:p>
            <a:pPr>
              <a:lnSpc>
                <a:spcPct val="90000"/>
              </a:lnSpc>
              <a:spcBef>
                <a:spcPct val="0"/>
              </a:spcBef>
            </a:pPr>
            <a:endParaRPr lang="en-US" sz="1200" baseline="0" dirty="0"/>
          </a:p>
          <a:p>
            <a:r>
              <a:rPr lang="en-US" baseline="0" dirty="0"/>
              <a:t>The goal of this activity is to consider which risk and protective factors we are already addressing in our work that overlap the other sector, again, building on the idea that much of the tools for this work are already in our toolbox. </a:t>
            </a:r>
          </a:p>
          <a:p>
            <a:pPr>
              <a:spcBef>
                <a:spcPct val="0"/>
              </a:spcBef>
            </a:pPr>
            <a:endParaRPr lang="en-US" sz="1200" b="1" dirty="0">
              <a:latin typeface="Arial" charset="0"/>
              <a:ea typeface="ＭＳ Ｐゴシック" charset="0"/>
              <a:cs typeface="ＭＳ Ｐゴシック" charset="0"/>
            </a:endParaRPr>
          </a:p>
          <a:p>
            <a:pPr>
              <a:spcBef>
                <a:spcPct val="0"/>
              </a:spcBef>
            </a:pPr>
            <a:r>
              <a:rPr lang="en-US" sz="1200" b="1" dirty="0">
                <a:latin typeface="Arial" charset="0"/>
                <a:ea typeface="ＭＳ Ｐゴシック" charset="0"/>
                <a:cs typeface="ＭＳ Ｐゴシック" charset="0"/>
              </a:rPr>
              <a:t>Purpose </a:t>
            </a:r>
            <a:r>
              <a:rPr lang="en-US" sz="1200" dirty="0">
                <a:latin typeface="Arial" charset="0"/>
                <a:ea typeface="ＭＳ Ｐゴシック" charset="0"/>
                <a:cs typeface="ＭＳ Ｐゴシック" charset="0"/>
              </a:rPr>
              <a:t>– For participants to understand risk and protective factors from a personal perspective by looking at their own lives, since these ideas can be difficult to understand, particularly when looking at risk and protection factors at the population level</a:t>
            </a:r>
          </a:p>
          <a:p>
            <a:pPr>
              <a:spcBef>
                <a:spcPct val="0"/>
              </a:spcBef>
            </a:pPr>
            <a:r>
              <a:rPr lang="en-US" sz="1200" b="1" dirty="0">
                <a:latin typeface="Arial" charset="0"/>
                <a:ea typeface="ＭＳ Ｐゴシック" charset="0"/>
                <a:cs typeface="ＭＳ Ｐゴシック" charset="0"/>
              </a:rPr>
              <a:t>Total Time </a:t>
            </a:r>
            <a:r>
              <a:rPr lang="en-US" sz="1200" dirty="0">
                <a:latin typeface="Arial" charset="0"/>
                <a:ea typeface="ＭＳ Ｐゴシック" charset="0"/>
                <a:cs typeface="ＭＳ Ｐゴシック" charset="0"/>
              </a:rPr>
              <a:t>– 25 minutes</a:t>
            </a:r>
          </a:p>
          <a:p>
            <a:pPr>
              <a:spcBef>
                <a:spcPct val="0"/>
              </a:spcBef>
            </a:pPr>
            <a:r>
              <a:rPr lang="en-US" sz="1200" b="1" dirty="0">
                <a:latin typeface="Arial" charset="0"/>
                <a:ea typeface="ＭＳ Ｐゴシック" charset="0"/>
                <a:cs typeface="ＭＳ Ｐゴシック" charset="0"/>
              </a:rPr>
              <a:t>Instructions </a:t>
            </a:r>
            <a:r>
              <a:rPr lang="en-US" sz="1200" dirty="0">
                <a:latin typeface="Arial" charset="0"/>
                <a:ea typeface="ＭＳ Ｐゴシック" charset="0"/>
                <a:cs typeface="ＭＳ Ｐゴシック" charset="0"/>
              </a:rPr>
              <a:t>– </a:t>
            </a:r>
          </a:p>
          <a:p>
            <a:pPr>
              <a:spcBef>
                <a:spcPct val="0"/>
              </a:spcBef>
              <a:buFont typeface="Calibri" charset="0"/>
              <a:buAutoNum type="arabicPeriod"/>
            </a:pPr>
            <a:r>
              <a:rPr lang="en-US" sz="1200" dirty="0">
                <a:latin typeface="Arial" charset="0"/>
                <a:ea typeface="ＭＳ Ｐゴシック" charset="0"/>
                <a:cs typeface="ＭＳ Ｐゴシック" charset="0"/>
              </a:rPr>
              <a:t>Label 6 sheets of easel paper, writing one label on each sheet: (1) Individual Risk Factors, (2) Individual Protective Factors, (3) Relational Risk Factors, (4) Relational Protective Factors, (5) Community/Societal Risk Factors, and (6) Community/Societal Protective Factors. Put these up on the wall.</a:t>
            </a:r>
          </a:p>
          <a:p>
            <a:pPr>
              <a:spcBef>
                <a:spcPct val="0"/>
              </a:spcBef>
              <a:buFont typeface="Calibri" charset="0"/>
              <a:buAutoNum type="arabicPeriod"/>
            </a:pPr>
            <a:r>
              <a:rPr lang="en-US" sz="1200" dirty="0">
                <a:latin typeface="Arial" charset="0"/>
                <a:ea typeface="ＭＳ Ｐゴシック" charset="0"/>
                <a:cs typeface="ＭＳ Ｐゴシック" charset="0"/>
              </a:rPr>
              <a:t>Give each participant about 20 sticky notes and a felt-tip pen. </a:t>
            </a:r>
          </a:p>
          <a:p>
            <a:pPr>
              <a:spcBef>
                <a:spcPct val="0"/>
              </a:spcBef>
              <a:buFont typeface="Calibri" charset="0"/>
              <a:buAutoNum type="arabicPeriod"/>
            </a:pPr>
            <a:r>
              <a:rPr lang="en-US" sz="1200" dirty="0">
                <a:latin typeface="Arial" charset="0"/>
                <a:ea typeface="ＭＳ Ｐゴシック" charset="0"/>
                <a:cs typeface="ＭＳ Ｐゴシック" charset="0"/>
              </a:rPr>
              <a:t>Ask them to think of up to 5 factors that could put a person at risk for substance abuse. (They may want to look at their own life and consider factors that did, or could have, put them at risk for substance abuse when they were growing up.) Ask them to also include factors that could put them at future risk. These risk factors may be individual characteristics, or factors related to their peers, family, or school/community. </a:t>
            </a:r>
          </a:p>
          <a:p>
            <a:pPr>
              <a:spcBef>
                <a:spcPct val="0"/>
              </a:spcBef>
              <a:buFont typeface="Calibri" charset="0"/>
              <a:buAutoNum type="arabicPeriod"/>
            </a:pPr>
            <a:r>
              <a:rPr lang="en-US" sz="1200" dirty="0">
                <a:latin typeface="Arial" charset="0"/>
                <a:ea typeface="ＭＳ Ｐゴシック" charset="0"/>
                <a:cs typeface="ＭＳ Ｐゴシック" charset="0"/>
              </a:rPr>
              <a:t>Have participants write one risk factor on each sticky note. Give them 3 minutes to do this.</a:t>
            </a:r>
          </a:p>
          <a:p>
            <a:pPr>
              <a:spcBef>
                <a:spcPct val="0"/>
              </a:spcBef>
              <a:buFont typeface="Calibri" charset="0"/>
              <a:buAutoNum type="arabicPeriod"/>
            </a:pPr>
            <a:r>
              <a:rPr lang="en-US" sz="1200" dirty="0">
                <a:latin typeface="Arial" charset="0"/>
                <a:ea typeface="ＭＳ Ｐゴシック" charset="0"/>
                <a:cs typeface="ＭＳ Ｐゴシック" charset="0"/>
              </a:rPr>
              <a:t>After 3 minutes, ask participants to repeat this task for suicide</a:t>
            </a:r>
          </a:p>
          <a:p>
            <a:pPr>
              <a:spcBef>
                <a:spcPct val="0"/>
              </a:spcBef>
              <a:buFont typeface="Calibri" charset="0"/>
              <a:buAutoNum type="arabicPeriod"/>
            </a:pPr>
            <a:r>
              <a:rPr lang="en-US" sz="1200" dirty="0">
                <a:latin typeface="Arial" charset="0"/>
                <a:ea typeface="ＭＳ Ｐゴシック" charset="0"/>
                <a:cs typeface="ＭＳ Ｐゴシック" charset="0"/>
              </a:rPr>
              <a:t>Next, have them repeat the task for 5</a:t>
            </a:r>
            <a:r>
              <a:rPr lang="en-US" sz="1200" baseline="0" dirty="0">
                <a:latin typeface="Arial" charset="0"/>
                <a:ea typeface="ＭＳ Ｐゴシック" charset="0"/>
                <a:cs typeface="ＭＳ Ｐゴシック" charset="0"/>
              </a:rPr>
              <a:t> protective factors for substance abuse and build resilience</a:t>
            </a:r>
          </a:p>
          <a:p>
            <a:pPr>
              <a:spcBef>
                <a:spcPct val="0"/>
              </a:spcBef>
              <a:buFont typeface="Calibri" charset="0"/>
              <a:buAutoNum type="arabicPeriod"/>
            </a:pPr>
            <a:r>
              <a:rPr lang="en-US" sz="1200" baseline="0" dirty="0">
                <a:latin typeface="Arial" charset="0"/>
                <a:ea typeface="ＭＳ Ｐゴシック" charset="0"/>
                <a:cs typeface="ＭＳ Ｐゴシック" charset="0"/>
              </a:rPr>
              <a:t>Repeat for 5 protective factors for suicide</a:t>
            </a:r>
            <a:endParaRPr lang="en-US" sz="1200" dirty="0">
              <a:latin typeface="Arial" charset="0"/>
              <a:ea typeface="ＭＳ Ｐゴシック" charset="0"/>
              <a:cs typeface="ＭＳ Ｐゴシック" charset="0"/>
            </a:endParaRPr>
          </a:p>
          <a:p>
            <a:pPr>
              <a:spcBef>
                <a:spcPct val="0"/>
              </a:spcBef>
              <a:buFont typeface="Calibri" charset="0"/>
              <a:buAutoNum type="arabicPeriod"/>
            </a:pPr>
            <a:r>
              <a:rPr lang="en-US" sz="1200" dirty="0">
                <a:latin typeface="Arial" charset="0"/>
                <a:ea typeface="ＭＳ Ｐゴシック" charset="0"/>
                <a:cs typeface="ＭＳ Ｐゴシック" charset="0"/>
              </a:rPr>
              <a:t>When participants are done, ask them to put their sticky notes on the appropriate sheet of easel paper. </a:t>
            </a:r>
          </a:p>
          <a:p>
            <a:pPr>
              <a:spcBef>
                <a:spcPct val="0"/>
              </a:spcBef>
              <a:buFont typeface="Calibri" charset="0"/>
              <a:buAutoNum type="arabicPeriod"/>
            </a:pPr>
            <a:r>
              <a:rPr lang="en-US" sz="1200" dirty="0">
                <a:latin typeface="Arial" charset="0"/>
                <a:ea typeface="ＭＳ Ｐゴシック" charset="0"/>
                <a:cs typeface="ＭＳ Ｐゴシック" charset="0"/>
              </a:rPr>
              <a:t>After everyone is done, divide participants into 6 groups and assign each group one of the pieces of easel paper. Ask each group to read the sticky notes and organize them, looking for similarities and differences. Especially look for overlaps between substance abuse and suicide.  </a:t>
            </a:r>
          </a:p>
          <a:p>
            <a:pPr>
              <a:spcBef>
                <a:spcPct val="0"/>
              </a:spcBef>
              <a:buFont typeface="Calibri" charset="0"/>
              <a:buAutoNum type="arabicPeriod"/>
            </a:pPr>
            <a:r>
              <a:rPr lang="en-US" sz="1200" dirty="0">
                <a:latin typeface="Arial" charset="0"/>
                <a:ea typeface="ＭＳ Ｐゴシック" charset="0"/>
                <a:cs typeface="ＭＳ Ｐゴシック" charset="0"/>
              </a:rPr>
              <a:t>Have each group report out, summarizing the risk or protective factors for their category.</a:t>
            </a:r>
          </a:p>
          <a:p>
            <a:pPr>
              <a:lnSpc>
                <a:spcPct val="90000"/>
              </a:lnSpc>
              <a:spcBef>
                <a:spcPct val="0"/>
              </a:spcBef>
            </a:pPr>
            <a:endParaRPr lang="en-US" sz="1200" dirty="0"/>
          </a:p>
          <a:p>
            <a:endParaRPr lang="en-US" dirty="0"/>
          </a:p>
        </p:txBody>
      </p:sp>
      <p:sp>
        <p:nvSpPr>
          <p:cNvPr id="4" name="Slide Number Placeholder 3"/>
          <p:cNvSpPr>
            <a:spLocks noGrp="1"/>
          </p:cNvSpPr>
          <p:nvPr>
            <p:ph type="sldNum" sz="quarter" idx="10"/>
          </p:nvPr>
        </p:nvSpPr>
        <p:spPr/>
        <p:txBody>
          <a:bodyPr/>
          <a:lstStyle/>
          <a:p>
            <a:fld id="{E5EED273-E837-4976-BC78-AFB2F0EA1FEB}" type="slidenum">
              <a:rPr lang="en-US" smtClean="0"/>
              <a:t>17</a:t>
            </a:fld>
            <a:endParaRPr lang="en-US" dirty="0"/>
          </a:p>
        </p:txBody>
      </p:sp>
    </p:spTree>
    <p:extLst>
      <p:ext uri="{BB962C8B-B14F-4D97-AF65-F5344CB8AC3E}">
        <p14:creationId xmlns:p14="http://schemas.microsoft.com/office/powerpoint/2010/main" val="705815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charset="0"/>
                <a:ea typeface="ＭＳ Ｐゴシック" charset="0"/>
                <a:cs typeface="ＭＳ Ｐゴシック" charset="0"/>
              </a:rPr>
              <a:t>Transition from the activity by </a:t>
            </a:r>
            <a:r>
              <a:rPr lang="en-US" sz="1200" baseline="0" dirty="0">
                <a:latin typeface="Arial" charset="0"/>
                <a:ea typeface="ＭＳ Ｐゴシック" charset="0"/>
                <a:cs typeface="ＭＳ Ｐゴシック" charset="0"/>
              </a:rPr>
              <a:t> p</a:t>
            </a:r>
            <a:r>
              <a:rPr lang="en-US" sz="1200" dirty="0">
                <a:latin typeface="Arial" charset="0"/>
                <a:ea typeface="ＭＳ Ｐゴシック" charset="0"/>
                <a:cs typeface="ＭＳ Ｐゴシック" charset="0"/>
              </a:rPr>
              <a:t>ointing out that there are many risk and protective factors that we think we</a:t>
            </a:r>
            <a:r>
              <a:rPr lang="en-US" sz="1200" baseline="0" dirty="0">
                <a:latin typeface="Arial" charset="0"/>
                <a:ea typeface="ＭＳ Ｐゴシック" charset="0"/>
                <a:cs typeface="ＭＳ Ｐゴシック" charset="0"/>
              </a:rPr>
              <a:t> know cause or increase the issues of substance abuse and suicidal behavior.  It is important for us to focus on those, however, that research proves are connected to the issues we are hoping to reduce or prevent. Doing so increases the likelihood that our selected interventions will have the outcomes we are expecting.  And during this training we will be looking risk and protective factors that impact both substance abuse and suicidal behavior</a:t>
            </a:r>
            <a:endParaRPr lang="en-US" sz="1050" dirty="0">
              <a:latin typeface="Arial" charset="0"/>
              <a:ea typeface="ＭＳ Ｐゴシック" charset="0"/>
              <a:cs typeface="Arial" charset="0"/>
            </a:endParaRPr>
          </a:p>
          <a:p>
            <a:endParaRPr lang="en-US" dirty="0"/>
          </a:p>
          <a:p>
            <a:endParaRPr lang="en-US" dirty="0"/>
          </a:p>
          <a:p>
            <a:r>
              <a:rPr lang="en-US" dirty="0"/>
              <a:t>Two important caveats to keep in mind when setting out to identify shared risk and protective factors for suicide and substance abuse that I’d like to mention:</a:t>
            </a:r>
          </a:p>
          <a:p>
            <a:r>
              <a:rPr lang="en-US" dirty="0"/>
              <a:t> </a:t>
            </a:r>
          </a:p>
          <a:p>
            <a:pPr lvl="0"/>
            <a:r>
              <a:rPr lang="en-US" dirty="0"/>
              <a:t>First is that the idea that shared factors are </a:t>
            </a:r>
            <a:r>
              <a:rPr lang="en-US" b="1" dirty="0"/>
              <a:t>highly population and context specific</a:t>
            </a:r>
            <a:r>
              <a:rPr lang="en-US" dirty="0"/>
              <a:t>. Shared risk factors for, say, urban African American males, won’t be the same as shared factors for rural Latino females.  It is important to investigate shared factors specific for your target population.</a:t>
            </a:r>
          </a:p>
          <a:p>
            <a:r>
              <a:rPr lang="en-US" dirty="0"/>
              <a:t> </a:t>
            </a:r>
          </a:p>
          <a:p>
            <a:pPr lvl="0"/>
            <a:r>
              <a:rPr lang="en-US" dirty="0"/>
              <a:t>Second is that what we will be sharing with you today are </a:t>
            </a:r>
            <a:r>
              <a:rPr lang="en-US" b="1" dirty="0"/>
              <a:t>examples</a:t>
            </a:r>
            <a:r>
              <a:rPr lang="en-US" dirty="0"/>
              <a:t> and are not meant to be viewed as a comprehensive list.</a:t>
            </a:r>
          </a:p>
          <a:p>
            <a:endParaRPr lang="en-US" u="sng" dirty="0">
              <a:hlinkClick r:id="" action="ppaction://noaction"/>
            </a:endParaRPr>
          </a:p>
          <a:p>
            <a:r>
              <a:rPr lang="en-US" u="sng" dirty="0">
                <a:hlinkClick r:id="" action="ppaction://noaction"/>
              </a:rPr>
              <a:t>http://captus.samhsa.gov/access-resources/risk-and-protective-factors-shared-substance-abuse-and-mental-health-preliminary-fi</a:t>
            </a:r>
            <a:r>
              <a:rPr lang="en-US" dirty="0"/>
              <a:t> </a:t>
            </a:r>
          </a:p>
          <a:p>
            <a:pPr>
              <a:spcBef>
                <a:spcPct val="0"/>
              </a:spcBef>
            </a:pPr>
            <a:r>
              <a:rPr lang="en-US" b="1" dirty="0">
                <a:latin typeface="Arial" pitchFamily="34" charset="0"/>
                <a:ea typeface="ＭＳ Ｐゴシック" pitchFamily="34" charset="-128"/>
              </a:rPr>
              <a:t>Talking Points</a:t>
            </a:r>
          </a:p>
          <a:p>
            <a:pPr>
              <a:spcBef>
                <a:spcPct val="0"/>
              </a:spcBef>
            </a:pPr>
            <a:endParaRPr lang="en-US" dirty="0">
              <a:latin typeface="Arial" pitchFamily="34" charset="0"/>
              <a:ea typeface="ＭＳ Ｐゴシック" pitchFamily="34" charset="-128"/>
            </a:endParaRPr>
          </a:p>
          <a:p>
            <a:pPr marL="168235" indent="-168235">
              <a:buFont typeface="Arial" panose="020B0604020202020204" pitchFamily="34" charset="0"/>
              <a:buChar char="•"/>
            </a:pPr>
            <a:r>
              <a:rPr lang="en-US" dirty="0"/>
              <a:t>There are numerous ways shared factors can be categorized; the Ecological Model allows for a more inclusive examination of the multiple effects and interrelatedness of social elements in an environment across the lifespan. Each level operates within, and is influenced by, the next. The Ecological Model includes the following levels:</a:t>
            </a:r>
          </a:p>
          <a:p>
            <a:pPr marL="168235" indent="-168235">
              <a:buFont typeface="Arial" panose="020B0604020202020204" pitchFamily="34" charset="0"/>
              <a:buChar char="•"/>
            </a:pPr>
            <a:r>
              <a:rPr lang="en-US" dirty="0"/>
              <a:t>Individual—biological and personal history factors such as age, education, income, health and psychosocial problems</a:t>
            </a:r>
          </a:p>
          <a:p>
            <a:pPr marL="168235" indent="-168235">
              <a:buFont typeface="Arial" panose="020B0604020202020204" pitchFamily="34" charset="0"/>
              <a:buChar char="•"/>
            </a:pPr>
            <a:r>
              <a:rPr lang="en-US" dirty="0"/>
              <a:t>Relationship—a person’s closest social circle-peers, partners and family members-influences their behavior and contributes to their range of experience</a:t>
            </a:r>
          </a:p>
          <a:p>
            <a:pPr marL="168235" indent="-168235">
              <a:buFont typeface="Arial" panose="020B0604020202020204" pitchFamily="34" charset="0"/>
              <a:buChar char="•"/>
            </a:pPr>
            <a:r>
              <a:rPr lang="en-US" dirty="0"/>
              <a:t>Community—the settings , such as schools, workplaces, and neighborhoods, in which social relationships occur</a:t>
            </a:r>
          </a:p>
          <a:p>
            <a:pPr marL="168235" indent="-168235">
              <a:buFont typeface="Arial" panose="020B0604020202020204" pitchFamily="34" charset="0"/>
              <a:buChar char="•"/>
            </a:pPr>
            <a:r>
              <a:rPr lang="en-US" dirty="0"/>
              <a:t>Societal—social and cultural norms, and broad health, economic, educational, and social policies</a:t>
            </a:r>
          </a:p>
          <a:p>
            <a:pPr marL="168235" indent="-168235">
              <a:spcBef>
                <a:spcPct val="0"/>
              </a:spcBef>
              <a:buFont typeface="Arial" panose="020B0604020202020204" pitchFamily="34" charset="0"/>
              <a:buChar char="•"/>
            </a:pPr>
            <a:endParaRPr lang="en-US" dirty="0">
              <a:latin typeface="Arial" pitchFamily="34" charset="0"/>
              <a:ea typeface="ＭＳ Ｐゴシック" pitchFamily="34" charset="-128"/>
            </a:endParaRPr>
          </a:p>
          <a:p>
            <a:pPr>
              <a:spcBef>
                <a:spcPct val="0"/>
              </a:spcBef>
            </a:pPr>
            <a:r>
              <a:rPr lang="en-US" b="1" dirty="0">
                <a:latin typeface="Arial" pitchFamily="34" charset="0"/>
                <a:ea typeface="ＭＳ Ｐゴシック" pitchFamily="34" charset="-128"/>
              </a:rPr>
              <a:t>Instructions to the Trainer</a:t>
            </a:r>
          </a:p>
          <a:p>
            <a:pPr>
              <a:spcBef>
                <a:spcPct val="0"/>
              </a:spcBef>
            </a:pPr>
            <a:endParaRPr lang="en-US" sz="1100" b="1" dirty="0">
              <a:latin typeface="Helvetica" panose="020B0604020202020204" pitchFamily="34" charset="0"/>
              <a:ea typeface="ＭＳ Ｐゴシック" pitchFamily="34" charset="-128"/>
              <a:cs typeface="Helvetica" panose="020B0604020202020204" pitchFamily="34" charset="0"/>
            </a:endParaRPr>
          </a:p>
          <a:p>
            <a:pPr marL="224312" indent="-224312">
              <a:spcBef>
                <a:spcPct val="0"/>
              </a:spcBef>
              <a:buFont typeface="Arial" panose="020B0604020202020204" pitchFamily="34" charset="0"/>
              <a:buChar char="•"/>
            </a:pPr>
            <a:r>
              <a:rPr lang="en-US" sz="1100" dirty="0">
                <a:latin typeface="Helvetica" panose="020B0604020202020204" pitchFamily="34" charset="0"/>
                <a:ea typeface="ＭＳ Ｐゴシック" pitchFamily="34" charset="-128"/>
                <a:cs typeface="Helvetica" panose="020B0604020202020204" pitchFamily="34" charset="0"/>
              </a:rPr>
              <a:t>Point out to participants that the graphic on this slide shows the </a:t>
            </a:r>
            <a:r>
              <a:rPr lang="en-US" sz="1100" u="sng" dirty="0">
                <a:latin typeface="Helvetica" panose="020B0604020202020204" pitchFamily="34" charset="0"/>
                <a:ea typeface="ＭＳ Ｐゴシック" pitchFamily="34" charset="-128"/>
                <a:cs typeface="Helvetica" panose="020B0604020202020204" pitchFamily="34" charset="0"/>
              </a:rPr>
              <a:t>different contexts that have an influence on people</a:t>
            </a:r>
            <a:r>
              <a:rPr lang="ja-JP" altLang="en-US" sz="1100" u="sng" dirty="0">
                <a:latin typeface="Helvetica" panose="020B0604020202020204" pitchFamily="34" charset="0"/>
                <a:ea typeface="ＭＳ Ｐゴシック" pitchFamily="34" charset="-128"/>
                <a:cs typeface="Helvetica" panose="020B0604020202020204" pitchFamily="34" charset="0"/>
              </a:rPr>
              <a:t>’</a:t>
            </a:r>
            <a:r>
              <a:rPr lang="en-US" altLang="ja-JP" sz="1100" u="sng" dirty="0">
                <a:latin typeface="Helvetica" panose="020B0604020202020204" pitchFamily="34" charset="0"/>
                <a:ea typeface="Calibri" pitchFamily="34" charset="0"/>
                <a:cs typeface="Helvetica" panose="020B0604020202020204" pitchFamily="34" charset="0"/>
              </a:rPr>
              <a:t>s health: individual, family, community (including school or work), and society</a:t>
            </a:r>
            <a:r>
              <a:rPr lang="en-US" altLang="ja-JP" sz="1100" dirty="0">
                <a:latin typeface="Helvetica" panose="020B0604020202020204" pitchFamily="34" charset="0"/>
                <a:ea typeface="Calibri" pitchFamily="34" charset="0"/>
                <a:cs typeface="Helvetica" panose="020B0604020202020204" pitchFamily="34" charset="0"/>
              </a:rPr>
              <a:t>.</a:t>
            </a:r>
            <a:r>
              <a:rPr lang="en-US" altLang="ja-JP" sz="1100" baseline="30000" dirty="0">
                <a:latin typeface="Helvetica" panose="020B0604020202020204" pitchFamily="34" charset="0"/>
                <a:ea typeface="Calibri" pitchFamily="34" charset="0"/>
                <a:cs typeface="Helvetica" panose="020B0604020202020204" pitchFamily="34" charset="0"/>
              </a:rPr>
              <a:t>17</a:t>
            </a:r>
            <a:r>
              <a:rPr lang="en-US" altLang="ja-JP" sz="1100" i="1" dirty="0">
                <a:latin typeface="Helvetica" panose="020B0604020202020204" pitchFamily="34" charset="0"/>
                <a:ea typeface="Calibri" pitchFamily="34" charset="0"/>
                <a:cs typeface="Helvetica" panose="020B0604020202020204" pitchFamily="34" charset="0"/>
              </a:rPr>
              <a:t> </a:t>
            </a:r>
            <a:r>
              <a:rPr lang="en-US" altLang="ja-JP" sz="1100" dirty="0">
                <a:latin typeface="Helvetica" panose="020B0604020202020204" pitchFamily="34" charset="0"/>
                <a:ea typeface="Calibri" pitchFamily="34" charset="0"/>
                <a:cs typeface="Helvetica" panose="020B0604020202020204" pitchFamily="34" charset="0"/>
              </a:rPr>
              <a:t>(Some participants may be more familiar with the term </a:t>
            </a:r>
            <a:r>
              <a:rPr lang="en-US" altLang="ja-JP" sz="1100" i="1" dirty="0">
                <a:latin typeface="Helvetica" panose="020B0604020202020204" pitchFamily="34" charset="0"/>
                <a:ea typeface="Calibri" pitchFamily="34" charset="0"/>
                <a:cs typeface="Helvetica" panose="020B0604020202020204" pitchFamily="34" charset="0"/>
              </a:rPr>
              <a:t>domains</a:t>
            </a:r>
            <a:r>
              <a:rPr lang="en-US" altLang="ja-JP" sz="1100" dirty="0">
                <a:latin typeface="Helvetica" panose="020B0604020202020204" pitchFamily="34" charset="0"/>
                <a:ea typeface="Calibri" pitchFamily="34" charset="0"/>
                <a:cs typeface="Helvetica" panose="020B0604020202020204" pitchFamily="34" charset="0"/>
              </a:rPr>
              <a:t>, which refers to essentially the same idea.)</a:t>
            </a:r>
          </a:p>
          <a:p>
            <a:pPr marL="168235" indent="-168235">
              <a:spcBef>
                <a:spcPct val="0"/>
              </a:spcBef>
              <a:buFont typeface="Arial" panose="020B0604020202020204" pitchFamily="34" charset="0"/>
              <a:buChar char="•"/>
            </a:pPr>
            <a:endParaRPr lang="en-US" sz="1100" dirty="0">
              <a:latin typeface="Helvetica" panose="020B0604020202020204" pitchFamily="34" charset="0"/>
              <a:ea typeface="Calibri" pitchFamily="34" charset="0"/>
              <a:cs typeface="Helvetica" panose="020B0604020202020204" pitchFamily="34" charset="0"/>
            </a:endParaRPr>
          </a:p>
          <a:p>
            <a:pPr marL="224312" indent="-224312">
              <a:spcBef>
                <a:spcPct val="0"/>
              </a:spcBef>
              <a:buFont typeface="Arial" panose="020B0604020202020204" pitchFamily="34" charset="0"/>
              <a:buChar char="•"/>
            </a:pPr>
            <a:r>
              <a:rPr lang="en-US" sz="1100" dirty="0">
                <a:latin typeface="Helvetica" panose="020B0604020202020204" pitchFamily="34" charset="0"/>
                <a:ea typeface="Calibri" pitchFamily="34" charset="0"/>
                <a:cs typeface="Helvetica" panose="020B0604020202020204" pitchFamily="34" charset="0"/>
              </a:rPr>
              <a:t>Make the following points that connect to risk and protective factors:</a:t>
            </a:r>
          </a:p>
          <a:p>
            <a:pPr marL="672939" lvl="1" indent="-224312">
              <a:spcBef>
                <a:spcPct val="0"/>
              </a:spcBef>
              <a:buFont typeface="Arial" panose="020B0604020202020204" pitchFamily="34" charset="0"/>
              <a:buChar char="•"/>
            </a:pPr>
            <a:r>
              <a:rPr lang="en-US" sz="1100" u="sng" dirty="0">
                <a:latin typeface="Helvetica" panose="020B0604020202020204" pitchFamily="34" charset="0"/>
                <a:ea typeface="Calibri" pitchFamily="34" charset="0"/>
                <a:cs typeface="Helvetica" panose="020B0604020202020204" pitchFamily="34" charset="0"/>
              </a:rPr>
              <a:t>Individuals have biological and psychological characteristics </a:t>
            </a:r>
            <a:r>
              <a:rPr lang="en-US" sz="1100" dirty="0">
                <a:latin typeface="Helvetica" panose="020B0604020202020204" pitchFamily="34" charset="0"/>
                <a:ea typeface="Calibri" pitchFamily="34" charset="0"/>
                <a:cs typeface="Helvetica" panose="020B0604020202020204" pitchFamily="34" charset="0"/>
              </a:rPr>
              <a:t>that put them at risk for, or protect them from, mental, emotional, and behavioral problems. For example, some risk factors include genetic predisposition to addiction or exposure to alcohol prenatally. Protective factors include positive self-image, self-control, and social competence.</a:t>
            </a:r>
          </a:p>
          <a:p>
            <a:pPr marL="672939" lvl="1" indent="-224312">
              <a:spcBef>
                <a:spcPct val="0"/>
              </a:spcBef>
              <a:buFont typeface="Arial" panose="020B0604020202020204" pitchFamily="34" charset="0"/>
              <a:buChar char="•"/>
            </a:pPr>
            <a:r>
              <a:rPr lang="en-US" sz="1100" dirty="0">
                <a:latin typeface="Helvetica" panose="020B0604020202020204" pitchFamily="34" charset="0"/>
                <a:ea typeface="Calibri" pitchFamily="34" charset="0"/>
                <a:cs typeface="Helvetica" panose="020B0604020202020204" pitchFamily="34" charset="0"/>
              </a:rPr>
              <a:t>Individuals don</a:t>
            </a:r>
            <a:r>
              <a:rPr lang="ja-JP" altLang="en-US" sz="1100" dirty="0">
                <a:latin typeface="Helvetica" panose="020B0604020202020204" pitchFamily="34" charset="0"/>
                <a:ea typeface="ＭＳ Ｐゴシック" pitchFamily="34" charset="-128"/>
                <a:cs typeface="Helvetica" panose="020B0604020202020204" pitchFamily="34" charset="0"/>
              </a:rPr>
              <a:t>’</a:t>
            </a:r>
            <a:r>
              <a:rPr lang="en-US" altLang="ja-JP" sz="1100" dirty="0">
                <a:latin typeface="Helvetica" panose="020B0604020202020204" pitchFamily="34" charset="0"/>
                <a:ea typeface="ＭＳ Ｐゴシック" pitchFamily="34" charset="-128"/>
                <a:cs typeface="Helvetica" panose="020B0604020202020204" pitchFamily="34" charset="0"/>
              </a:rPr>
              <a:t>t exist in isolation. They are part of families, communities, and society. Within each of these contexts, there exists a variety of risk and protective factors:</a:t>
            </a:r>
          </a:p>
          <a:p>
            <a:pPr marL="672939" lvl="1" indent="-224312">
              <a:spcBef>
                <a:spcPct val="0"/>
              </a:spcBef>
              <a:buFont typeface="Arial" panose="020B0604020202020204" pitchFamily="34" charset="0"/>
              <a:buChar char="•"/>
            </a:pPr>
            <a:r>
              <a:rPr lang="en-US" sz="1100" u="sng" dirty="0">
                <a:latin typeface="Helvetica" panose="020B0604020202020204" pitchFamily="34" charset="0"/>
                <a:ea typeface="ＭＳ Ｐゴシック" pitchFamily="34" charset="-128"/>
                <a:cs typeface="Helvetica" panose="020B0604020202020204" pitchFamily="34" charset="0"/>
              </a:rPr>
              <a:t>Within families</a:t>
            </a:r>
            <a:r>
              <a:rPr lang="en-US" sz="1100" dirty="0">
                <a:latin typeface="Helvetica" panose="020B0604020202020204" pitchFamily="34" charset="0"/>
                <a:ea typeface="ＭＳ Ｐゴシック" pitchFamily="34" charset="-128"/>
                <a:cs typeface="Helvetica" panose="020B0604020202020204" pitchFamily="34" charset="0"/>
              </a:rPr>
              <a:t>, examples of risk factors include child abuse and maltreatment, inadequate supervision, parents who use drugs and alcohol or who suffer from mental illness. A protective factor would be parental involvement. </a:t>
            </a:r>
          </a:p>
          <a:p>
            <a:pPr marL="672939" lvl="1" indent="-224312">
              <a:spcBef>
                <a:spcPct val="0"/>
              </a:spcBef>
              <a:buFont typeface="Arial" panose="020B0604020202020204" pitchFamily="34" charset="0"/>
              <a:buChar char="•"/>
            </a:pPr>
            <a:r>
              <a:rPr lang="en-US" sz="1100" u="sng" dirty="0">
                <a:latin typeface="Helvetica" panose="020B0604020202020204" pitchFamily="34" charset="0"/>
                <a:ea typeface="ＭＳ Ｐゴシック" pitchFamily="34" charset="-128"/>
                <a:cs typeface="Helvetica" panose="020B0604020202020204" pitchFamily="34" charset="0"/>
              </a:rPr>
              <a:t>Within communities</a:t>
            </a:r>
            <a:r>
              <a:rPr lang="en-US" sz="1100" dirty="0">
                <a:latin typeface="Helvetica" panose="020B0604020202020204" pitchFamily="34" charset="0"/>
                <a:ea typeface="ＭＳ Ｐゴシック" pitchFamily="34" charset="-128"/>
                <a:cs typeface="Helvetica" panose="020B0604020202020204" pitchFamily="34" charset="0"/>
              </a:rPr>
              <a:t>, examples of risk factors include neighborhood poverty and violence. Protective factors might include availability of afterschool activities or positive relationships with adult mentors in the community.</a:t>
            </a:r>
          </a:p>
          <a:p>
            <a:pPr marL="672939" lvl="1" indent="-224312">
              <a:spcBef>
                <a:spcPct val="0"/>
              </a:spcBef>
              <a:buFont typeface="Arial" panose="020B0604020202020204" pitchFamily="34" charset="0"/>
              <a:buChar char="•"/>
            </a:pPr>
            <a:r>
              <a:rPr lang="en-US" sz="1100" u="sng" dirty="0">
                <a:latin typeface="Helvetica" panose="020B0604020202020204" pitchFamily="34" charset="0"/>
                <a:ea typeface="ＭＳ Ｐゴシック" pitchFamily="34" charset="-128"/>
                <a:cs typeface="Helvetica" panose="020B0604020202020204" pitchFamily="34" charset="0"/>
              </a:rPr>
              <a:t>Within society</a:t>
            </a:r>
            <a:r>
              <a:rPr lang="en-US" sz="1100" dirty="0">
                <a:latin typeface="Helvetica" panose="020B0604020202020204" pitchFamily="34" charset="0"/>
                <a:ea typeface="ＭＳ Ｐゴシック" pitchFamily="34" charset="-128"/>
                <a:cs typeface="Helvetica" panose="020B0604020202020204" pitchFamily="34" charset="0"/>
              </a:rPr>
              <a:t>, examples of risk factors include norms and laws favorable to substance use, as well as racism and/or lack of economic opportunity. Protective factors include policies limiting availability of substances and laws protecting marginalized populations such as LGBT youth.</a:t>
            </a:r>
          </a:p>
          <a:p>
            <a:pPr>
              <a:spcBef>
                <a:spcPct val="0"/>
              </a:spcBef>
              <a:buFont typeface="Lucida Grande" charset="0"/>
              <a:buChar char="-"/>
            </a:pPr>
            <a:endParaRPr lang="en-US" sz="1100" dirty="0">
              <a:latin typeface="Helvetica" panose="020B0604020202020204" pitchFamily="34" charset="0"/>
              <a:ea typeface="ＭＳ Ｐゴシック" pitchFamily="34" charset="-128"/>
              <a:cs typeface="Helvetica" panose="020B0604020202020204" pitchFamily="34" charset="0"/>
            </a:endParaRPr>
          </a:p>
          <a:p>
            <a:pPr>
              <a:spcBef>
                <a:spcPct val="0"/>
              </a:spcBef>
            </a:pPr>
            <a:r>
              <a:rPr lang="en-US" sz="1100" b="1" dirty="0">
                <a:latin typeface="Helvetica" panose="020B0604020202020204" pitchFamily="34" charset="0"/>
                <a:ea typeface="ＭＳ Ｐゴシック" pitchFamily="34" charset="-128"/>
                <a:cs typeface="Helvetica" panose="020B0604020202020204" pitchFamily="34" charset="0"/>
              </a:rPr>
              <a:t>Tips for the Trainer:</a:t>
            </a:r>
          </a:p>
          <a:p>
            <a:pPr>
              <a:spcBef>
                <a:spcPct val="0"/>
              </a:spcBef>
            </a:pPr>
            <a:endParaRPr lang="en-US" sz="1100" b="1" dirty="0">
              <a:latin typeface="Helvetica" panose="020B0604020202020204" pitchFamily="34" charset="0"/>
              <a:ea typeface="ＭＳ Ｐゴシック" pitchFamily="34" charset="-128"/>
              <a:cs typeface="Helvetica" panose="020B0604020202020204" pitchFamily="34" charset="0"/>
            </a:endParaRPr>
          </a:p>
          <a:p>
            <a:pPr marL="168235" indent="-168235">
              <a:spcBef>
                <a:spcPct val="0"/>
              </a:spcBef>
              <a:buFont typeface="Arial" panose="020B0604020202020204" pitchFamily="34" charset="0"/>
              <a:buChar char="•"/>
            </a:pPr>
            <a:r>
              <a:rPr lang="en-US" sz="1100" dirty="0">
                <a:latin typeface="Helvetica" panose="020B0604020202020204" pitchFamily="34" charset="0"/>
                <a:ea typeface="ＭＳ Ｐゴシック" pitchFamily="34" charset="-128"/>
                <a:cs typeface="Helvetica" panose="020B0604020202020204" pitchFamily="34" charset="0"/>
              </a:rPr>
              <a:t>Since multiple contexts influence people</a:t>
            </a:r>
            <a:r>
              <a:rPr lang="ja-JP" altLang="en-US" sz="1100" dirty="0">
                <a:latin typeface="Helvetica" panose="020B0604020202020204" pitchFamily="34" charset="0"/>
                <a:ea typeface="ＭＳ Ｐゴシック" pitchFamily="34" charset="-128"/>
                <a:cs typeface="Helvetica" panose="020B0604020202020204" pitchFamily="34" charset="0"/>
              </a:rPr>
              <a:t>’</a:t>
            </a:r>
            <a:r>
              <a:rPr lang="en-US" altLang="ja-JP" sz="1100" dirty="0">
                <a:latin typeface="Helvetica" panose="020B0604020202020204" pitchFamily="34" charset="0"/>
                <a:ea typeface="ＭＳ Ｐゴシック" pitchFamily="34" charset="-128"/>
                <a:cs typeface="Helvetica" panose="020B0604020202020204" pitchFamily="34" charset="0"/>
              </a:rPr>
              <a:t>s lives, multiple interventions are necessary to reduce substance abuse and to promote emotional well-being. </a:t>
            </a:r>
          </a:p>
          <a:p>
            <a:pPr marL="168235" indent="-168235">
              <a:spcBef>
                <a:spcPct val="0"/>
              </a:spcBef>
              <a:buFont typeface="Arial" panose="020B0604020202020204" pitchFamily="34" charset="0"/>
              <a:buChar char="•"/>
            </a:pPr>
            <a:r>
              <a:rPr lang="en-US" sz="1100" dirty="0">
                <a:solidFill>
                  <a:srgbClr val="FFFF00"/>
                </a:solidFill>
                <a:latin typeface="Helvetica" panose="020B0604020202020204" pitchFamily="34" charset="0"/>
                <a:ea typeface="ＭＳ Ｐゴシック" pitchFamily="34" charset="-128"/>
                <a:cs typeface="Helvetica" panose="020B0604020202020204" pitchFamily="34" charset="0"/>
              </a:rPr>
              <a:t>Since multiple contexts influence health and well-being, it</a:t>
            </a:r>
            <a:r>
              <a:rPr lang="ja-JP" altLang="en-US" sz="1100" dirty="0">
                <a:solidFill>
                  <a:srgbClr val="FFFF00"/>
                </a:solidFill>
                <a:latin typeface="Helvetica" panose="020B0604020202020204" pitchFamily="34" charset="0"/>
                <a:ea typeface="ＭＳ Ｐゴシック" pitchFamily="34" charset="-128"/>
                <a:cs typeface="Helvetica" panose="020B0604020202020204" pitchFamily="34" charset="0"/>
              </a:rPr>
              <a:t>’</a:t>
            </a:r>
            <a:r>
              <a:rPr lang="en-US" altLang="ja-JP" sz="1100" dirty="0">
                <a:solidFill>
                  <a:srgbClr val="FFFF00"/>
                </a:solidFill>
                <a:latin typeface="Helvetica" panose="020B0604020202020204" pitchFamily="34" charset="0"/>
                <a:ea typeface="ＭＳ Ｐゴシック" pitchFamily="34" charset="-128"/>
                <a:cs typeface="Helvetica" panose="020B0604020202020204" pitchFamily="34" charset="0"/>
              </a:rPr>
              <a:t>s important to collaborate with professionals in different sectors of the community, such as education, justice, and law enforcement.</a:t>
            </a:r>
          </a:p>
          <a:p>
            <a:pPr>
              <a:spcBef>
                <a:spcPct val="0"/>
              </a:spcBef>
            </a:pPr>
            <a:endParaRPr lang="en-US" sz="1100" dirty="0">
              <a:solidFill>
                <a:srgbClr val="FFFF00"/>
              </a:solidFill>
              <a:latin typeface="Helvetica" panose="020B0604020202020204" pitchFamily="34" charset="0"/>
              <a:ea typeface="ＭＳ Ｐゴシック" pitchFamily="34" charset="-128"/>
              <a:cs typeface="Helvetica" panose="020B0604020202020204" pitchFamily="34" charset="0"/>
            </a:endParaRPr>
          </a:p>
          <a:p>
            <a:pPr marL="168235" indent="-168235">
              <a:spcBef>
                <a:spcPct val="0"/>
              </a:spcBef>
              <a:buFont typeface="Arial" panose="020B0604020202020204" pitchFamily="34" charset="0"/>
              <a:buChar char="•"/>
            </a:pPr>
            <a:r>
              <a:rPr lang="en-US" sz="1100" dirty="0">
                <a:solidFill>
                  <a:srgbClr val="FFFF00"/>
                </a:solidFill>
                <a:latin typeface="Helvetica" panose="020B0604020202020204" pitchFamily="34" charset="0"/>
                <a:ea typeface="ＭＳ Ｐゴシック" pitchFamily="34" charset="-128"/>
                <a:cs typeface="Helvetica" panose="020B0604020202020204" pitchFamily="34" charset="0"/>
              </a:rPr>
              <a:t>Ask participants for some examples of substance abuse prevention interventions in these different contexts.</a:t>
            </a:r>
            <a:endParaRPr lang="en-US" sz="1100" dirty="0">
              <a:solidFill>
                <a:srgbClr val="FFFF00"/>
              </a:solidFill>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0"/>
          </p:nvPr>
        </p:nvSpPr>
        <p:spPr/>
        <p:txBody>
          <a:bodyPr/>
          <a:lstStyle/>
          <a:p>
            <a:fld id="{6CCC05C2-24E7-0C45-BD52-54676878C6DC}"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476840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475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79"/>
            <a:endParaRPr lang="en-US" dirty="0">
              <a:latin typeface="Calibri" charset="0"/>
              <a:ea typeface="ＭＳ Ｐゴシック" charset="0"/>
              <a:cs typeface="ＭＳ Ｐゴシック" charset="0"/>
            </a:endParaRPr>
          </a:p>
          <a:p>
            <a:pPr defTabSz="912879"/>
            <a:r>
              <a:rPr lang="en-US" dirty="0">
                <a:latin typeface="Calibri" charset="0"/>
                <a:ea typeface="ＭＳ Ｐゴシック" charset="0"/>
                <a:cs typeface="ＭＳ Ｐゴシック" charset="0"/>
              </a:rPr>
              <a:t>a single shared factor can influence both substance use behavior and mental health. For example:</a:t>
            </a:r>
          </a:p>
          <a:p>
            <a:pPr defTabSz="912879"/>
            <a:endParaRPr lang="en-US" dirty="0">
              <a:latin typeface="Calibri" charset="0"/>
              <a:ea typeface="ＭＳ Ｐゴシック" charset="0"/>
              <a:cs typeface="ＭＳ Ｐゴシック" charset="0"/>
            </a:endParaRPr>
          </a:p>
          <a:p>
            <a:pPr defTabSz="912879"/>
            <a:r>
              <a:rPr lang="en-US" dirty="0">
                <a:latin typeface="Calibri" charset="0"/>
                <a:ea typeface="ＭＳ Ｐゴシック" charset="0"/>
                <a:cs typeface="ＭＳ Ｐゴシック" charset="0"/>
              </a:rPr>
              <a:t>EARLY EXPOSURE TO FAMILY DISRUPTION IN CHILDHOOD IS A RISK FACTOR FOR DEPRESSION IN ADOLESCENCE.</a:t>
            </a:r>
          </a:p>
          <a:p>
            <a:pPr defTabSz="912879"/>
            <a:r>
              <a:rPr lang="en-US" dirty="0">
                <a:latin typeface="Calibri" charset="0"/>
                <a:ea typeface="ＭＳ Ｐゴシック" charset="0"/>
                <a:cs typeface="ＭＳ Ｐゴシック" charset="0"/>
              </a:rPr>
              <a:t>IT IS ALSO A RISK FACTOR FOR HEAVY ALCOHOL USE IN YOUNG ADULTHOOD.  </a:t>
            </a:r>
          </a:p>
          <a:p>
            <a:pPr defTabSz="912879"/>
            <a:r>
              <a:rPr lang="en-US" dirty="0">
                <a:latin typeface="Calibri" charset="0"/>
                <a:ea typeface="ＭＳ Ｐゴシック" charset="0"/>
                <a:cs typeface="ＭＳ Ｐゴシック" charset="0"/>
              </a:rPr>
              <a:t>TYPICALLY THE PATH GOES FROM FAMILY DISRUPTION TO DEPRESSION TO ALCOHOL USE. THEN THE DEPRESSION IS EXACERBATED BY THE HEAVY ALCOHOL USE.</a:t>
            </a:r>
          </a:p>
        </p:txBody>
      </p:sp>
      <p:sp>
        <p:nvSpPr>
          <p:cNvPr id="7475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29057" indent="-280406">
              <a:defRPr sz="2400">
                <a:solidFill>
                  <a:schemeClr val="tx1"/>
                </a:solidFill>
                <a:latin typeface="Arial" charset="0"/>
                <a:ea typeface="ＭＳ Ｐゴシック" charset="0"/>
              </a:defRPr>
            </a:lvl2pPr>
            <a:lvl3pPr marL="1121626" indent="-224325">
              <a:defRPr sz="2400">
                <a:solidFill>
                  <a:schemeClr val="tx1"/>
                </a:solidFill>
                <a:latin typeface="Arial" charset="0"/>
                <a:ea typeface="ＭＳ Ｐゴシック" charset="0"/>
              </a:defRPr>
            </a:lvl3pPr>
            <a:lvl4pPr marL="1570276" indent="-224325">
              <a:defRPr sz="2400">
                <a:solidFill>
                  <a:schemeClr val="tx1"/>
                </a:solidFill>
                <a:latin typeface="Arial" charset="0"/>
                <a:ea typeface="ＭＳ Ｐゴシック" charset="0"/>
              </a:defRPr>
            </a:lvl4pPr>
            <a:lvl5pPr marL="2018927" indent="-224325">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fld id="{E8583F16-07C0-7640-A913-F844D1586417}" type="slidenum">
              <a:rPr lang="en-US" sz="1200">
                <a:latin typeface="Calibri" charset="0"/>
                <a:cs typeface="Arial" charset="0"/>
              </a:rPr>
              <a:pPr/>
              <a:t>19</a:t>
            </a:fld>
            <a:endParaRPr lang="en-US" sz="1200">
              <a:latin typeface="Calibri" charset="0"/>
              <a:cs typeface="Arial" charset="0"/>
            </a:endParaRPr>
          </a:p>
        </p:txBody>
      </p:sp>
    </p:spTree>
    <p:extLst>
      <p:ext uri="{BB962C8B-B14F-4D97-AF65-F5344CB8AC3E}">
        <p14:creationId xmlns:p14="http://schemas.microsoft.com/office/powerpoint/2010/main" val="1534889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Training participants will break into four small groups. Each group will receive one of two possible case studies. Review the population snapshot,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prescription drug consequence data and mental</a:t>
            </a:r>
            <a:r>
              <a:rPr lang="en-US" sz="1200" kern="1200" baseline="0" dirty="0">
                <a:solidFill>
                  <a:schemeClr val="tx1"/>
                </a:solidFill>
                <a:effectLst/>
                <a:latin typeface="+mn-lt"/>
                <a:ea typeface="+mn-ea"/>
                <a:cs typeface="+mn-cs"/>
              </a:rPr>
              <a:t> health data provided</a:t>
            </a:r>
            <a:r>
              <a:rPr lang="en-US" sz="1200" kern="1200" dirty="0">
                <a:solidFill>
                  <a:schemeClr val="tx1"/>
                </a:solidFill>
                <a:effectLst/>
                <a:latin typeface="+mn-lt"/>
                <a:ea typeface="+mn-ea"/>
                <a:cs typeface="+mn-cs"/>
              </a:rPr>
              <a:t> provided. In your small group, discuss and record responses to the following three questions. Save your responses, as we will be building off of this activity throughout the day.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Will</a:t>
            </a:r>
            <a:r>
              <a:rPr lang="en-US" sz="1200" kern="1200" baseline="0" dirty="0">
                <a:solidFill>
                  <a:schemeClr val="tx1"/>
                </a:solidFill>
                <a:effectLst/>
                <a:latin typeface="+mn-lt"/>
                <a:ea typeface="+mn-ea"/>
                <a:cs typeface="+mn-cs"/>
              </a:rPr>
              <a:t> look at consequence and consumption and health behavior data related to NMUPD and suicide in two fake Georgia communities</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http://</a:t>
            </a:r>
            <a:r>
              <a:rPr lang="en-US" sz="1200" kern="1200" dirty="0" err="1">
                <a:solidFill>
                  <a:schemeClr val="tx1"/>
                </a:solidFill>
                <a:effectLst/>
                <a:latin typeface="+mn-lt"/>
                <a:ea typeface="+mn-ea"/>
                <a:cs typeface="+mn-cs"/>
              </a:rPr>
              <a:t>siriusbuzz.com</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wp</a:t>
            </a:r>
            <a:r>
              <a:rPr lang="en-US" sz="1200" kern="1200" dirty="0">
                <a:solidFill>
                  <a:schemeClr val="tx1"/>
                </a:solidFill>
                <a:effectLst/>
                <a:latin typeface="+mn-lt"/>
                <a:ea typeface="+mn-ea"/>
                <a:cs typeface="+mn-cs"/>
              </a:rPr>
              <a:t>-content/uploads/2012/07/magnify-300x236.jpg</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ACC799-D066-9240-8E33-D896C365C428}" type="slidenum">
              <a:rPr lang="en-US" smtClean="0"/>
              <a:t>20</a:t>
            </a:fld>
            <a:endParaRPr lang="en-US"/>
          </a:p>
        </p:txBody>
      </p:sp>
    </p:spTree>
    <p:extLst>
      <p:ext uri="{BB962C8B-B14F-4D97-AF65-F5344CB8AC3E}">
        <p14:creationId xmlns:p14="http://schemas.microsoft.com/office/powerpoint/2010/main" val="1963193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ACC799-D066-9240-8E33-D896C365C428}" type="slidenum">
              <a:rPr lang="en-US" smtClean="0"/>
              <a:t>3</a:t>
            </a:fld>
            <a:endParaRPr lang="en-US"/>
          </a:p>
        </p:txBody>
      </p:sp>
    </p:spTree>
    <p:extLst>
      <p:ext uri="{BB962C8B-B14F-4D97-AF65-F5344CB8AC3E}">
        <p14:creationId xmlns:p14="http://schemas.microsoft.com/office/powerpoint/2010/main" val="2764595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In</a:t>
            </a:r>
            <a:r>
              <a:rPr lang="en-US" baseline="0" dirty="0"/>
              <a:t> order to fully understand what the data is telling us, we must also consider the intervening variables and causal factors – or the shared risk and protective factors related to substance abuse and suicide.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0ACC799-D066-9240-8E33-D896C365C428}" type="slidenum">
              <a:rPr lang="en-US" smtClean="0"/>
              <a:t>21</a:t>
            </a:fld>
            <a:endParaRPr lang="en-US"/>
          </a:p>
        </p:txBody>
      </p:sp>
    </p:spTree>
    <p:extLst>
      <p:ext uri="{BB962C8B-B14F-4D97-AF65-F5344CB8AC3E}">
        <p14:creationId xmlns:p14="http://schemas.microsoft.com/office/powerpoint/2010/main" val="2447427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ways of thinking about and organizing shared risk and protective factors, but for today’s presentation, we will be using the </a:t>
            </a:r>
            <a:r>
              <a:rPr lang="en-US" b="1" dirty="0"/>
              <a:t>ecological model</a:t>
            </a:r>
            <a:r>
              <a:rPr lang="en-US" dirty="0"/>
              <a:t>.  We chose an ecological model because it allows for examination of factors at play in various levels or domains and the interrelatedness across layers.  That is, it considers interrelatedness of individual, relationship, community and societal factors and how each of these levels or contexts influence people’s health.</a:t>
            </a:r>
          </a:p>
          <a:p>
            <a:r>
              <a:rPr lang="en-US" dirty="0"/>
              <a:t> </a:t>
            </a:r>
          </a:p>
          <a:p>
            <a:r>
              <a:rPr lang="en-US" dirty="0"/>
              <a:t>So what sorts of things are included in each of these levels or domains?</a:t>
            </a:r>
          </a:p>
          <a:p>
            <a:pPr lvl="0"/>
            <a:r>
              <a:rPr lang="en-US" dirty="0"/>
              <a:t>At the </a:t>
            </a:r>
            <a:r>
              <a:rPr lang="en-US" b="1" dirty="0"/>
              <a:t>individual level</a:t>
            </a:r>
            <a:r>
              <a:rPr lang="en-US" dirty="0"/>
              <a:t> this includes biological and personal history factors such as age, education, income, health and psychosocial problems</a:t>
            </a:r>
          </a:p>
          <a:p>
            <a:pPr lvl="0"/>
            <a:r>
              <a:rPr lang="en-US" dirty="0"/>
              <a:t>At the </a:t>
            </a:r>
            <a:r>
              <a:rPr lang="en-US" b="1" dirty="0"/>
              <a:t>relationship level</a:t>
            </a:r>
            <a:r>
              <a:rPr lang="en-US" dirty="0"/>
              <a:t>, as you’d imagine, we are talking about things like a person’s closest social relationships, such as peers, partners and family members</a:t>
            </a:r>
          </a:p>
          <a:p>
            <a:pPr lvl="0"/>
            <a:r>
              <a:rPr lang="en-US" dirty="0"/>
              <a:t>At the </a:t>
            </a:r>
            <a:r>
              <a:rPr lang="en-US" b="1" dirty="0"/>
              <a:t>community level</a:t>
            </a:r>
            <a:r>
              <a:rPr lang="en-US" dirty="0"/>
              <a:t>, an increasingly more important level, includes the various settings a person finds themselves living and working in such as schools, workplaces, and neighborhoods</a:t>
            </a:r>
          </a:p>
          <a:p>
            <a:pPr lvl="0"/>
            <a:r>
              <a:rPr lang="en-US" dirty="0"/>
              <a:t>Finally, at the </a:t>
            </a:r>
            <a:r>
              <a:rPr lang="en-US" b="1" dirty="0"/>
              <a:t>societal level</a:t>
            </a:r>
            <a:r>
              <a:rPr lang="en-US" dirty="0"/>
              <a:t>, we consider factors such as social and cultural norms and broad health, economic, educational and social policies</a:t>
            </a:r>
          </a:p>
          <a:p>
            <a:r>
              <a:rPr lang="en-US" dirty="0"/>
              <a:t> </a:t>
            </a:r>
          </a:p>
          <a:p>
            <a:r>
              <a:rPr lang="en-US" dirty="0"/>
              <a:t>I’ll touch on a few shared risk and protective factors at each of these levels; we won’t have time to go in depth on each of these, but we hope this inspires you to engage in deeper study on shared factors for you target population.  </a:t>
            </a:r>
            <a:endParaRPr lang="en-US" u="sng" dirty="0">
              <a:hlinkClick r:id="" action="ppaction://noaction"/>
            </a:endParaRPr>
          </a:p>
          <a:p>
            <a:endParaRPr lang="en-US" dirty="0"/>
          </a:p>
          <a:p>
            <a:endParaRPr lang="en-US" dirty="0"/>
          </a:p>
          <a:p>
            <a:r>
              <a:rPr lang="en-US" dirty="0"/>
              <a:t>So</a:t>
            </a:r>
            <a:r>
              <a:rPr lang="en-US" baseline="0" dirty="0"/>
              <a:t> before we look at shared risk factors for substance abuse and suicide, let’s look at some of the </a:t>
            </a:r>
            <a:r>
              <a:rPr lang="en-US" b="1" baseline="0" dirty="0"/>
              <a:t>substance abuse risk factors </a:t>
            </a:r>
            <a:r>
              <a:rPr lang="en-US" baseline="0" dirty="0"/>
              <a:t>for non-medical use of prescription drugs.</a:t>
            </a:r>
          </a:p>
          <a:p>
            <a:endParaRPr lang="en-US" baseline="0" dirty="0"/>
          </a:p>
          <a:p>
            <a:r>
              <a:rPr lang="en-US" baseline="0" dirty="0"/>
              <a:t>This is important because we want to ensure that as we consider collaboration we aren’t moving away from the risk factors that may be strongest for our particular substance of focus, in this case NMUPD.  </a:t>
            </a:r>
          </a:p>
          <a:p>
            <a:endParaRPr lang="en-US" baseline="0" dirty="0"/>
          </a:p>
          <a:p>
            <a:r>
              <a:rPr lang="en-US" baseline="0" dirty="0"/>
              <a:t>This will help us pick programs that augment work, as opposed to both funding the same program, for example, since we can’t blend funding. </a:t>
            </a:r>
            <a:endParaRPr lang="en-US" dirty="0"/>
          </a:p>
        </p:txBody>
      </p:sp>
      <p:sp>
        <p:nvSpPr>
          <p:cNvPr id="4" name="Slide Number Placeholder 3"/>
          <p:cNvSpPr>
            <a:spLocks noGrp="1"/>
          </p:cNvSpPr>
          <p:nvPr>
            <p:ph type="sldNum" sz="quarter" idx="10"/>
          </p:nvPr>
        </p:nvSpPr>
        <p:spPr/>
        <p:txBody>
          <a:bodyPr/>
          <a:lstStyle/>
          <a:p>
            <a:fld id="{10ACC799-D066-9240-8E33-D896C365C428}" type="slidenum">
              <a:rPr lang="en-US" smtClean="0"/>
              <a:t>22</a:t>
            </a:fld>
            <a:endParaRPr lang="en-US"/>
          </a:p>
        </p:txBody>
      </p:sp>
    </p:spTree>
    <p:extLst>
      <p:ext uri="{BB962C8B-B14F-4D97-AF65-F5344CB8AC3E}">
        <p14:creationId xmlns:p14="http://schemas.microsoft.com/office/powerpoint/2010/main" val="668474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let’s look at some </a:t>
            </a:r>
            <a:r>
              <a:rPr lang="en-US" b="1" dirty="0"/>
              <a:t>shared risk</a:t>
            </a:r>
            <a:r>
              <a:rPr lang="en-US" b="1" baseline="0" dirty="0"/>
              <a:t> factors </a:t>
            </a:r>
            <a:r>
              <a:rPr lang="en-US" baseline="0" dirty="0"/>
              <a:t>for substance abuse and suicidal behavior.</a:t>
            </a:r>
          </a:p>
          <a:p>
            <a:endParaRPr lang="en-US" baseline="0" dirty="0"/>
          </a:p>
          <a:p>
            <a:pPr defTabSz="914350">
              <a:spcBef>
                <a:spcPct val="0"/>
              </a:spcBef>
              <a:defRPr/>
            </a:pPr>
            <a:endParaRPr lang="en-US" u="sng" dirty="0">
              <a:hlinkClick r:id="" action="ppaction://noaction"/>
            </a:endParaRPr>
          </a:p>
          <a:p>
            <a:r>
              <a:rPr lang="en-US" dirty="0"/>
              <a:t>Let’s start with the </a:t>
            </a:r>
            <a:r>
              <a:rPr lang="en-US" b="1" dirty="0"/>
              <a:t>individual </a:t>
            </a:r>
            <a:r>
              <a:rPr lang="en-US" dirty="0"/>
              <a:t>and </a:t>
            </a:r>
            <a:r>
              <a:rPr lang="en-US" b="1" dirty="0"/>
              <a:t>relationship</a:t>
            </a:r>
            <a:r>
              <a:rPr lang="en-US" dirty="0"/>
              <a:t> level. We have grouped them together here, as many of the risk factors or issues are intertwined with both levels.</a:t>
            </a:r>
          </a:p>
          <a:p>
            <a:r>
              <a:rPr lang="en-US" dirty="0"/>
              <a:t> </a:t>
            </a:r>
          </a:p>
          <a:p>
            <a:r>
              <a:rPr lang="en-US" dirty="0"/>
              <a:t>So, at the individual level some examples of shared risk factors for suicide and substance abuse include identified through the </a:t>
            </a:r>
            <a:r>
              <a:rPr lang="en-US" b="1" dirty="0"/>
              <a:t>Adverse Childhood Experience</a:t>
            </a:r>
            <a:r>
              <a:rPr lang="en-US" dirty="0"/>
              <a:t> study as having an association with </a:t>
            </a:r>
            <a:r>
              <a:rPr lang="en-US" dirty="0" err="1"/>
              <a:t>suicidality</a:t>
            </a:r>
            <a:r>
              <a:rPr lang="en-US" dirty="0"/>
              <a:t> and substance abuse. I’m sure many of you are familiar with the ACEs study, but in case we have folks that are not, ACEs is one of the largest investigations ever conducted to assess associations between childhood maltreatment and later-life health and well-being.  Types of ACEs, or childhood maltreatment the study looked at include abuse, mental illness, </a:t>
            </a:r>
            <a:r>
              <a:rPr lang="en-US" dirty="0" err="1"/>
              <a:t>suicidality</a:t>
            </a:r>
            <a:r>
              <a:rPr lang="en-US" dirty="0"/>
              <a:t>, substance abuse in the home and more….The study showed that ACEs has strong associations with both substance abuse and </a:t>
            </a:r>
            <a:r>
              <a:rPr lang="en-US" dirty="0" err="1"/>
              <a:t>suicidality</a:t>
            </a:r>
            <a:r>
              <a:rPr lang="en-US" dirty="0"/>
              <a:t>. </a:t>
            </a:r>
          </a:p>
          <a:p>
            <a:r>
              <a:rPr lang="en-US" dirty="0"/>
              <a:t> </a:t>
            </a:r>
          </a:p>
          <a:p>
            <a:r>
              <a:rPr lang="en-US" dirty="0"/>
              <a:t>Another example of a shared risk factor at the individual and relationship level is </a:t>
            </a:r>
            <a:r>
              <a:rPr lang="en-US" b="1" dirty="0"/>
              <a:t>dating violence </a:t>
            </a:r>
            <a:r>
              <a:rPr lang="en-US" dirty="0"/>
              <a:t>against adolescent girls. We know that physical and sexual violence is associated with substance abuse and </a:t>
            </a:r>
            <a:r>
              <a:rPr lang="en-US" dirty="0" err="1"/>
              <a:t>suicidality</a:t>
            </a:r>
            <a:r>
              <a:rPr lang="en-US" dirty="0"/>
              <a:t>, among other negative outcomes (Silverman et al., 2001).</a:t>
            </a:r>
          </a:p>
          <a:p>
            <a:r>
              <a:rPr lang="en-US" dirty="0"/>
              <a:t> </a:t>
            </a:r>
          </a:p>
          <a:p>
            <a:r>
              <a:rPr lang="en-US" dirty="0"/>
              <a:t>Another shared risk factors for suicide and substance abuse includes this broad category of </a:t>
            </a:r>
            <a:r>
              <a:rPr lang="en-US" b="1" dirty="0"/>
              <a:t>illness, injury or poor physical health</a:t>
            </a:r>
            <a:r>
              <a:rPr lang="en-US" dirty="0"/>
              <a:t>.  Here are referring to individuals diagnosed with a serious illness, suffered a serious injury, have a chronic health condition or have physical disability. Issues here may stem from the chronic stress individuals with disabilities may experience, stemming from feeling like a burden to loved ones, struggling with the loss of independence and in some cases, feeling isolated and alone (Russell et al., 2009).</a:t>
            </a:r>
          </a:p>
          <a:p>
            <a:r>
              <a:rPr lang="en-US" dirty="0"/>
              <a:t> </a:t>
            </a:r>
          </a:p>
          <a:p>
            <a:r>
              <a:rPr lang="en-US" dirty="0"/>
              <a:t>Finally, a shared risk factor in the individual domain, is </a:t>
            </a:r>
            <a:r>
              <a:rPr lang="en-US" b="1" dirty="0"/>
              <a:t>bullying and/or victimization</a:t>
            </a:r>
            <a:r>
              <a:rPr lang="en-US" dirty="0"/>
              <a:t>.  This is particularly important issue for Lesbian, Gay and Bisexual youth.  We know some LGB youth don’t have family and peer support, placing them at higher risk for both substance abuse and suicide (Risk and Prevention for lesbian, gay, bisexual and transgender youth, SPRC, 2008; Report available here:  </a:t>
            </a:r>
            <a:r>
              <a:rPr lang="en-US" u="sng" dirty="0">
                <a:hlinkClick r:id="rId3"/>
              </a:rPr>
              <a:t>http://www.sprc.org/sites/sprc.org/files/library/SPRC_LGBT_Youth.pdf</a:t>
            </a:r>
            <a:r>
              <a:rPr lang="en-US" dirty="0"/>
              <a:t>)</a:t>
            </a:r>
            <a:endParaRPr lang="en-US" u="sng" dirty="0">
              <a:hlinkClick r:id="" action="ppaction://noaction"/>
            </a:endParaRPr>
          </a:p>
          <a:p>
            <a:pPr defTabSz="914350">
              <a:spcBef>
                <a:spcPct val="0"/>
              </a:spcBef>
              <a:defRPr/>
            </a:pPr>
            <a:endParaRPr lang="en-US" u="sng" dirty="0">
              <a:hlinkClick r:id="" action="ppaction://noaction"/>
            </a:endParaRPr>
          </a:p>
          <a:p>
            <a:pPr defTabSz="914350">
              <a:spcBef>
                <a:spcPct val="0"/>
              </a:spcBef>
              <a:defRPr/>
            </a:pPr>
            <a:r>
              <a:rPr lang="en-US" u="sng" dirty="0">
                <a:hlinkClick r:id="" action="ppaction://noaction"/>
              </a:rPr>
              <a:t>http</a:t>
            </a:r>
            <a:r>
              <a:rPr lang="en-US" u="sng" dirty="0">
                <a:hlinkClick r:id="rId4"/>
              </a:rPr>
              <a:t>://captus.samhsa.gov/access-resources/shared-adult-risk-factors</a:t>
            </a:r>
            <a:r>
              <a:rPr lang="en-US" dirty="0"/>
              <a:t>  </a:t>
            </a:r>
          </a:p>
          <a:p>
            <a:pPr defTabSz="914350">
              <a:spcBef>
                <a:spcPct val="0"/>
              </a:spcBef>
              <a:defRPr/>
            </a:pPr>
            <a:endParaRPr lang="en-US" dirty="0"/>
          </a:p>
          <a:p>
            <a:r>
              <a:rPr lang="en-US" b="1" dirty="0"/>
              <a:t>Community Level</a:t>
            </a:r>
          </a:p>
          <a:p>
            <a:endParaRPr lang="en-US" dirty="0"/>
          </a:p>
          <a:p>
            <a:r>
              <a:rPr lang="en-US" dirty="0"/>
              <a:t>Let’s move on to shared risk factors at the </a:t>
            </a:r>
            <a:r>
              <a:rPr lang="en-US" b="1" dirty="0"/>
              <a:t>community</a:t>
            </a:r>
            <a:r>
              <a:rPr lang="en-US" dirty="0"/>
              <a:t> level.</a:t>
            </a:r>
          </a:p>
          <a:p>
            <a:r>
              <a:rPr lang="en-US" dirty="0"/>
              <a:t> </a:t>
            </a:r>
          </a:p>
          <a:p>
            <a:r>
              <a:rPr lang="en-US" dirty="0"/>
              <a:t>Here again, the examples we have will come as no surprise to many of you.  I’ll just highlight a couple of those listed here.</a:t>
            </a:r>
          </a:p>
          <a:p>
            <a:r>
              <a:rPr lang="en-US" dirty="0"/>
              <a:t> </a:t>
            </a:r>
          </a:p>
          <a:p>
            <a:r>
              <a:rPr lang="en-US" b="1" dirty="0"/>
              <a:t>Acute community stressful events and chronic community disorganization and stress</a:t>
            </a:r>
            <a:r>
              <a:rPr lang="en-US" dirty="0"/>
              <a:t> often shows up as a shared risk factor in substance abuse and mental health.  Here we are talking about individuals living in neighborhoods with chronically high rates of disorganization, crime and unemployment.</a:t>
            </a:r>
          </a:p>
          <a:p>
            <a:r>
              <a:rPr lang="en-US" dirty="0"/>
              <a:t> </a:t>
            </a:r>
          </a:p>
          <a:p>
            <a:r>
              <a:rPr lang="en-US" dirty="0"/>
              <a:t>Much has been written in recent years about how members of the </a:t>
            </a:r>
            <a:r>
              <a:rPr lang="en-US" b="1" dirty="0"/>
              <a:t>military </a:t>
            </a:r>
            <a:r>
              <a:rPr lang="en-US" dirty="0"/>
              <a:t>experience higher rates of substance abuse and suicidal behaviors…particularly for individuals who served in recent wars in Iraq and Afghanistan.</a:t>
            </a:r>
          </a:p>
          <a:p>
            <a:r>
              <a:rPr lang="en-US" dirty="0"/>
              <a:t> </a:t>
            </a:r>
            <a:endParaRPr lang="en-US" u="sng" dirty="0">
              <a:hlinkClick r:id="" action="ppaction://noaction"/>
            </a:endParaRPr>
          </a:p>
          <a:p>
            <a:pPr>
              <a:spcBef>
                <a:spcPct val="0"/>
              </a:spcBef>
            </a:pPr>
            <a:endParaRPr lang="en-US" u="sng" dirty="0">
              <a:hlinkClick r:id="" action="ppaction://noaction"/>
            </a:endParaRPr>
          </a:p>
          <a:p>
            <a:pPr>
              <a:spcBef>
                <a:spcPct val="0"/>
              </a:spcBef>
            </a:pPr>
            <a:r>
              <a:rPr lang="en-US" u="sng" dirty="0">
                <a:hlinkClick r:id="" action="ppaction://noaction"/>
              </a:rPr>
              <a:t>http</a:t>
            </a:r>
            <a:r>
              <a:rPr lang="en-US" u="sng" dirty="0">
                <a:hlinkClick r:id="rId4"/>
              </a:rPr>
              <a:t>://captus.samhsa.gov/access-resources/shared-adult-risk-factors</a:t>
            </a:r>
            <a:r>
              <a:rPr lang="en-US" dirty="0"/>
              <a:t>  </a:t>
            </a:r>
          </a:p>
          <a:p>
            <a:pPr>
              <a:spcBef>
                <a:spcPct val="0"/>
              </a:spcBef>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Societal Level</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Finally, you see a couple examples of shared risk factors at the societal level including perceived </a:t>
            </a:r>
            <a:r>
              <a:rPr lang="en-US" sz="1200" b="1" kern="1200" dirty="0">
                <a:solidFill>
                  <a:schemeClr val="tx1"/>
                </a:solidFill>
                <a:effectLst/>
                <a:latin typeface="+mn-lt"/>
                <a:ea typeface="+mn-ea"/>
                <a:cs typeface="+mn-cs"/>
              </a:rPr>
              <a:t>discrimination, acculturation and historical trauma</a:t>
            </a:r>
            <a:r>
              <a:rPr lang="en-US" sz="1200" kern="1200" dirty="0">
                <a:solidFill>
                  <a:schemeClr val="tx1"/>
                </a:solidFill>
                <a:effectLst/>
                <a:latin typeface="+mn-lt"/>
                <a:ea typeface="+mn-ea"/>
                <a:cs typeface="+mn-cs"/>
              </a:rPr>
              <a:t>.  These issues are of particular important to many Native American communities where the continuing effects of Historical Trauma and Unresolved Grief are placing Native individuals and communities at increased risk for substance abuse and suicide.</a:t>
            </a:r>
            <a:endParaRPr lang="en-US" dirty="0">
              <a:latin typeface="Helvetica" panose="020B0604020202020204" pitchFamily="34" charset="0"/>
              <a:cs typeface="Helvetica" panose="020B0604020202020204" pitchFamily="34" charset="0"/>
            </a:endParaRPr>
          </a:p>
          <a:p>
            <a:pPr>
              <a:spcBef>
                <a:spcPct val="0"/>
              </a:spcBef>
            </a:pPr>
            <a:endParaRPr lang="en-US" b="1" dirty="0">
              <a:latin typeface="Arial" pitchFamily="34" charset="0"/>
              <a:ea typeface="ＭＳ Ｐゴシック" pitchFamily="34" charset="-128"/>
            </a:endParaRPr>
          </a:p>
          <a:p>
            <a:pPr>
              <a:spcBef>
                <a:spcPct val="0"/>
              </a:spcBef>
            </a:pPr>
            <a:r>
              <a:rPr lang="en-US" b="1" dirty="0">
                <a:latin typeface="Arial" pitchFamily="34" charset="0"/>
                <a:ea typeface="ＭＳ Ｐゴシック" pitchFamily="34" charset="-128"/>
              </a:rPr>
              <a:t>Talking Points</a:t>
            </a:r>
          </a:p>
          <a:p>
            <a:pPr>
              <a:spcBef>
                <a:spcPct val="0"/>
              </a:spcBef>
            </a:pPr>
            <a:endParaRPr lang="en-US" dirty="0">
              <a:latin typeface="Arial" pitchFamily="34" charset="0"/>
              <a:ea typeface="ＭＳ Ｐゴシック" pitchFamily="34" charset="-128"/>
            </a:endParaRPr>
          </a:p>
          <a:p>
            <a:pPr marL="168235" indent="-168235" defTabSz="914350">
              <a:buFont typeface="Arial" panose="020B0604020202020204" pitchFamily="34" charset="0"/>
              <a:buChar char="•"/>
              <a:defRPr/>
            </a:pPr>
            <a:r>
              <a:rPr lang="en-US" sz="1400" dirty="0"/>
              <a:t>Societal—social and cultural norms, and broad health, economic, educational, and social policies</a:t>
            </a:r>
          </a:p>
          <a:p>
            <a:pPr marL="168235" indent="-168235" defTabSz="914350">
              <a:buFont typeface="Arial" panose="020B0604020202020204" pitchFamily="34" charset="0"/>
              <a:buChar char="•"/>
              <a:defRPr/>
            </a:pPr>
            <a:r>
              <a:rPr lang="en-US" sz="1400" dirty="0"/>
              <a:t>Elaboration of the Perceived Discrimination societal shared risk factor; point out many of these draw from studies focused on Native populations</a:t>
            </a:r>
          </a:p>
          <a:p>
            <a:pPr marL="168235" indent="-168235">
              <a:buFont typeface="Arial" panose="020B0604020202020204" pitchFamily="34" charset="0"/>
              <a:buChar char="•"/>
            </a:pPr>
            <a:r>
              <a:rPr lang="en-US" sz="1400" dirty="0"/>
              <a:t>Research on shared factors at the societal level limited; work underway in the CAPT to systematically identify shared factors</a:t>
            </a:r>
          </a:p>
          <a:p>
            <a:pPr marL="168235" indent="-168235">
              <a:spcBef>
                <a:spcPct val="0"/>
              </a:spcBef>
              <a:buFont typeface="Arial" panose="020B0604020202020204" pitchFamily="34" charset="0"/>
              <a:buChar char="•"/>
            </a:pPr>
            <a:r>
              <a:rPr lang="en-US" dirty="0">
                <a:latin typeface="Arial" pitchFamily="34" charset="0"/>
                <a:ea typeface="ＭＳ Ｐゴシック" pitchFamily="34" charset="-128"/>
              </a:rPr>
              <a:t>Highly</a:t>
            </a:r>
            <a:r>
              <a:rPr lang="en-US" baseline="0" dirty="0">
                <a:latin typeface="Arial" pitchFamily="34" charset="0"/>
                <a:ea typeface="ＭＳ Ｐゴシック" pitchFamily="34" charset="-128"/>
              </a:rPr>
              <a:t> population dependent; important to identify factors for target population</a:t>
            </a:r>
            <a:endParaRPr lang="en-US" dirty="0">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a:p>
            <a:r>
              <a:rPr lang="en-US" dirty="0"/>
              <a:t>Perceived discrimination:</a:t>
            </a:r>
          </a:p>
          <a:p>
            <a:r>
              <a:rPr lang="en-US" dirty="0"/>
              <a:t>11. Yoder, K.A., </a:t>
            </a:r>
            <a:r>
              <a:rPr lang="en-US" dirty="0" err="1"/>
              <a:t>Whitbeck</a:t>
            </a:r>
            <a:r>
              <a:rPr lang="en-US" dirty="0"/>
              <a:t>, L.B., Hoyt, D.R., &amp; </a:t>
            </a:r>
            <a:r>
              <a:rPr lang="en-US" dirty="0" err="1"/>
              <a:t>LaFromboise</a:t>
            </a:r>
            <a:r>
              <a:rPr lang="en-US" dirty="0"/>
              <a:t>, T. (2006). Suicidal ideation among American Indian youths. Archives of Suicide Research, 10</a:t>
            </a:r>
            <a:r>
              <a:rPr lang="en-US" i="1" dirty="0"/>
              <a:t>, </a:t>
            </a:r>
            <a:r>
              <a:rPr lang="en-US" dirty="0"/>
              <a:t>177-190. </a:t>
            </a:r>
          </a:p>
          <a:p>
            <a:r>
              <a:rPr lang="en-US" dirty="0"/>
              <a:t>12. </a:t>
            </a:r>
            <a:r>
              <a:rPr lang="en-US" dirty="0" err="1"/>
              <a:t>Whitbeck</a:t>
            </a:r>
            <a:r>
              <a:rPr lang="en-US" dirty="0"/>
              <a:t>, L.B., Walls, M.L., Johnson, K.D., </a:t>
            </a:r>
            <a:r>
              <a:rPr lang="en-US" dirty="0" err="1"/>
              <a:t>Morrisseau</a:t>
            </a:r>
            <a:r>
              <a:rPr lang="en-US" dirty="0"/>
              <a:t>, A.D., McDougall, C.M. (2009). Depressed affect and historical loss among North American indigenous adolescents. American Indian and Alaska Mental Health Research, 16(3), 16-49. </a:t>
            </a:r>
          </a:p>
          <a:p>
            <a:r>
              <a:rPr lang="en-US" dirty="0"/>
              <a:t>13. </a:t>
            </a:r>
            <a:r>
              <a:rPr lang="en-US" dirty="0" err="1"/>
              <a:t>Whitbeck</a:t>
            </a:r>
            <a:r>
              <a:rPr lang="en-US" dirty="0"/>
              <a:t>, L.B., Hoyt, D.R., </a:t>
            </a:r>
            <a:r>
              <a:rPr lang="en-US" dirty="0" err="1"/>
              <a:t>McMorris</a:t>
            </a:r>
            <a:r>
              <a:rPr lang="en-US" dirty="0"/>
              <a:t>, B.J., Chen, X., &amp; </a:t>
            </a:r>
            <a:r>
              <a:rPr lang="en-US" dirty="0" err="1"/>
              <a:t>Stuben</a:t>
            </a:r>
            <a:r>
              <a:rPr lang="en-US" dirty="0"/>
              <a:t>, J.D. (2001). Perceived discrimination and early substance abuse among American Indian children. Journal of Health and Social Behavior, 42(4), 405-424. </a:t>
            </a:r>
          </a:p>
          <a:p>
            <a:pPr>
              <a:spcBef>
                <a:spcPct val="0"/>
              </a:spcBef>
            </a:pPr>
            <a:endParaRPr lang="en-US" dirty="0"/>
          </a:p>
          <a:p>
            <a:pPr defTabSz="914350">
              <a:spcBef>
                <a:spcPct val="0"/>
              </a:spcBef>
              <a:defRPr/>
            </a:pPr>
            <a:endParaRPr lang="en-US" dirty="0"/>
          </a:p>
          <a:p>
            <a:endParaRPr lang="en-US" dirty="0"/>
          </a:p>
        </p:txBody>
      </p:sp>
      <p:sp>
        <p:nvSpPr>
          <p:cNvPr id="4" name="Slide Number Placeholder 3"/>
          <p:cNvSpPr>
            <a:spLocks noGrp="1"/>
          </p:cNvSpPr>
          <p:nvPr>
            <p:ph type="sldNum" sz="quarter" idx="10"/>
          </p:nvPr>
        </p:nvSpPr>
        <p:spPr/>
        <p:txBody>
          <a:bodyPr/>
          <a:lstStyle/>
          <a:p>
            <a:fld id="{10ACC799-D066-9240-8E33-D896C365C428}" type="slidenum">
              <a:rPr lang="en-US" smtClean="0"/>
              <a:t>23</a:t>
            </a:fld>
            <a:endParaRPr lang="en-US"/>
          </a:p>
        </p:txBody>
      </p:sp>
    </p:spTree>
    <p:extLst>
      <p:ext uri="{BB962C8B-B14F-4D97-AF65-F5344CB8AC3E}">
        <p14:creationId xmlns:p14="http://schemas.microsoft.com/office/powerpoint/2010/main" val="668474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88"/>
              </a:spcAft>
            </a:pPr>
            <a:r>
              <a:rPr lang="en-US" sz="1200" dirty="0">
                <a:latin typeface="Sylfaen" pitchFamily="18" charset="0"/>
              </a:rPr>
              <a:t>Let’s take a deeper look at one</a:t>
            </a:r>
            <a:r>
              <a:rPr lang="en-US" sz="1200" baseline="0" dirty="0">
                <a:latin typeface="Sylfaen" pitchFamily="18" charset="0"/>
              </a:rPr>
              <a:t> of these individual level risk factors and consider the impact it has on substance abuse and suicidal behaviors.</a:t>
            </a:r>
          </a:p>
          <a:p>
            <a:pPr>
              <a:spcAft>
                <a:spcPts val="588"/>
              </a:spcAft>
            </a:pPr>
            <a:r>
              <a:rPr lang="en-US" sz="1200" dirty="0">
                <a:latin typeface="Sylfaen" pitchFamily="18" charset="0"/>
              </a:rPr>
              <a:t>One</a:t>
            </a:r>
            <a:r>
              <a:rPr lang="en-US" sz="1200" baseline="0" dirty="0">
                <a:latin typeface="Sylfaen" pitchFamily="18" charset="0"/>
              </a:rPr>
              <a:t> of the Risk factors found in the individual domain is adverse childhood experiences or trauma and the ACE’s study points us to the importance shared risk factors play in developing collaborative partnerships. </a:t>
            </a:r>
            <a:endParaRPr lang="en-US" sz="1200" dirty="0">
              <a:latin typeface="Sylfaen" pitchFamily="18" charset="0"/>
            </a:endParaRPr>
          </a:p>
          <a:p>
            <a:pPr>
              <a:spcAft>
                <a:spcPts val="588"/>
              </a:spcAft>
            </a:pPr>
            <a:r>
              <a:rPr lang="en-US" sz="1200" dirty="0">
                <a:latin typeface="Sylfaen" pitchFamily="18" charset="0"/>
              </a:rPr>
              <a:t> The</a:t>
            </a:r>
            <a:r>
              <a:rPr lang="en-US" sz="1200" baseline="0" dirty="0">
                <a:latin typeface="Sylfaen" pitchFamily="18" charset="0"/>
              </a:rPr>
              <a:t> ACE’s study is the l</a:t>
            </a:r>
            <a:r>
              <a:rPr lang="en-US" sz="1200" dirty="0">
                <a:latin typeface="Sylfaen" pitchFamily="18" charset="0"/>
              </a:rPr>
              <a:t>argest Study of its Kind</a:t>
            </a:r>
          </a:p>
          <a:p>
            <a:pPr>
              <a:spcAft>
                <a:spcPts val="588"/>
              </a:spcAft>
            </a:pPr>
            <a:r>
              <a:rPr lang="en-US" sz="1200" dirty="0">
                <a:latin typeface="Sylfaen" pitchFamily="18" charset="0"/>
              </a:rPr>
              <a:t>Over 17,000 participants</a:t>
            </a:r>
          </a:p>
          <a:p>
            <a:pPr>
              <a:spcAft>
                <a:spcPts val="588"/>
              </a:spcAft>
            </a:pPr>
            <a:r>
              <a:rPr lang="en-US" sz="1200" dirty="0">
                <a:latin typeface="Sylfaen" pitchFamily="18" charset="0"/>
              </a:rPr>
              <a:t>Both Retrospective and Prospective</a:t>
            </a:r>
          </a:p>
          <a:p>
            <a:pPr>
              <a:spcAft>
                <a:spcPts val="588"/>
              </a:spcAft>
            </a:pPr>
            <a:r>
              <a:rPr lang="en-US" sz="1200" dirty="0">
                <a:latin typeface="Sylfaen" pitchFamily="18" charset="0"/>
              </a:rPr>
              <a:t>Over 100 Peer-Reviewed Journal Articles</a:t>
            </a:r>
          </a:p>
          <a:p>
            <a:pPr>
              <a:spcAft>
                <a:spcPts val="588"/>
              </a:spcAft>
            </a:pPr>
            <a:r>
              <a:rPr lang="en-US" sz="1200" dirty="0"/>
              <a:t>We have been talking about neuroscience research – which is the study of individuals.  Now we are going to switch gears and talk about the population as a whole.  It can be challenging to think about how the whole population is affected by a disease agent – but when we are interested in transformational change – really finding high leverage solutions to problems, then we need to think about what would produce population-level improvements.  So, we’ll turn to the field of epidemiology.  </a:t>
            </a:r>
          </a:p>
          <a:p>
            <a:pPr>
              <a:spcAft>
                <a:spcPts val="588"/>
              </a:spcAft>
            </a:pPr>
            <a:r>
              <a:rPr lang="en-US" sz="1200" dirty="0"/>
              <a:t>When Dr. Rob </a:t>
            </a:r>
            <a:r>
              <a:rPr lang="en-US" sz="1200" dirty="0" err="1"/>
              <a:t>Anda</a:t>
            </a:r>
            <a:r>
              <a:rPr lang="en-US" sz="1200" dirty="0"/>
              <a:t> and Dr. Vincent </a:t>
            </a:r>
            <a:r>
              <a:rPr lang="en-US" sz="1200" dirty="0" err="1"/>
              <a:t>Felitti</a:t>
            </a:r>
            <a:r>
              <a:rPr lang="en-US" sz="1200" dirty="0"/>
              <a:t> designed the ACE Study, they were testing a theory about pathways to disease.  They were studying disease agents that would change the way we think about preventive action.   They thought about the impact of life experiences during childhood on human development and how health changes over the lifespan.  They used a life-span perspective to develop this theoretical model for learning about foundations of health, safety, and long life.</a:t>
            </a:r>
          </a:p>
          <a:p>
            <a:pPr>
              <a:spcAft>
                <a:spcPts val="588"/>
              </a:spcAft>
            </a:pPr>
            <a:r>
              <a:rPr lang="en-US" sz="1200" dirty="0"/>
              <a:t>Their theory was that adverse childhood experience leads to social, emotional, cognitive impairment, which leads to adoptions of risk behaviors, which leads to disease and early death.  They designed the ACE study to determine whether or not adverse childhood experience could be an underlying cause of a portion of diseases experienced in the population.</a:t>
            </a:r>
          </a:p>
          <a:p>
            <a:pPr>
              <a:spcAft>
                <a:spcPts val="588"/>
              </a:spcAft>
            </a:pPr>
            <a:r>
              <a:rPr lang="en-US" sz="1200" dirty="0"/>
              <a:t>Prior to this work Dr. </a:t>
            </a:r>
            <a:r>
              <a:rPr lang="en-US" sz="1200" dirty="0" err="1"/>
              <a:t>Anda</a:t>
            </a:r>
            <a:r>
              <a:rPr lang="en-US" sz="1200" dirty="0"/>
              <a:t> had been a leader in the field of reducing heart disease.  His work through the 80s and into the 90s, was about identifying risk and protective factors that predicted heart disease, and working to reduce the risk and increase the protective factors.  You all will recognize this risk and protective model – it has been the prevailing model for prevention in many fields during our lives.  But, Dr. </a:t>
            </a:r>
            <a:r>
              <a:rPr lang="en-US" sz="1200" dirty="0" err="1"/>
              <a:t>Anda</a:t>
            </a:r>
            <a:r>
              <a:rPr lang="en-US" sz="1200" dirty="0"/>
              <a:t> knew that risk for heart disease as will as risk for many mental, physical, and behavioral disorders is not randomly distributed – and therefore could not be the underlying cause of the health problems he was dedicated to resolving.  Prior to the ACE study, </a:t>
            </a:r>
            <a:r>
              <a:rPr lang="en-US" sz="1200" dirty="0" err="1"/>
              <a:t>Dr</a:t>
            </a:r>
            <a:r>
              <a:rPr lang="en-US" sz="1200" dirty="0"/>
              <a:t> </a:t>
            </a:r>
            <a:r>
              <a:rPr lang="en-US" sz="1200" dirty="0" err="1"/>
              <a:t>Anda</a:t>
            </a:r>
            <a:r>
              <a:rPr lang="en-US" sz="1200" dirty="0"/>
              <a:t> won many prestigious awards for his work leading primary, secondary and tertiary disease reduction strategies using a risk and protection factor approach, but he left that behind in order to find underlying causes of ill-health.  </a:t>
            </a:r>
          </a:p>
          <a:p>
            <a:pPr>
              <a:spcAft>
                <a:spcPts val="588"/>
              </a:spcAft>
            </a:pPr>
            <a:r>
              <a:rPr lang="en-US" sz="1200" dirty="0"/>
              <a:t>This pioneering and courageous work by Drs. </a:t>
            </a:r>
            <a:r>
              <a:rPr lang="en-US" sz="1200" dirty="0" err="1"/>
              <a:t>Felitti</a:t>
            </a:r>
            <a:r>
              <a:rPr lang="en-US" sz="1200" dirty="0"/>
              <a:t> and </a:t>
            </a:r>
            <a:r>
              <a:rPr lang="en-US" sz="1200" dirty="0" err="1"/>
              <a:t>Anda</a:t>
            </a:r>
            <a:r>
              <a:rPr lang="en-US" sz="1200" dirty="0"/>
              <a:t> uncovered evidence of the most powerful determinate of the public’s health.  It also challenged long held beliefs about pathways to disease and theories about how best to interrupt them.  The work was, at first, controversial.  Now, it leads strategy at the World Health Organization, many federal agencies, and here in Washington – in state agencies and in communities throughout the state. </a:t>
            </a:r>
          </a:p>
          <a:p>
            <a:endParaRPr lang="en-US" sz="1200" dirty="0">
              <a:latin typeface="Sylfaen" pitchFamily="18" charset="0"/>
            </a:endParaRPr>
          </a:p>
          <a:p>
            <a:r>
              <a:rPr lang="en-US" sz="1200" dirty="0"/>
              <a:t>87% </a:t>
            </a:r>
          </a:p>
          <a:p>
            <a:r>
              <a:rPr lang="en-US" sz="1200" dirty="0"/>
              <a:t>with 1 ACE </a:t>
            </a:r>
          </a:p>
          <a:p>
            <a:r>
              <a:rPr lang="en-US" sz="1200" dirty="0"/>
              <a:t>have another</a:t>
            </a:r>
          </a:p>
          <a:p>
            <a:r>
              <a:rPr lang="en-US" sz="1200" dirty="0"/>
              <a:t>The Adverse Childhood Experience categories that </a:t>
            </a:r>
            <a:r>
              <a:rPr lang="en-US" sz="1200" dirty="0" err="1"/>
              <a:t>Drs</a:t>
            </a:r>
            <a:r>
              <a:rPr lang="en-US" sz="1200" dirty="0"/>
              <a:t> </a:t>
            </a:r>
            <a:r>
              <a:rPr lang="en-US" sz="1200" dirty="0" err="1"/>
              <a:t>Anda</a:t>
            </a:r>
            <a:r>
              <a:rPr lang="en-US" sz="1200" dirty="0"/>
              <a:t> and </a:t>
            </a:r>
            <a:r>
              <a:rPr lang="en-US" sz="1200" dirty="0" err="1"/>
              <a:t>Felitti</a:t>
            </a:r>
            <a:r>
              <a:rPr lang="en-US" sz="1200" dirty="0"/>
              <a:t> included in their study include :</a:t>
            </a:r>
          </a:p>
          <a:p>
            <a:pPr marL="452370" indent="-118145">
              <a:buFont typeface="Arial" pitchFamily="34" charset="0"/>
              <a:buChar char="•"/>
            </a:pPr>
            <a:r>
              <a:rPr lang="en-US" sz="1200" dirty="0"/>
              <a:t>Three forms of abuse: physical, emotional, and sexual abuse</a:t>
            </a:r>
          </a:p>
          <a:p>
            <a:pPr marL="452370" indent="-118145">
              <a:buFont typeface="Arial" pitchFamily="34" charset="0"/>
              <a:buChar char="•"/>
            </a:pPr>
            <a:r>
              <a:rPr lang="en-US" sz="1200" dirty="0"/>
              <a:t>Two kinds of neglect: physical and emotional neglect and</a:t>
            </a:r>
          </a:p>
          <a:p>
            <a:pPr marL="452370" indent="-118145">
              <a:spcAft>
                <a:spcPts val="588"/>
              </a:spcAft>
              <a:buFont typeface="Arial" pitchFamily="34" charset="0"/>
              <a:buChar char="•"/>
            </a:pPr>
            <a:r>
              <a:rPr lang="en-US" sz="1200" dirty="0"/>
              <a:t>Five indicators of household functioning: having a mentally ill, depressed or suicidal person in the home, having a drug addicted or alcoholic family member, incarceration of a family member, loss of a parent, and witnessing violence against one’s mother.</a:t>
            </a:r>
          </a:p>
          <a:p>
            <a:pPr>
              <a:spcAft>
                <a:spcPts val="588"/>
              </a:spcAft>
            </a:pPr>
            <a:r>
              <a:rPr lang="en-US" sz="1200" dirty="0"/>
              <a:t>The researchers did ask about severity of abuse, duration and other kinds of questions that are important to folks working in child safety.  But when it comes to health outcomes, they found that what matters most in terms of life-long health is the </a:t>
            </a:r>
            <a:r>
              <a:rPr lang="en-US" sz="1200" i="1" dirty="0"/>
              <a:t>number of different kinds</a:t>
            </a:r>
            <a:r>
              <a:rPr lang="en-US" sz="1200" dirty="0"/>
              <a:t> of adverse childhood experiences.  When lots of different categories stack up in a person’s life, the cumulative effective is stunning.  </a:t>
            </a:r>
          </a:p>
          <a:p>
            <a:pPr>
              <a:spcAft>
                <a:spcPts val="588"/>
              </a:spcAft>
            </a:pPr>
            <a:r>
              <a:rPr lang="en-US" sz="1200" dirty="0"/>
              <a:t>And, these different kinds of experiences do typically come in clusters – among people who said that they had one category of Adverse Childhood Experience, 87% had at least one more category of Adverse Childhood Experience.  So, the researchers said “It doesn’t make sense to make a study about the 13% who don’t have additional ACEs, it makes more sense to have the study be about the 87% of people who did experience multiple ACE categories.  </a:t>
            </a:r>
          </a:p>
          <a:p>
            <a:pPr>
              <a:spcAft>
                <a:spcPts val="588"/>
              </a:spcAft>
            </a:pPr>
            <a:r>
              <a:rPr lang="en-US" sz="1200" dirty="0"/>
              <a:t>That’s why they made an ACE score – which you will see throughout the rest of this presentation.  The ACE Score is the number of different categories of Adverse Experience during a person’s childhood – from 1-10.</a:t>
            </a:r>
          </a:p>
          <a:p>
            <a:pPr>
              <a:spcAft>
                <a:spcPts val="588"/>
              </a:spcAft>
            </a:pPr>
            <a:endParaRPr lang="en-US" sz="1200" dirty="0"/>
          </a:p>
          <a:p>
            <a:pPr marL="0" marR="0" indent="0" algn="l" defTabSz="457200" rtl="0" eaLnBrk="1" fontAlgn="auto" latinLnBrk="0" hangingPunct="1">
              <a:lnSpc>
                <a:spcPct val="100000"/>
              </a:lnSpc>
              <a:spcBef>
                <a:spcPts val="0"/>
              </a:spcBef>
              <a:spcAft>
                <a:spcPts val="588"/>
              </a:spcAft>
              <a:buClrTx/>
              <a:buSzTx/>
              <a:buFontTx/>
              <a:buNone/>
              <a:tabLst/>
              <a:defRPr/>
            </a:pPr>
            <a:r>
              <a:rPr lang="en-US" sz="1200" dirty="0">
                <a:latin typeface="Arial" panose="020B0604020202020204" pitchFamily="34" charset="0"/>
                <a:cs typeface="Arial" panose="020B0604020202020204" pitchFamily="34" charset="0"/>
              </a:rPr>
              <a:t>Robert F. </a:t>
            </a:r>
            <a:r>
              <a:rPr lang="en-US" sz="1200" dirty="0" err="1">
                <a:latin typeface="Arial" panose="020B0604020202020204" pitchFamily="34" charset="0"/>
                <a:cs typeface="Arial" panose="020B0604020202020204" pitchFamily="34" charset="0"/>
              </a:rPr>
              <a:t>Anda</a:t>
            </a:r>
            <a:r>
              <a:rPr lang="en-US" sz="1200" dirty="0">
                <a:latin typeface="Arial" panose="020B0604020202020204" pitchFamily="34" charset="0"/>
                <a:cs typeface="Arial" panose="020B0604020202020204" pitchFamily="34" charset="0"/>
              </a:rPr>
              <a:t>, MD, MS, with the CDC; and Vincent J. </a:t>
            </a:r>
            <a:r>
              <a:rPr lang="en-US" sz="1200" dirty="0" err="1">
                <a:latin typeface="Arial" panose="020B0604020202020204" pitchFamily="34" charset="0"/>
                <a:cs typeface="Arial" panose="020B0604020202020204" pitchFamily="34" charset="0"/>
              </a:rPr>
              <a:t>Felitti</a:t>
            </a:r>
            <a:r>
              <a:rPr lang="en-US" sz="1200" dirty="0">
                <a:latin typeface="Arial" panose="020B0604020202020204" pitchFamily="34" charset="0"/>
                <a:cs typeface="Arial" panose="020B0604020202020204" pitchFamily="34" charset="0"/>
              </a:rPr>
              <a:t>, MD, with Kaiser Permanente. The Adverse Childhood Experiences Study. Linking childhood trauma to long-term health and social consequences. Available path: http://</a:t>
            </a:r>
            <a:r>
              <a:rPr lang="en-US" sz="1200" dirty="0" err="1">
                <a:latin typeface="Arial" panose="020B0604020202020204" pitchFamily="34" charset="0"/>
                <a:cs typeface="Arial" panose="020B0604020202020204" pitchFamily="34" charset="0"/>
              </a:rPr>
              <a:t>www.acestudy.org</a:t>
            </a:r>
            <a:r>
              <a:rPr lang="en-US" sz="1200" dirty="0">
                <a:latin typeface="Arial" panose="020B0604020202020204" pitchFamily="34" charset="0"/>
                <a:cs typeface="Arial" panose="020B0604020202020204" pitchFamily="34" charset="0"/>
              </a:rPr>
              <a:t>/ Retrieved: September 30, 2013</a:t>
            </a:r>
          </a:p>
          <a:p>
            <a:pPr>
              <a:spcAft>
                <a:spcPts val="588"/>
              </a:spcAft>
            </a:pPr>
            <a:endParaRPr lang="en-US" sz="1200" dirty="0"/>
          </a:p>
          <a:p>
            <a:pPr marL="224267" indent="-224267"/>
            <a:endParaRPr lang="en-US" sz="1200" dirty="0"/>
          </a:p>
          <a:p>
            <a:pPr>
              <a:buFontTx/>
              <a:buChar char="•"/>
            </a:pPr>
            <a:endParaRPr lang="en-US" sz="1200" dirty="0">
              <a:latin typeface="Sylfaen" pitchFamily="18" charset="0"/>
            </a:endParaRPr>
          </a:p>
          <a:p>
            <a:pPr>
              <a:buFontTx/>
              <a:buChar char="•"/>
            </a:pPr>
            <a:endParaRPr lang="en-US" sz="1200" dirty="0">
              <a:latin typeface="Sylfaen" pitchFamily="18" charset="0"/>
            </a:endParaRPr>
          </a:p>
          <a:p>
            <a:endParaRPr lang="en-US" dirty="0"/>
          </a:p>
        </p:txBody>
      </p:sp>
      <p:sp>
        <p:nvSpPr>
          <p:cNvPr id="4" name="Slide Number Placeholder 3"/>
          <p:cNvSpPr>
            <a:spLocks noGrp="1"/>
          </p:cNvSpPr>
          <p:nvPr>
            <p:ph type="sldNum" sz="quarter" idx="10"/>
          </p:nvPr>
        </p:nvSpPr>
        <p:spPr/>
        <p:txBody>
          <a:bodyPr/>
          <a:lstStyle/>
          <a:p>
            <a:fld id="{10ACC799-D066-9240-8E33-D896C365C428}" type="slidenum">
              <a:rPr lang="en-US" smtClean="0"/>
              <a:t>24</a:t>
            </a:fld>
            <a:endParaRPr lang="en-US"/>
          </a:p>
        </p:txBody>
      </p:sp>
    </p:spTree>
    <p:extLst>
      <p:ext uri="{BB962C8B-B14F-4D97-AF65-F5344CB8AC3E}">
        <p14:creationId xmlns:p14="http://schemas.microsoft.com/office/powerpoint/2010/main" val="7062140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for example, r</a:t>
            </a:r>
            <a:r>
              <a:rPr lang="en-US" dirty="0"/>
              <a:t>esearch has demonstrated a strong graded relationship between ACES and initiation of drug use.  Here you see adverse childhood experiences grouped from 0 to four or more.  As the number of adverse childhood experiences increases, the initiation of alcohol use before the age of fourteen also increases.  4% of participants with no adverse childhood engaged in alcohol use compared to 16.9% for those who experienced 4 or more ACES.  A similar relationship is observed when looking at drinking initiation between the ages of 14 and 17, but the result is not as strong. </a:t>
            </a:r>
          </a:p>
          <a:p>
            <a:endParaRPr lang="en-US" dirty="0"/>
          </a:p>
          <a:p>
            <a:r>
              <a:rPr lang="en-US" dirty="0"/>
              <a:t>For our states, tribes and jurisdictions focusing on underage drinking these results should be alarming and suggest the importance of addressing ACEs as one component of preventing underage drinking. </a:t>
            </a:r>
          </a:p>
          <a:p>
            <a:r>
              <a:rPr lang="en-US" dirty="0">
                <a:solidFill>
                  <a:srgbClr val="000000"/>
                </a:solidFill>
              </a:rPr>
              <a:t>According to the study authors, responses to underage drinking will not be effective unless they help youth recognize and cope with stressors of abuse, domestic violence and other adverse experiences.  </a:t>
            </a:r>
          </a:p>
          <a:p>
            <a:endParaRPr lang="en-US" dirty="0"/>
          </a:p>
          <a:p>
            <a:r>
              <a:rPr lang="en-US" dirty="0"/>
              <a:t>Given the negative impact of early initiation of alcohol use on neurodevelopment and the evidence that adverse child events also impact neurodevelopment, these findings are concerning. </a:t>
            </a:r>
          </a:p>
          <a:p>
            <a:endParaRPr lang="en-US" dirty="0"/>
          </a:p>
          <a:p>
            <a:r>
              <a:rPr lang="en-US" dirty="0"/>
              <a:t>Added Neglect (CTQ) </a:t>
            </a:r>
          </a:p>
          <a:p>
            <a:r>
              <a:rPr lang="en-US" dirty="0"/>
              <a:t>Attributable Risk Fraction (ARF) for early initiation of alcohol use was 55%</a:t>
            </a:r>
          </a:p>
          <a:p>
            <a:r>
              <a:rPr lang="en-US" dirty="0"/>
              <a:t>Influence on initiation persisted for 4 birth cohorts dating back to 1900. </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err="1">
                <a:latin typeface="Arial"/>
                <a:cs typeface="Arial"/>
              </a:rPr>
              <a:t>Dube</a:t>
            </a:r>
            <a:r>
              <a:rPr lang="en-US" sz="1200" dirty="0">
                <a:latin typeface="Arial"/>
                <a:cs typeface="Arial"/>
              </a:rPr>
              <a:t>, S. R., Miller, J. W., Brown, D. W., Giles, W. H., </a:t>
            </a:r>
            <a:r>
              <a:rPr lang="en-US" sz="1200" dirty="0" err="1">
                <a:latin typeface="Arial"/>
                <a:cs typeface="Arial"/>
              </a:rPr>
              <a:t>Felitti</a:t>
            </a:r>
            <a:r>
              <a:rPr lang="en-US" sz="1200" dirty="0">
                <a:latin typeface="Arial"/>
                <a:cs typeface="Arial"/>
              </a:rPr>
              <a:t>, V. J., Dong, M., &amp; </a:t>
            </a:r>
            <a:r>
              <a:rPr lang="en-US" sz="1200" dirty="0" err="1">
                <a:latin typeface="Arial"/>
                <a:cs typeface="Arial"/>
              </a:rPr>
              <a:t>Anda</a:t>
            </a:r>
            <a:r>
              <a:rPr lang="en-US" sz="1200" dirty="0">
                <a:latin typeface="Arial"/>
                <a:cs typeface="Arial"/>
              </a:rPr>
              <a:t>, R. F. (2006).  Adverse childhood experiences and the association with ever using alcohol and initiating alcohol use during adolescence.  Journal of Adolescent Health, 38(4), 444.</a:t>
            </a:r>
          </a:p>
          <a:p>
            <a:endParaRPr lang="en-US" dirty="0"/>
          </a:p>
          <a:p>
            <a:endParaRPr lang="en-US" dirty="0"/>
          </a:p>
        </p:txBody>
      </p:sp>
      <p:sp>
        <p:nvSpPr>
          <p:cNvPr id="4" name="Slide Number Placeholder 3"/>
          <p:cNvSpPr>
            <a:spLocks noGrp="1"/>
          </p:cNvSpPr>
          <p:nvPr>
            <p:ph type="sldNum" sz="quarter" idx="10"/>
          </p:nvPr>
        </p:nvSpPr>
        <p:spPr/>
        <p:txBody>
          <a:bodyPr/>
          <a:lstStyle/>
          <a:p>
            <a:fld id="{10ACC799-D066-9240-8E33-D896C365C428}" type="slidenum">
              <a:rPr lang="en-US" smtClean="0"/>
              <a:t>25</a:t>
            </a:fld>
            <a:endParaRPr lang="en-US"/>
          </a:p>
        </p:txBody>
      </p:sp>
    </p:spTree>
    <p:extLst>
      <p:ext uri="{BB962C8B-B14F-4D97-AF65-F5344CB8AC3E}">
        <p14:creationId xmlns:p14="http://schemas.microsoft.com/office/powerpoint/2010/main" val="1358223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Another analysis looked at initiation of illicit drug use before the age of 14 and between 14 and 18.  Again, the graded relationship is observed with more ACES associated with greater likelihood of illicit drug use initiation…</a:t>
            </a:r>
          </a:p>
          <a:p>
            <a:endParaRPr lang="en-US"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err="1">
                <a:latin typeface="Arial"/>
                <a:cs typeface="Arial"/>
              </a:rPr>
              <a:t>Dube</a:t>
            </a:r>
            <a:r>
              <a:rPr lang="en-US" sz="1200" dirty="0">
                <a:latin typeface="Arial"/>
                <a:cs typeface="Arial"/>
              </a:rPr>
              <a:t>, S. R., </a:t>
            </a:r>
            <a:r>
              <a:rPr lang="en-US" sz="1200" dirty="0" err="1">
                <a:latin typeface="Arial"/>
                <a:cs typeface="Arial"/>
              </a:rPr>
              <a:t>Felitti</a:t>
            </a:r>
            <a:r>
              <a:rPr lang="en-US" sz="1200" dirty="0">
                <a:latin typeface="Arial"/>
                <a:cs typeface="Arial"/>
              </a:rPr>
              <a:t>, V. J., Dong, M., Chapman, D. P., Giles, W. H., &amp; </a:t>
            </a:r>
            <a:r>
              <a:rPr lang="en-US" sz="1200" dirty="0" err="1">
                <a:latin typeface="Arial"/>
                <a:cs typeface="Arial"/>
              </a:rPr>
              <a:t>Anda</a:t>
            </a:r>
            <a:r>
              <a:rPr lang="en-US" sz="1200" dirty="0">
                <a:latin typeface="Arial"/>
                <a:cs typeface="Arial"/>
              </a:rPr>
              <a:t>, R. F. (2003).  Childhood abuse, neglect and household dysfunction and the risk of illicit drug use: The Averse Childhood Experience Study. Pediatrics , 111(3), 564–572.</a:t>
            </a:r>
          </a:p>
          <a:p>
            <a:endParaRPr lang="en-US" dirty="0"/>
          </a:p>
        </p:txBody>
      </p:sp>
      <p:sp>
        <p:nvSpPr>
          <p:cNvPr id="4" name="Slide Number Placeholder 3"/>
          <p:cNvSpPr>
            <a:spLocks noGrp="1"/>
          </p:cNvSpPr>
          <p:nvPr>
            <p:ph type="sldNum" sz="quarter" idx="10"/>
          </p:nvPr>
        </p:nvSpPr>
        <p:spPr/>
        <p:txBody>
          <a:bodyPr/>
          <a:lstStyle/>
          <a:p>
            <a:fld id="{10ACC799-D066-9240-8E33-D896C365C428}" type="slidenum">
              <a:rPr lang="en-US" smtClean="0"/>
              <a:t>26</a:t>
            </a:fld>
            <a:endParaRPr lang="en-US"/>
          </a:p>
        </p:txBody>
      </p:sp>
    </p:spTree>
    <p:extLst>
      <p:ext uri="{BB962C8B-B14F-4D97-AF65-F5344CB8AC3E}">
        <p14:creationId xmlns:p14="http://schemas.microsoft.com/office/powerpoint/2010/main" val="7588613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solidFill>
                  <a:srgbClr val="000000"/>
                </a:solidFill>
              </a:rPr>
              <a:t>ACEs have a powerful graded relationship to the risk of suicide attempts; this holds for attempts by men and women and attempts during adolescence or adulthood.  This graph shows the proportion of child and adolescent attempts in blue and adult attempts in orange.  Again extremely high prevalence of attempted suicide with high ACE scores.   </a:t>
            </a:r>
          </a:p>
          <a:p>
            <a:pPr>
              <a:defRPr/>
            </a:pPr>
            <a:endParaRPr lang="en-US" dirty="0">
              <a:solidFill>
                <a:srgbClr val="000000"/>
              </a:solidFill>
            </a:endParaRPr>
          </a:p>
          <a:p>
            <a:pPr>
              <a:defRPr/>
            </a:pPr>
            <a:r>
              <a:rPr lang="en-US" dirty="0">
                <a:solidFill>
                  <a:srgbClr val="000000"/>
                </a:solidFill>
              </a:rPr>
              <a:t>Corresponding OR adjusted for sex, race, education </a:t>
            </a:r>
            <a:r>
              <a:rPr lang="en-US" dirty="0" err="1">
                <a:solidFill>
                  <a:srgbClr val="000000"/>
                </a:solidFill>
              </a:rPr>
              <a:t>level,age</a:t>
            </a:r>
            <a:endParaRPr lang="en-US" dirty="0">
              <a:solidFill>
                <a:srgbClr val="000000"/>
              </a:solidFill>
            </a:endParaRPr>
          </a:p>
          <a:p>
            <a:pPr>
              <a:defRPr/>
            </a:pPr>
            <a:r>
              <a:rPr lang="en-US" dirty="0">
                <a:solidFill>
                  <a:srgbClr val="000000"/>
                </a:solidFill>
              </a:rPr>
              <a:t>Chi Square test for trend significant for both groups </a:t>
            </a:r>
          </a:p>
          <a:p>
            <a:pPr marL="319071" indent="-319071">
              <a:spcBef>
                <a:spcPts val="700"/>
              </a:spcBef>
              <a:buClr>
                <a:srgbClr val="DD8047"/>
              </a:buClr>
              <a:buSzPct val="60000"/>
              <a:buFont typeface="Wingdings" pitchFamily="2" charset="2"/>
              <a:buChar char=""/>
              <a:defRPr/>
            </a:pPr>
            <a:r>
              <a:rPr lang="en-US" dirty="0">
                <a:solidFill>
                  <a:prstClr val="black"/>
                </a:solidFill>
                <a:latin typeface="Tw Cen MT"/>
              </a:rPr>
              <a:t>Strong influence of childhood trauma on past and future suicide attempts among incarcerated women persisted even after controlling for substance abuse and emotional distress.” </a:t>
            </a:r>
          </a:p>
          <a:p>
            <a:pPr marL="319071" indent="-319071">
              <a:spcBef>
                <a:spcPts val="700"/>
              </a:spcBef>
              <a:buClr>
                <a:srgbClr val="DD8047"/>
              </a:buClr>
              <a:buSzPct val="60000"/>
              <a:buFont typeface="Wingdings" pitchFamily="2" charset="2"/>
              <a:buChar char=""/>
              <a:defRPr/>
            </a:pPr>
            <a:endParaRPr lang="en-US" dirty="0">
              <a:solidFill>
                <a:prstClr val="black"/>
              </a:solidFill>
              <a:latin typeface="Tw Cen MT"/>
            </a:endParaRPr>
          </a:p>
          <a:p>
            <a:pPr marL="0" indent="0">
              <a:spcBef>
                <a:spcPts val="700"/>
              </a:spcBef>
              <a:buClr>
                <a:srgbClr val="DD8047"/>
              </a:buClr>
              <a:buSzPct val="60000"/>
              <a:buFont typeface="Wingdings" pitchFamily="2" charset="2"/>
              <a:buNone/>
              <a:defRPr/>
            </a:pPr>
            <a:r>
              <a:rPr lang="en-US" dirty="0">
                <a:solidFill>
                  <a:prstClr val="black"/>
                </a:solidFill>
                <a:latin typeface="Tw Cen MT"/>
              </a:rPr>
              <a:t>The</a:t>
            </a:r>
            <a:r>
              <a:rPr lang="en-US" baseline="0" dirty="0">
                <a:solidFill>
                  <a:prstClr val="black"/>
                </a:solidFill>
                <a:latin typeface="Tw Cen MT"/>
              </a:rPr>
              <a:t> ACE study reminds us risk and protective factors and understanding their impact on the target population is an important aspect of developing a comprehensive prevention strategy and this fact is compounded when you are working with other sectors.  Recognizing and addressing the risk factors at play increases the strategy’s efficacy. </a:t>
            </a:r>
          </a:p>
          <a:p>
            <a:pPr marL="0" indent="0">
              <a:spcBef>
                <a:spcPts val="700"/>
              </a:spcBef>
              <a:buClr>
                <a:srgbClr val="DD8047"/>
              </a:buClr>
              <a:buSzPct val="60000"/>
              <a:buFont typeface="Wingdings" pitchFamily="2" charset="2"/>
              <a:buNone/>
              <a:defRPr/>
            </a:pPr>
            <a:endParaRPr lang="en-US" baseline="0" dirty="0">
              <a:solidFill>
                <a:prstClr val="black"/>
              </a:solidFill>
              <a:latin typeface="Tw Cen MT"/>
            </a:endParaRPr>
          </a:p>
          <a:p>
            <a:pPr marL="0" indent="0">
              <a:spcBef>
                <a:spcPts val="700"/>
              </a:spcBef>
              <a:buClr>
                <a:srgbClr val="DD8047"/>
              </a:buClr>
              <a:buSzPct val="60000"/>
              <a:buFont typeface="Wingdings" pitchFamily="2" charset="2"/>
              <a:buNone/>
              <a:defRPr/>
            </a:pPr>
            <a:r>
              <a:rPr lang="en-US" baseline="0" dirty="0">
                <a:solidFill>
                  <a:prstClr val="black"/>
                </a:solidFill>
                <a:latin typeface="Tw Cen MT"/>
              </a:rPr>
              <a:t>The ACEs and individual and relationship risk factors are important to understand even when providing community level interventions</a:t>
            </a:r>
            <a:endParaRPr lang="en-US" dirty="0">
              <a:solidFill>
                <a:prstClr val="black"/>
              </a:solidFill>
              <a:latin typeface="Tw Cen MT"/>
            </a:endParaRPr>
          </a:p>
          <a:p>
            <a:pPr marL="0" indent="0">
              <a:spcBef>
                <a:spcPts val="700"/>
              </a:spcBef>
              <a:buClr>
                <a:srgbClr val="DD8047"/>
              </a:buClr>
              <a:buSzPct val="60000"/>
              <a:buFont typeface="Wingdings" pitchFamily="2" charset="2"/>
              <a:buNone/>
              <a:defRPr/>
            </a:pPr>
            <a:r>
              <a:rPr lang="en-US" dirty="0">
                <a:solidFill>
                  <a:prstClr val="black"/>
                </a:solidFill>
                <a:latin typeface="Tw Cen MT"/>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err="1">
                <a:solidFill>
                  <a:prstClr val="black"/>
                </a:solidFill>
                <a:latin typeface="Arial"/>
                <a:cs typeface="Arial"/>
              </a:rPr>
              <a:t>Dube</a:t>
            </a:r>
            <a:r>
              <a:rPr lang="en-US" sz="1200" dirty="0">
                <a:solidFill>
                  <a:prstClr val="black"/>
                </a:solidFill>
                <a:latin typeface="Arial"/>
                <a:cs typeface="Arial"/>
              </a:rPr>
              <a:t>,  S. R., </a:t>
            </a:r>
            <a:r>
              <a:rPr lang="en-US" sz="1200" dirty="0" err="1">
                <a:solidFill>
                  <a:prstClr val="black"/>
                </a:solidFill>
                <a:latin typeface="Arial"/>
                <a:cs typeface="Arial"/>
              </a:rPr>
              <a:t>Anda</a:t>
            </a:r>
            <a:r>
              <a:rPr lang="en-US" sz="1200" dirty="0">
                <a:solidFill>
                  <a:prstClr val="black"/>
                </a:solidFill>
                <a:latin typeface="Arial"/>
                <a:cs typeface="Arial"/>
              </a:rPr>
              <a:t>, R. F., </a:t>
            </a:r>
            <a:r>
              <a:rPr lang="en-US" sz="1200" dirty="0" err="1">
                <a:solidFill>
                  <a:prstClr val="black"/>
                </a:solidFill>
                <a:latin typeface="Arial"/>
                <a:cs typeface="Arial"/>
              </a:rPr>
              <a:t>Felitti</a:t>
            </a:r>
            <a:r>
              <a:rPr lang="en-US" sz="1200" dirty="0">
                <a:solidFill>
                  <a:prstClr val="black"/>
                </a:solidFill>
                <a:latin typeface="Arial"/>
                <a:cs typeface="Arial"/>
              </a:rPr>
              <a:t>, V. J., Chapman, D., Williamson, D. F., &amp; Giles, W. H. (2001).  Childhood abuse, household dysfunction and the risk of attempted suicide throughout the life span: Findings from Adverse Childhood Experiences Study. Journal of the American Medical Association, 286, 3089–3096.</a:t>
            </a:r>
          </a:p>
          <a:p>
            <a:pPr>
              <a:defRPr/>
            </a:pPr>
            <a:endParaRPr lang="en-US" dirty="0">
              <a:solidFill>
                <a:srgbClr val="000000"/>
              </a:solidFill>
            </a:endParaRPr>
          </a:p>
          <a:p>
            <a:pPr>
              <a:defRPr/>
            </a:pPr>
            <a:endParaRPr lang="en-US" dirty="0">
              <a:solidFill>
                <a:srgbClr val="000000"/>
              </a:solidFill>
            </a:endParaRPr>
          </a:p>
          <a:p>
            <a:pPr>
              <a:defRPr/>
            </a:pPr>
            <a:endParaRPr lang="en-US" dirty="0"/>
          </a:p>
          <a:p>
            <a:endParaRPr lang="en-US" dirty="0"/>
          </a:p>
        </p:txBody>
      </p:sp>
      <p:sp>
        <p:nvSpPr>
          <p:cNvPr id="4" name="Slide Number Placeholder 3"/>
          <p:cNvSpPr>
            <a:spLocks noGrp="1"/>
          </p:cNvSpPr>
          <p:nvPr>
            <p:ph type="sldNum" sz="quarter" idx="10"/>
          </p:nvPr>
        </p:nvSpPr>
        <p:spPr/>
        <p:txBody>
          <a:bodyPr/>
          <a:lstStyle/>
          <a:p>
            <a:fld id="{10ACC799-D066-9240-8E33-D896C365C428}" type="slidenum">
              <a:rPr lang="en-US" smtClean="0"/>
              <a:t>27</a:t>
            </a:fld>
            <a:endParaRPr lang="en-US"/>
          </a:p>
        </p:txBody>
      </p:sp>
    </p:spTree>
    <p:extLst>
      <p:ext uri="{BB962C8B-B14F-4D97-AF65-F5344CB8AC3E}">
        <p14:creationId xmlns:p14="http://schemas.microsoft.com/office/powerpoint/2010/main" val="4000293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8650">
              <a:spcBef>
                <a:spcPct val="0"/>
              </a:spcBef>
              <a:defRPr/>
            </a:pPr>
            <a:r>
              <a:rPr lang="en-US" u="none" dirty="0">
                <a:solidFill>
                  <a:schemeClr val="tx1"/>
                </a:solidFill>
                <a:hlinkClick r:id="" action="ppaction://noaction"/>
              </a:rPr>
              <a:t>Just as risk factors increase the likelihood</a:t>
            </a:r>
            <a:r>
              <a:rPr lang="en-US" u="none" baseline="0" dirty="0">
                <a:solidFill>
                  <a:schemeClr val="tx1"/>
                </a:solidFill>
                <a:hlinkClick r:id="" action="ppaction://noaction"/>
              </a:rPr>
              <a:t> of a problem or outcome, protective factors decrease that likelihood. </a:t>
            </a:r>
          </a:p>
          <a:p>
            <a:pPr defTabSz="448650">
              <a:spcBef>
                <a:spcPct val="0"/>
              </a:spcBef>
              <a:defRPr/>
            </a:pPr>
            <a:endParaRPr lang="en-US" u="none" baseline="0" dirty="0">
              <a:solidFill>
                <a:schemeClr val="tx1"/>
              </a:solidFill>
              <a:hlinkClick r:id="" action="ppaction://noaction"/>
            </a:endParaRPr>
          </a:p>
          <a:p>
            <a:pPr defTabSz="448650">
              <a:spcBef>
                <a:spcPct val="0"/>
              </a:spcBef>
              <a:defRPr/>
            </a:pPr>
            <a:r>
              <a:rPr lang="en-US" u="sng" baseline="0" dirty="0">
                <a:solidFill>
                  <a:srgbClr val="000000"/>
                </a:solidFill>
                <a:hlinkClick r:id="" action="ppaction://noaction"/>
              </a:rPr>
              <a:t>First we are going to look at protective factors that are specific to NMUPD then we will consider Shared protective factors for Substance Abuse and Suicidal behavior</a:t>
            </a:r>
          </a:p>
          <a:p>
            <a:pPr defTabSz="448650">
              <a:spcBef>
                <a:spcPct val="0"/>
              </a:spcBef>
              <a:defRPr/>
            </a:pPr>
            <a:endParaRPr lang="en-US" u="sng" dirty="0">
              <a:solidFill>
                <a:srgbClr val="000000"/>
              </a:solidFill>
              <a:hlinkClick r:id="" action="ppaction://noaction"/>
            </a:endParaRPr>
          </a:p>
          <a:p>
            <a:pPr>
              <a:spcBef>
                <a:spcPct val="0"/>
              </a:spcBef>
            </a:pPr>
            <a:endParaRPr lang="en-US" u="sng" dirty="0">
              <a:hlinkClick r:id="" action="ppaction://noaction"/>
            </a:endParaRPr>
          </a:p>
          <a:p>
            <a:pPr>
              <a:spcBef>
                <a:spcPct val="0"/>
              </a:spcBef>
            </a:pPr>
            <a:r>
              <a:rPr lang="en-US" u="sng" dirty="0">
                <a:hlinkClick r:id="rId3"/>
              </a:rPr>
              <a:t>http://captus.samhsa.gov/access-resources/shared-protective-factors</a:t>
            </a:r>
            <a:r>
              <a:rPr lang="en-US" dirty="0"/>
              <a:t> </a:t>
            </a:r>
            <a:endParaRPr lang="en-US" b="1" dirty="0"/>
          </a:p>
          <a:p>
            <a:pPr>
              <a:spcBef>
                <a:spcPct val="0"/>
              </a:spcBef>
            </a:pPr>
            <a:r>
              <a:rPr lang="en-US" b="1" dirty="0">
                <a:latin typeface="Arial" pitchFamily="34" charset="0"/>
                <a:ea typeface="ＭＳ Ｐゴシック" pitchFamily="34" charset="-128"/>
              </a:rPr>
              <a:t>Talking Points</a:t>
            </a:r>
          </a:p>
          <a:p>
            <a:pPr defTabSz="448650">
              <a:spcBef>
                <a:spcPct val="0"/>
              </a:spcBef>
              <a:defRPr/>
            </a:pPr>
            <a:r>
              <a:rPr lang="en-US" dirty="0">
                <a:solidFill>
                  <a:prstClr val="black"/>
                </a:solidFill>
                <a:latin typeface="Arial" pitchFamily="34" charset="0"/>
                <a:ea typeface="ＭＳ Ｐゴシック" pitchFamily="34" charset="-128"/>
              </a:rPr>
              <a:t>Again, protective factors are characteristics that lower the likelihood of problem outcomes, or that reduce the negative impact of a risk factor. </a:t>
            </a:r>
            <a:endParaRPr lang="en-US" b="1" dirty="0">
              <a:solidFill>
                <a:prstClr val="black"/>
              </a:solidFill>
              <a:latin typeface="Arial" pitchFamily="34" charset="0"/>
              <a:ea typeface="ＭＳ Ｐゴシック" pitchFamily="34" charset="-128"/>
            </a:endParaRPr>
          </a:p>
          <a:p>
            <a:pPr marL="168244" indent="-168244" defTabSz="448650">
              <a:buFont typeface="Arial" panose="020B0604020202020204" pitchFamily="34" charset="0"/>
              <a:buChar char="•"/>
              <a:defRPr/>
            </a:pPr>
            <a:r>
              <a:rPr lang="en-US" dirty="0">
                <a:solidFill>
                  <a:prstClr val="black"/>
                </a:solidFill>
              </a:rPr>
              <a:t>There are some protective factors associated with </a:t>
            </a:r>
            <a:r>
              <a:rPr lang="en-US" i="1" dirty="0">
                <a:solidFill>
                  <a:prstClr val="black"/>
                </a:solidFill>
              </a:rPr>
              <a:t>both</a:t>
            </a:r>
            <a:r>
              <a:rPr lang="en-US" dirty="0">
                <a:solidFill>
                  <a:prstClr val="black"/>
                </a:solidFill>
              </a:rPr>
              <a:t>  substance use and suicidal ideation or attempts</a:t>
            </a:r>
          </a:p>
          <a:p>
            <a:pPr marL="168244" indent="-168244" defTabSz="448650">
              <a:buFont typeface="Arial" panose="020B0604020202020204" pitchFamily="34" charset="0"/>
              <a:buChar char="•"/>
              <a:defRPr/>
            </a:pPr>
            <a:r>
              <a:rPr lang="en-US" dirty="0">
                <a:solidFill>
                  <a:prstClr val="black"/>
                </a:solidFill>
              </a:rPr>
              <a:t>Individual level includes biological and personal history factors such as age, education, income, health and psychosocial problems</a:t>
            </a:r>
          </a:p>
          <a:p>
            <a:pPr marL="168244" indent="-168244" defTabSz="448650">
              <a:buFont typeface="Arial" panose="020B0604020202020204" pitchFamily="34" charset="0"/>
              <a:buChar char="•"/>
              <a:defRPr/>
            </a:pPr>
            <a:r>
              <a:rPr lang="en-US" dirty="0">
                <a:solidFill>
                  <a:prstClr val="black"/>
                </a:solidFill>
              </a:rPr>
              <a:t>The research literature suggests that religiosity and self-esteem are important protective factors at the individual level.</a:t>
            </a:r>
          </a:p>
          <a:p>
            <a:pPr marL="168244" indent="-168244" defTabSz="448650">
              <a:buFont typeface="Arial" panose="020B0604020202020204" pitchFamily="34" charset="0"/>
              <a:buChar char="•"/>
              <a:defRPr/>
            </a:pPr>
            <a:r>
              <a:rPr lang="en-US" dirty="0">
                <a:solidFill>
                  <a:prstClr val="black"/>
                </a:solidFill>
              </a:rPr>
              <a:t>Religiosity focuses on the importance of religious beliefs and religious beliefs can influence how a person makes life-decisions.</a:t>
            </a:r>
          </a:p>
          <a:p>
            <a:pPr marL="168244" indent="-168244" defTabSz="448650">
              <a:buFont typeface="Arial" panose="020B0604020202020204" pitchFamily="34" charset="0"/>
              <a:buChar char="•"/>
              <a:defRPr/>
            </a:pPr>
            <a:r>
              <a:rPr lang="en-US" dirty="0">
                <a:solidFill>
                  <a:prstClr val="black"/>
                </a:solidFill>
              </a:rPr>
              <a:t>Research has demonstrated that religiosity is protective for youth and adults alike.</a:t>
            </a:r>
          </a:p>
          <a:p>
            <a:pPr marL="168244" indent="-168244" defTabSz="448650">
              <a:buFont typeface="Arial" panose="020B0604020202020204" pitchFamily="34" charset="0"/>
              <a:buChar char="•"/>
              <a:defRPr/>
            </a:pPr>
            <a:r>
              <a:rPr lang="en-US" dirty="0">
                <a:solidFill>
                  <a:prstClr val="black"/>
                </a:solidFill>
              </a:rPr>
              <a:t>For example, research demonstrates that youth who believe religion is very important are less likely to initiate alcohol use, be a current user, and binge drink (Dunn, 2005)</a:t>
            </a:r>
          </a:p>
          <a:p>
            <a:pPr marL="168244" indent="-168244" defTabSz="448650">
              <a:buFont typeface="Arial" panose="020B0604020202020204" pitchFamily="34" charset="0"/>
              <a:buChar char="•"/>
              <a:defRPr/>
            </a:pPr>
            <a:r>
              <a:rPr lang="en-US" dirty="0">
                <a:solidFill>
                  <a:prstClr val="black"/>
                </a:solidFill>
              </a:rPr>
              <a:t>Research also shows that youth who pray often and believe religion is important may exhibit  less cigarettes, alcohol, and marijuana use as well as have lower probability of having had suicidal thoughts or having attempted suicide. (</a:t>
            </a:r>
            <a:r>
              <a:rPr lang="en-US" dirty="0" err="1">
                <a:solidFill>
                  <a:prstClr val="black"/>
                </a:solidFill>
              </a:rPr>
              <a:t>Nonnemaker</a:t>
            </a:r>
            <a:r>
              <a:rPr lang="en-US" dirty="0">
                <a:solidFill>
                  <a:prstClr val="black"/>
                </a:solidFill>
              </a:rPr>
              <a:t>, McNeely, &amp; Blum, 2003)</a:t>
            </a:r>
          </a:p>
          <a:p>
            <a:pPr marL="168244" indent="-168244" defTabSz="448650">
              <a:buFont typeface="Arial" panose="020B0604020202020204" pitchFamily="34" charset="0"/>
              <a:buChar char="•"/>
              <a:defRPr/>
            </a:pPr>
            <a:r>
              <a:rPr lang="en-US" dirty="0">
                <a:solidFill>
                  <a:prstClr val="black"/>
                </a:solidFill>
              </a:rPr>
              <a:t>Outside the youth population, studies have also demonstrated that being religious is protective against substance abuse and psychological distress for adults (</a:t>
            </a:r>
            <a:r>
              <a:rPr lang="en-US" dirty="0" err="1">
                <a:solidFill>
                  <a:prstClr val="black"/>
                </a:solidFill>
              </a:rPr>
              <a:t>Tenorio</a:t>
            </a:r>
            <a:r>
              <a:rPr lang="en-US" dirty="0">
                <a:solidFill>
                  <a:prstClr val="black"/>
                </a:solidFill>
              </a:rPr>
              <a:t> &amp; Lo, 2011)</a:t>
            </a:r>
          </a:p>
          <a:p>
            <a:pPr defTabSz="448650">
              <a:defRPr/>
            </a:pPr>
            <a:endParaRPr lang="en-US" dirty="0">
              <a:solidFill>
                <a:prstClr val="black"/>
              </a:solidFill>
            </a:endParaRPr>
          </a:p>
          <a:p>
            <a:pPr marL="168244" indent="-168244" defTabSz="448650">
              <a:buFont typeface="Arial" panose="020B0604020202020204" pitchFamily="34" charset="0"/>
              <a:buChar char="•"/>
              <a:defRPr/>
            </a:pPr>
            <a:r>
              <a:rPr lang="en-US" u="sng" dirty="0">
                <a:solidFill>
                  <a:prstClr val="black"/>
                </a:solidFill>
              </a:rPr>
              <a:t>Self-esteem is</a:t>
            </a:r>
            <a:r>
              <a:rPr lang="en-US" dirty="0">
                <a:solidFill>
                  <a:prstClr val="black"/>
                </a:solidFill>
              </a:rPr>
              <a:t> a confidence and satisfaction in oneself and self-perceived likeability.</a:t>
            </a:r>
          </a:p>
          <a:p>
            <a:pPr marL="168244" indent="-168244" defTabSz="448650">
              <a:buFont typeface="Arial" panose="020B0604020202020204" pitchFamily="34" charset="0"/>
              <a:buChar char="•"/>
              <a:defRPr/>
            </a:pPr>
            <a:r>
              <a:rPr lang="en-US" dirty="0">
                <a:solidFill>
                  <a:prstClr val="black"/>
                </a:solidFill>
              </a:rPr>
              <a:t>Research suggests that having a healthy level of self-esteem can protect youth especially against</a:t>
            </a:r>
          </a:p>
          <a:p>
            <a:pPr marL="168244" indent="-168244" defTabSz="448650">
              <a:buFont typeface="Arial" panose="020B0604020202020204" pitchFamily="34" charset="0"/>
              <a:buChar char="•"/>
              <a:defRPr/>
            </a:pPr>
            <a:r>
              <a:rPr lang="en-US" dirty="0">
                <a:solidFill>
                  <a:prstClr val="black"/>
                </a:solidFill>
              </a:rPr>
              <a:t>Depression; stress; substance abuse; substance dependence; suicide attempts and ideation</a:t>
            </a:r>
          </a:p>
          <a:p>
            <a:pPr marL="168244" indent="-168244" defTabSz="448650">
              <a:buFont typeface="Arial" panose="020B0604020202020204" pitchFamily="34" charset="0"/>
              <a:buChar char="•"/>
              <a:defRPr/>
            </a:pPr>
            <a:endParaRPr lang="en-US" dirty="0">
              <a:solidFill>
                <a:prstClr val="black"/>
              </a:solidFill>
            </a:endParaRPr>
          </a:p>
          <a:p>
            <a:pPr defTabSz="448650">
              <a:spcBef>
                <a:spcPct val="0"/>
              </a:spcBef>
              <a:defRPr/>
            </a:pPr>
            <a:r>
              <a:rPr lang="en-US" b="1" dirty="0">
                <a:solidFill>
                  <a:prstClr val="black"/>
                </a:solidFill>
              </a:rPr>
              <a:t>RELATIONSHIPS</a:t>
            </a:r>
          </a:p>
          <a:p>
            <a:pPr defTabSz="448650">
              <a:spcBef>
                <a:spcPct val="0"/>
              </a:spcBef>
              <a:defRPr/>
            </a:pPr>
            <a:r>
              <a:rPr lang="en-US" dirty="0">
                <a:solidFill>
                  <a:prstClr val="black"/>
                </a:solidFill>
              </a:rPr>
              <a:t>Outside the individual level, research has demonstrated that relationships can buffer and protect. This level includes close relationships: A person's closest social circle—peers, partners, and family members—influence their behavior and contributes to their range of experience</a:t>
            </a:r>
          </a:p>
          <a:p>
            <a:pPr defTabSz="448650">
              <a:spcBef>
                <a:spcPct val="0"/>
              </a:spcBef>
              <a:defRPr/>
            </a:pPr>
            <a:endParaRPr lang="en-US" dirty="0">
              <a:solidFill>
                <a:prstClr val="black"/>
              </a:solidFill>
            </a:endParaRPr>
          </a:p>
          <a:p>
            <a:pPr defTabSz="448650">
              <a:spcBef>
                <a:spcPct val="0"/>
              </a:spcBef>
              <a:defRPr/>
            </a:pPr>
            <a:r>
              <a:rPr lang="en-US" dirty="0">
                <a:solidFill>
                  <a:prstClr val="black"/>
                </a:solidFill>
              </a:rPr>
              <a:t>Family, especially parents can be a source of social support. </a:t>
            </a:r>
            <a:r>
              <a:rPr lang="en-US" u="sng" dirty="0">
                <a:solidFill>
                  <a:prstClr val="black"/>
                </a:solidFill>
              </a:rPr>
              <a:t>Parental support and bonding </a:t>
            </a:r>
            <a:r>
              <a:rPr lang="en-US" dirty="0">
                <a:solidFill>
                  <a:prstClr val="black"/>
                </a:solidFill>
              </a:rPr>
              <a:t>can include relationship with the main caregiver, bonding to a family with healthy beliefs and clear standards, meaningful opportunities to contribute to the family, family connectedness, child attachment to parent, feelings of warmth, love, and caring from parents, and recognition/ acknowledgement of efforts to bond with or contribute to the family.</a:t>
            </a:r>
          </a:p>
          <a:p>
            <a:pPr defTabSz="448650">
              <a:spcBef>
                <a:spcPct val="0"/>
              </a:spcBef>
              <a:defRPr/>
            </a:pPr>
            <a:r>
              <a:rPr lang="en-US" dirty="0">
                <a:solidFill>
                  <a:prstClr val="black"/>
                </a:solidFill>
              </a:rPr>
              <a:t>For youth and young adults, research has demonstrated it to be protective for:</a:t>
            </a:r>
          </a:p>
          <a:p>
            <a:pPr defTabSz="448650">
              <a:spcBef>
                <a:spcPct val="0"/>
              </a:spcBef>
              <a:defRPr/>
            </a:pPr>
            <a:r>
              <a:rPr lang="en-US" dirty="0">
                <a:solidFill>
                  <a:prstClr val="black"/>
                </a:solidFill>
              </a:rPr>
              <a:t>substance use/abuse; problem alcohol use in adulthood; lifetime mood and anxiety disorders; drug use and initiation of drug use; suicidal thoughts and emotional distress; suicide attempts; and lifetime marijuana use</a:t>
            </a:r>
          </a:p>
          <a:p>
            <a:pPr defTabSz="448650">
              <a:spcBef>
                <a:spcPct val="0"/>
              </a:spcBef>
              <a:defRPr/>
            </a:pPr>
            <a:endParaRPr lang="en-US" dirty="0">
              <a:solidFill>
                <a:prstClr val="black"/>
              </a:solidFill>
            </a:endParaRPr>
          </a:p>
          <a:p>
            <a:pPr defTabSz="448650">
              <a:spcBef>
                <a:spcPct val="0"/>
              </a:spcBef>
              <a:defRPr/>
            </a:pPr>
            <a:r>
              <a:rPr lang="en-US" u="sng" dirty="0">
                <a:solidFill>
                  <a:prstClr val="black"/>
                </a:solidFill>
              </a:rPr>
              <a:t>Positive Parental Involvement and reinforcement is also protective and includes</a:t>
            </a:r>
            <a:r>
              <a:rPr lang="en-US" dirty="0">
                <a:solidFill>
                  <a:prstClr val="black"/>
                </a:solidFill>
              </a:rPr>
              <a:t>, but is not limited to: positive involvement with children, parental monitoring, positive reinforcement of desirable behavior, parental encouragement and expectations. </a:t>
            </a:r>
          </a:p>
          <a:p>
            <a:pPr defTabSz="448650">
              <a:spcBef>
                <a:spcPct val="0"/>
              </a:spcBef>
              <a:defRPr/>
            </a:pPr>
            <a:r>
              <a:rPr lang="en-US" dirty="0">
                <a:solidFill>
                  <a:prstClr val="black"/>
                </a:solidFill>
              </a:rPr>
              <a:t>Research supports that it can protect against substance abuse, suicidal thought and emotional distress as well as suicide attempts for youth and young adults</a:t>
            </a:r>
          </a:p>
          <a:p>
            <a:pPr defTabSz="448650">
              <a:spcBef>
                <a:spcPct val="0"/>
              </a:spcBef>
              <a:defRPr/>
            </a:pPr>
            <a:endParaRPr lang="en-US" dirty="0">
              <a:solidFill>
                <a:prstClr val="black"/>
              </a:solidFill>
            </a:endParaRPr>
          </a:p>
          <a:p>
            <a:pPr defTabSz="448650">
              <a:spcBef>
                <a:spcPct val="0"/>
              </a:spcBef>
              <a:defRPr/>
            </a:pPr>
            <a:r>
              <a:rPr lang="en-US" u="sng" dirty="0">
                <a:solidFill>
                  <a:prstClr val="black"/>
                </a:solidFill>
              </a:rPr>
              <a:t>Positive involvement with other adults can also be protective and it </a:t>
            </a:r>
            <a:r>
              <a:rPr lang="en-US" dirty="0">
                <a:solidFill>
                  <a:prstClr val="black"/>
                </a:solidFill>
              </a:rPr>
              <a:t>can include being in contact with other relatives monthly or more frequently, non-parental adult role model, adult warmth and supportiveness, adult caring, and youth reporting adults in their community made them feel important.</a:t>
            </a:r>
          </a:p>
          <a:p>
            <a:pPr defTabSz="448650">
              <a:spcBef>
                <a:spcPct val="0"/>
              </a:spcBef>
              <a:defRPr/>
            </a:pPr>
            <a:r>
              <a:rPr lang="en-US" dirty="0">
                <a:solidFill>
                  <a:prstClr val="black"/>
                </a:solidFill>
              </a:rPr>
              <a:t>Research suggests that for youth it can be protective for  lifetime mood and anxiety disorders; substance disorders; substance use; depression; suicide attempts and suicide ideation</a:t>
            </a:r>
          </a:p>
          <a:p>
            <a:pPr marL="168244" indent="-168244" defTabSz="448650">
              <a:spcBef>
                <a:spcPct val="0"/>
              </a:spcBef>
              <a:buFont typeface="Arial" panose="020B0604020202020204" pitchFamily="34" charset="0"/>
              <a:buChar char="•"/>
              <a:defRPr/>
            </a:pPr>
            <a:endParaRPr lang="en-US" dirty="0">
              <a:solidFill>
                <a:prstClr val="black"/>
              </a:solidFill>
            </a:endParaRPr>
          </a:p>
          <a:p>
            <a:pPr defTabSz="448650" fontAlgn="ctr">
              <a:defRPr/>
            </a:pPr>
            <a:r>
              <a:rPr lang="en-US" u="sng" dirty="0">
                <a:solidFill>
                  <a:prstClr val="black"/>
                </a:solidFill>
              </a:rPr>
              <a:t>And last on this list of relationship protective factors is Social support which </a:t>
            </a:r>
            <a:r>
              <a:rPr lang="en-US" dirty="0">
                <a:solidFill>
                  <a:prstClr val="black"/>
                </a:solidFill>
              </a:rPr>
              <a:t>includes feeling people care about you and that you matter to them. With both youth and adults, research has demonstrated that it can protect against substance abuse, mental illness, and suicide attempts.</a:t>
            </a:r>
          </a:p>
          <a:p>
            <a:pPr marL="168244" indent="-168244" defTabSz="448650">
              <a:spcBef>
                <a:spcPct val="0"/>
              </a:spcBef>
              <a:buFont typeface="Arial" panose="020B0604020202020204" pitchFamily="34" charset="0"/>
              <a:buChar char="•"/>
              <a:defRPr/>
            </a:pPr>
            <a:endParaRPr lang="en-US" dirty="0">
              <a:solidFill>
                <a:prstClr val="black"/>
              </a:solidFill>
            </a:endParaRPr>
          </a:p>
          <a:p>
            <a:pPr marL="168244" indent="-168244" defTabSz="448650">
              <a:spcBef>
                <a:spcPct val="0"/>
              </a:spcBef>
              <a:buFont typeface="Arial" panose="020B0604020202020204" pitchFamily="34" charset="0"/>
              <a:buChar char="•"/>
              <a:defRPr/>
            </a:pPr>
            <a:r>
              <a:rPr lang="en-US" i="1" dirty="0">
                <a:solidFill>
                  <a:prstClr val="black"/>
                </a:solidFill>
              </a:rPr>
              <a:t>For example: Parent-family connectedness has demonstrated to protect against emotional distress, suicidal thoughts and behavior, violence, use of cigarettes, alcohol and marijuana (</a:t>
            </a:r>
            <a:r>
              <a:rPr lang="en-US" i="1" dirty="0" err="1">
                <a:solidFill>
                  <a:prstClr val="black"/>
                </a:solidFill>
              </a:rPr>
              <a:t>Resnick</a:t>
            </a:r>
            <a:r>
              <a:rPr lang="en-US" i="1" dirty="0">
                <a:solidFill>
                  <a:prstClr val="black"/>
                </a:solidFill>
              </a:rPr>
              <a:t>, </a:t>
            </a:r>
            <a:r>
              <a:rPr lang="en-US" i="1" dirty="0" err="1">
                <a:solidFill>
                  <a:prstClr val="black"/>
                </a:solidFill>
              </a:rPr>
              <a:t>Bearman</a:t>
            </a:r>
            <a:r>
              <a:rPr lang="en-US" i="1" dirty="0">
                <a:solidFill>
                  <a:prstClr val="black"/>
                </a:solidFill>
              </a:rPr>
              <a:t>, Blum, Bauman, Harris, et al, 1997)</a:t>
            </a:r>
          </a:p>
          <a:p>
            <a:pPr marL="168244" indent="-168244" defTabSz="448650">
              <a:spcBef>
                <a:spcPct val="0"/>
              </a:spcBef>
              <a:buFont typeface="Arial" panose="020B0604020202020204" pitchFamily="34" charset="0"/>
              <a:buChar char="•"/>
              <a:defRPr/>
            </a:pPr>
            <a:r>
              <a:rPr lang="en-US" i="1" dirty="0">
                <a:solidFill>
                  <a:prstClr val="black"/>
                </a:solidFill>
              </a:rPr>
              <a:t>Among Native American adolescents, both male and female youth who discussed problems with friends or friends and demonstrated connectedness to family were protective against suicide attempts. The estimated probability of attempting suicide increased dramatically as the number of risk factors to which an adolescent was exposed increased; however, increasing protective factors was more effective at reducing the probability of a suicide attempt than was decreasing risk factors (</a:t>
            </a:r>
            <a:r>
              <a:rPr lang="en-US" i="1" dirty="0" err="1">
                <a:solidFill>
                  <a:prstClr val="black"/>
                </a:solidFill>
              </a:rPr>
              <a:t>Borowsky</a:t>
            </a:r>
            <a:r>
              <a:rPr lang="en-US" i="1" dirty="0">
                <a:solidFill>
                  <a:prstClr val="black"/>
                </a:solidFill>
              </a:rPr>
              <a:t>, </a:t>
            </a:r>
            <a:r>
              <a:rPr lang="en-US" i="1" dirty="0" err="1">
                <a:solidFill>
                  <a:prstClr val="black"/>
                </a:solidFill>
              </a:rPr>
              <a:t>Resnick</a:t>
            </a:r>
            <a:r>
              <a:rPr lang="en-US" i="1" dirty="0">
                <a:solidFill>
                  <a:prstClr val="black"/>
                </a:solidFill>
              </a:rPr>
              <a:t>, Ireland, &amp; Blum, 1999)</a:t>
            </a:r>
          </a:p>
          <a:p>
            <a:pPr marL="168244" indent="-168244" defTabSz="448650">
              <a:buFont typeface="Arial" panose="020B0604020202020204" pitchFamily="34" charset="0"/>
              <a:buChar char="•"/>
              <a:defRPr/>
            </a:pPr>
            <a:endParaRPr lang="en-US" dirty="0">
              <a:solidFill>
                <a:prstClr val="black"/>
              </a:solidFill>
            </a:endParaRPr>
          </a:p>
          <a:p>
            <a:pPr defTabSz="448650">
              <a:spcBef>
                <a:spcPct val="0"/>
              </a:spcBef>
              <a:defRPr/>
            </a:pPr>
            <a:r>
              <a:rPr lang="en-US" sz="1100" b="1" dirty="0">
                <a:solidFill>
                  <a:prstClr val="black"/>
                </a:solidFill>
                <a:latin typeface="Arial" pitchFamily="34" charset="0"/>
                <a:ea typeface="ＭＳ Ｐゴシック" pitchFamily="34" charset="-128"/>
              </a:rPr>
              <a:t>COMMUNITY</a:t>
            </a:r>
          </a:p>
          <a:p>
            <a:pPr defTabSz="448650">
              <a:spcBef>
                <a:spcPct val="0"/>
              </a:spcBef>
              <a:defRPr/>
            </a:pPr>
            <a:r>
              <a:rPr lang="en-US" sz="1100" dirty="0">
                <a:solidFill>
                  <a:prstClr val="black"/>
                </a:solidFill>
                <a:latin typeface="Arial" pitchFamily="34" charset="0"/>
                <a:ea typeface="ＭＳ Ｐゴシック" pitchFamily="34" charset="-128"/>
              </a:rPr>
              <a:t>The community level includes the settings, such as schools, workplaces, and neighborhoods, in which social relationships occur.</a:t>
            </a:r>
          </a:p>
          <a:p>
            <a:pPr defTabSz="448650">
              <a:defRPr/>
            </a:pPr>
            <a:endParaRPr lang="en-US" dirty="0">
              <a:solidFill>
                <a:prstClr val="black"/>
              </a:solidFill>
            </a:endParaRPr>
          </a:p>
          <a:p>
            <a:pPr defTabSz="448650">
              <a:defRPr/>
            </a:pPr>
            <a:r>
              <a:rPr lang="en-US" dirty="0">
                <a:solidFill>
                  <a:prstClr val="black"/>
                </a:solidFill>
              </a:rPr>
              <a:t>One major social setting for youth is school.</a:t>
            </a:r>
          </a:p>
          <a:p>
            <a:pPr defTabSz="448650">
              <a:defRPr/>
            </a:pPr>
            <a:endParaRPr lang="en-US" dirty="0">
              <a:solidFill>
                <a:prstClr val="black"/>
              </a:solidFill>
            </a:endParaRPr>
          </a:p>
          <a:p>
            <a:pPr defTabSz="448650">
              <a:defRPr/>
            </a:pPr>
            <a:r>
              <a:rPr lang="en-US" dirty="0">
                <a:solidFill>
                  <a:prstClr val="black"/>
                </a:solidFill>
              </a:rPr>
              <a:t>Research on middle school students and adolescents demonstrates that success in academics (meaning strong academic performance, academic orientation, higher academic achievement, high school completion, and valuing academic achievement and performance) can be protective and help mitigate substance use; binge drinking; lifetime use of alcohol, cigarettes, and marijuana; tobacco use; as well as suicidal ideation and attempts</a:t>
            </a:r>
          </a:p>
          <a:p>
            <a:pPr defTabSz="448650">
              <a:defRPr/>
            </a:pPr>
            <a:endParaRPr lang="en-US" dirty="0">
              <a:solidFill>
                <a:prstClr val="black"/>
              </a:solidFill>
            </a:endParaRPr>
          </a:p>
          <a:p>
            <a:pPr defTabSz="448650">
              <a:defRPr/>
            </a:pPr>
            <a:r>
              <a:rPr lang="en-US" u="sng" dirty="0">
                <a:solidFill>
                  <a:prstClr val="black"/>
                </a:solidFill>
              </a:rPr>
              <a:t>In addition to academics, school connectedness</a:t>
            </a:r>
            <a:r>
              <a:rPr lang="en-US" dirty="0">
                <a:solidFill>
                  <a:prstClr val="black"/>
                </a:solidFill>
              </a:rPr>
              <a:t> includes perceived school connectedness and bonding youth to school and academics.</a:t>
            </a:r>
          </a:p>
          <a:p>
            <a:pPr marL="168244" indent="-168244" defTabSz="448650">
              <a:buFont typeface="Arial" panose="020B0604020202020204" pitchFamily="34" charset="0"/>
              <a:buChar char="•"/>
              <a:defRPr/>
            </a:pPr>
            <a:r>
              <a:rPr lang="en-US" dirty="0">
                <a:solidFill>
                  <a:prstClr val="black"/>
                </a:solidFill>
              </a:rPr>
              <a:t>Research suggests that for youth it can be protective against emotional distress, suicidal thoughts and behaviors, violence, use of cigarettes, use of alcohol, and use of marijuana</a:t>
            </a:r>
          </a:p>
          <a:p>
            <a:pPr marL="168244" indent="-168244" defTabSz="448650">
              <a:buFont typeface="Arial" panose="020B0604020202020204" pitchFamily="34" charset="0"/>
              <a:buChar char="•"/>
              <a:defRPr/>
            </a:pPr>
            <a:endParaRPr lang="en-US" dirty="0">
              <a:solidFill>
                <a:prstClr val="black"/>
              </a:solidFill>
            </a:endParaRPr>
          </a:p>
          <a:p>
            <a:pPr defTabSz="448650">
              <a:defRPr/>
            </a:pPr>
            <a:r>
              <a:rPr lang="en-US" u="sng" dirty="0">
                <a:solidFill>
                  <a:prstClr val="black"/>
                </a:solidFill>
              </a:rPr>
              <a:t>Lastly, regular participation in social activities can be beneficial.  </a:t>
            </a:r>
            <a:r>
              <a:rPr lang="en-US" dirty="0">
                <a:solidFill>
                  <a:prstClr val="black"/>
                </a:solidFill>
              </a:rPr>
              <a:t>Youth and adults who regularly participate in organized school, neighborhood, or community sports, arts, or clubs outside of regular school and/or work hours have demonstrated less risk for substance abuse; lifetime mood and anxiety disorders; stress and depression; alcohol and marijuana use; depression &amp; anxiety; and binge drinking</a:t>
            </a:r>
          </a:p>
          <a:p>
            <a:pPr defTabSz="448650">
              <a:defRPr/>
            </a:pPr>
            <a:endParaRPr lang="en-US" dirty="0">
              <a:solidFill>
                <a:prstClr val="black"/>
              </a:solidFill>
            </a:endParaRPr>
          </a:p>
          <a:p>
            <a:pPr marL="168244" indent="-168244" defTabSz="448650">
              <a:buFont typeface="Arial" panose="020B0604020202020204" pitchFamily="34" charset="0"/>
              <a:buChar char="•"/>
              <a:defRPr/>
            </a:pPr>
            <a:r>
              <a:rPr lang="en-US" i="1" dirty="0">
                <a:solidFill>
                  <a:prstClr val="black"/>
                </a:solidFill>
              </a:rPr>
              <a:t>Native adolescents who felt a stronger sense of belonging in their school were found to report a lower lifetime use of alcohol and cigarettes, lower cigarette and marijuana use in the previous month, lower frequency of current use of these substances, fewer substances ever used, and a later age of initiation into drug use than other Native students (Napoli, </a:t>
            </a:r>
            <a:r>
              <a:rPr lang="en-US" i="1" dirty="0" err="1">
                <a:solidFill>
                  <a:prstClr val="black"/>
                </a:solidFill>
              </a:rPr>
              <a:t>Marsiglia</a:t>
            </a:r>
            <a:r>
              <a:rPr lang="en-US" i="1" dirty="0">
                <a:solidFill>
                  <a:prstClr val="black"/>
                </a:solidFill>
              </a:rPr>
              <a:t>, &amp; </a:t>
            </a:r>
            <a:r>
              <a:rPr lang="en-US" i="1" dirty="0" err="1">
                <a:solidFill>
                  <a:prstClr val="black"/>
                </a:solidFill>
              </a:rPr>
              <a:t>Kulis</a:t>
            </a:r>
            <a:r>
              <a:rPr lang="en-US" i="1" dirty="0">
                <a:solidFill>
                  <a:prstClr val="black"/>
                </a:solidFill>
              </a:rPr>
              <a:t>, 2003)</a:t>
            </a:r>
          </a:p>
          <a:p>
            <a:pPr marL="168244" indent="-168244" defTabSz="448650">
              <a:buFont typeface="Arial" panose="020B0604020202020204" pitchFamily="34" charset="0"/>
              <a:buChar char="•"/>
              <a:defRPr/>
            </a:pPr>
            <a:endParaRPr lang="en-US" i="1" dirty="0">
              <a:solidFill>
                <a:prstClr val="black"/>
              </a:solidFill>
            </a:endParaRPr>
          </a:p>
          <a:p>
            <a:pPr marL="0" indent="0" defTabSz="448650">
              <a:buFont typeface="Arial" panose="020B0604020202020204" pitchFamily="34" charset="0"/>
              <a:buNone/>
              <a:defRPr/>
            </a:pPr>
            <a:r>
              <a:rPr lang="en-US" b="1" i="1" dirty="0">
                <a:solidFill>
                  <a:prstClr val="black"/>
                </a:solidFill>
              </a:rPr>
              <a:t>Societal</a:t>
            </a:r>
          </a:p>
          <a:p>
            <a:pPr marL="168244" indent="-168244" defTabSz="448650">
              <a:buFont typeface="Arial" panose="020B0604020202020204" pitchFamily="34" charset="0"/>
              <a:buChar char="•"/>
              <a:defRPr/>
            </a:pPr>
            <a:r>
              <a:rPr lang="en-US" dirty="0">
                <a:solidFill>
                  <a:prstClr val="black"/>
                </a:solidFill>
              </a:rPr>
              <a:t>At the outer most layer, the societal level, this level includes broad societal factors such as social and cultural norms as well as health, economic, educational, and social policies.</a:t>
            </a:r>
          </a:p>
          <a:p>
            <a:pPr marL="168244" indent="-168244" defTabSz="448650">
              <a:buFont typeface="Arial" panose="020B0604020202020204" pitchFamily="34" charset="0"/>
              <a:buChar char="•"/>
              <a:defRPr/>
            </a:pPr>
            <a:r>
              <a:rPr lang="en-US" dirty="0">
                <a:solidFill>
                  <a:prstClr val="black"/>
                </a:solidFill>
              </a:rPr>
              <a:t>Evidence regarding the protective effects of a number of cultural factors is currently being researched. The literature is limited with regards to cultural protective factors that are shared between both substance abuse and mental disorders, and there’s considerable variation that occurs from culture to culture. </a:t>
            </a:r>
          </a:p>
          <a:p>
            <a:pPr marL="168244" indent="-168244" defTabSz="448650">
              <a:buFont typeface="Arial" panose="020B0604020202020204" pitchFamily="34" charset="0"/>
              <a:buChar char="•"/>
              <a:defRPr/>
            </a:pPr>
            <a:r>
              <a:rPr lang="en-US" dirty="0">
                <a:solidFill>
                  <a:prstClr val="black"/>
                </a:solidFill>
              </a:rPr>
              <a:t>Research with the Native American population has demonstrated however that:</a:t>
            </a:r>
          </a:p>
          <a:p>
            <a:pPr marL="616894" lvl="1" indent="-168244" defTabSz="448650">
              <a:buFont typeface="Arial" panose="020B0604020202020204" pitchFamily="34" charset="0"/>
              <a:buChar char="•"/>
              <a:defRPr/>
            </a:pPr>
            <a:r>
              <a:rPr lang="en-US" dirty="0">
                <a:solidFill>
                  <a:prstClr val="black"/>
                </a:solidFill>
              </a:rPr>
              <a:t>youth’s involvement with traditional activities were associated with absence of </a:t>
            </a:r>
            <a:r>
              <a:rPr lang="en-US" dirty="0" err="1">
                <a:solidFill>
                  <a:prstClr val="black"/>
                </a:solidFill>
              </a:rPr>
              <a:t>suicidality</a:t>
            </a:r>
            <a:r>
              <a:rPr lang="en-US" dirty="0">
                <a:solidFill>
                  <a:prstClr val="black"/>
                </a:solidFill>
              </a:rPr>
              <a:t>, especially for boys (</a:t>
            </a:r>
            <a:r>
              <a:rPr lang="en-US" dirty="0" err="1">
                <a:solidFill>
                  <a:prstClr val="black"/>
                </a:solidFill>
              </a:rPr>
              <a:t>Pharris</a:t>
            </a:r>
            <a:r>
              <a:rPr lang="en-US" dirty="0">
                <a:solidFill>
                  <a:prstClr val="black"/>
                </a:solidFill>
              </a:rPr>
              <a:t>, </a:t>
            </a:r>
            <a:r>
              <a:rPr lang="en-US" dirty="0" err="1">
                <a:solidFill>
                  <a:prstClr val="black"/>
                </a:solidFill>
              </a:rPr>
              <a:t>Resnick</a:t>
            </a:r>
            <a:r>
              <a:rPr lang="en-US" dirty="0">
                <a:solidFill>
                  <a:prstClr val="black"/>
                </a:solidFill>
              </a:rPr>
              <a:t> &amp; Blum, 1997)</a:t>
            </a:r>
          </a:p>
          <a:p>
            <a:pPr marL="616894" lvl="1" indent="-168244" defTabSz="448650">
              <a:buFont typeface="Arial" panose="020B0604020202020204" pitchFamily="34" charset="0"/>
              <a:buChar char="•"/>
              <a:defRPr/>
            </a:pPr>
            <a:r>
              <a:rPr lang="en-US" dirty="0">
                <a:solidFill>
                  <a:prstClr val="black"/>
                </a:solidFill>
              </a:rPr>
              <a:t>Enculturation meaning involvement in, and identification with, Native American Culture was protective for parents/caretakers of children ages 10 to 12 years with alcohol abuse (</a:t>
            </a:r>
            <a:r>
              <a:rPr lang="en-US" dirty="0" err="1">
                <a:solidFill>
                  <a:prstClr val="black"/>
                </a:solidFill>
              </a:rPr>
              <a:t>Whitbeck</a:t>
            </a:r>
            <a:r>
              <a:rPr lang="en-US" dirty="0">
                <a:solidFill>
                  <a:prstClr val="black"/>
                </a:solidFill>
              </a:rPr>
              <a:t>, Chen, Hoyt, &amp; Adams, 2004) as well as American Indian youth living on or near reservations thinking about suicide and drug use </a:t>
            </a:r>
            <a:r>
              <a:rPr lang="en-US" sz="1100" dirty="0">
                <a:solidFill>
                  <a:prstClr val="black"/>
                </a:solidFill>
              </a:rPr>
              <a:t>(Yoder, </a:t>
            </a:r>
            <a:r>
              <a:rPr lang="en-US" sz="1100" dirty="0" err="1">
                <a:solidFill>
                  <a:prstClr val="black"/>
                </a:solidFill>
              </a:rPr>
              <a:t>Whitbeck</a:t>
            </a:r>
            <a:r>
              <a:rPr lang="en-US" sz="1100" dirty="0">
                <a:solidFill>
                  <a:prstClr val="black"/>
                </a:solidFill>
              </a:rPr>
              <a:t>, Hoyt, and </a:t>
            </a:r>
            <a:r>
              <a:rPr lang="en-US" sz="1100" dirty="0" err="1">
                <a:solidFill>
                  <a:prstClr val="black"/>
                </a:solidFill>
              </a:rPr>
              <a:t>LaFromboise</a:t>
            </a:r>
            <a:r>
              <a:rPr lang="en-US" sz="1100" dirty="0">
                <a:solidFill>
                  <a:prstClr val="black"/>
                </a:solidFill>
              </a:rPr>
              <a:t>, 2006)</a:t>
            </a:r>
            <a:endParaRPr lang="en-US" sz="1100" b="1" dirty="0">
              <a:solidFill>
                <a:prstClr val="black"/>
              </a:solidFill>
              <a:latin typeface="Arial" pitchFamily="34" charset="0"/>
              <a:ea typeface="ＭＳ Ｐゴシック" pitchFamily="34" charset="-128"/>
            </a:endParaRPr>
          </a:p>
          <a:p>
            <a:pPr marL="0" indent="0" defTabSz="448650">
              <a:buFont typeface="Arial" panose="020B0604020202020204" pitchFamily="34" charset="0"/>
              <a:buNone/>
              <a:defRPr/>
            </a:pPr>
            <a:endParaRPr lang="en-US" i="1" dirty="0">
              <a:solidFill>
                <a:prstClr val="black"/>
              </a:solidFill>
            </a:endParaRPr>
          </a:p>
          <a:p>
            <a:pPr>
              <a:spcBef>
                <a:spcPct val="0"/>
              </a:spcBef>
            </a:pPr>
            <a:r>
              <a:rPr lang="en-US" sz="1200" dirty="0">
                <a:latin typeface="Arial" charset="0"/>
                <a:ea typeface="ＭＳ Ｐゴシック" charset="0"/>
                <a:cs typeface="ＭＳ Ｐゴシック" charset="0"/>
              </a:rPr>
              <a:t>Refer to the slide and point out that </a:t>
            </a:r>
            <a:r>
              <a:rPr lang="en-US" sz="1200" b="1" u="sng" dirty="0">
                <a:latin typeface="Arial" charset="0"/>
                <a:ea typeface="ＭＳ Ｐゴシック" charset="0"/>
                <a:cs typeface="ＭＳ Ｐゴシック" charset="0"/>
              </a:rPr>
              <a:t>some risk and protective factors are the same for different problems.</a:t>
            </a:r>
            <a:endParaRPr lang="en-US" sz="1200" dirty="0">
              <a:latin typeface="Arial" charset="0"/>
              <a:ea typeface="ＭＳ Ｐゴシック" charset="0"/>
              <a:cs typeface="ＭＳ Ｐゴシック" charset="0"/>
            </a:endParaRPr>
          </a:p>
          <a:p>
            <a:pPr>
              <a:spcBef>
                <a:spcPct val="0"/>
              </a:spcBef>
            </a:pPr>
            <a:r>
              <a:rPr lang="en-US" sz="1200" dirty="0">
                <a:latin typeface="Arial" charset="0"/>
                <a:ea typeface="ＭＳ Ｐゴシック" charset="0"/>
                <a:cs typeface="ＭＳ Ｐゴシック" charset="0"/>
              </a:rPr>
              <a:t> </a:t>
            </a:r>
          </a:p>
          <a:p>
            <a:pPr>
              <a:spcBef>
                <a:spcPct val="0"/>
              </a:spcBef>
            </a:pPr>
            <a:r>
              <a:rPr lang="en-US" sz="1200" dirty="0">
                <a:latin typeface="Arial" charset="0"/>
                <a:ea typeface="ＭＳ Ｐゴシック" charset="0"/>
                <a:cs typeface="ＭＳ Ｐゴシック" charset="0"/>
              </a:rPr>
              <a:t>Refer participants to </a:t>
            </a:r>
            <a:r>
              <a:rPr lang="en-US" sz="1200" b="1" dirty="0">
                <a:latin typeface="Arial" charset="0"/>
                <a:ea typeface="ＭＳ Ｐゴシック" charset="0"/>
                <a:cs typeface="ＭＳ Ｐゴシック" charset="0"/>
              </a:rPr>
              <a:t>Information Sheet 1.9: Shared Risk</a:t>
            </a:r>
            <a:r>
              <a:rPr lang="en-US" sz="1200" b="1" baseline="30000" dirty="0">
                <a:latin typeface="Arial" charset="0"/>
                <a:ea typeface="ＭＳ Ｐゴシック" charset="0"/>
                <a:cs typeface="ＭＳ Ｐゴシック" charset="0"/>
              </a:rPr>
              <a:t>22-35</a:t>
            </a:r>
            <a:r>
              <a:rPr lang="en-US" sz="1200" b="1" dirty="0">
                <a:latin typeface="Arial" charset="0"/>
                <a:ea typeface="ＭＳ Ｐゴシック" charset="0"/>
                <a:cs typeface="ＭＳ Ｐゴシック" charset="0"/>
              </a:rPr>
              <a:t> and Protective Factors</a:t>
            </a:r>
            <a:r>
              <a:rPr lang="en-US" sz="1200" b="1" baseline="30000" dirty="0">
                <a:latin typeface="Arial" charset="0"/>
                <a:ea typeface="ＭＳ Ｐゴシック" charset="0"/>
                <a:cs typeface="ＭＳ Ｐゴシック" charset="0"/>
              </a:rPr>
              <a:t>36-46</a:t>
            </a:r>
            <a:r>
              <a:rPr lang="en-US" sz="1200" b="1" dirty="0">
                <a:latin typeface="Arial" charset="0"/>
                <a:ea typeface="ＭＳ Ｐゴシック" charset="0"/>
                <a:cs typeface="ＭＳ Ｐゴシック" charset="0"/>
              </a:rPr>
              <a:t>. </a:t>
            </a:r>
            <a:r>
              <a:rPr lang="en-US" sz="1200" dirty="0">
                <a:latin typeface="Arial" charset="0"/>
                <a:ea typeface="ＭＳ Ｐゴシック" charset="0"/>
                <a:cs typeface="ＭＳ Ｐゴシック" charset="0"/>
              </a:rPr>
              <a:t>Explain that in 2012, the CAPT reviewed literature concerning risk and protective factors for substance abuse and mental health disorders. Existing research and data suggest that there are number of common, or shared, risk and protective factors that impact both substance abuse and mental health outcomes.</a:t>
            </a:r>
          </a:p>
          <a:p>
            <a:pPr>
              <a:spcBef>
                <a:spcPct val="0"/>
              </a:spcBef>
            </a:pPr>
            <a:endParaRPr lang="en-US" sz="1200" dirty="0">
              <a:latin typeface="Arial" charset="0"/>
              <a:ea typeface="ＭＳ Ｐゴシック" charset="0"/>
              <a:cs typeface="ＭＳ Ｐゴシック" charset="0"/>
            </a:endParaRPr>
          </a:p>
          <a:p>
            <a:pPr>
              <a:spcBef>
                <a:spcPct val="0"/>
              </a:spcBef>
            </a:pPr>
            <a:r>
              <a:rPr lang="en-US" sz="1200" b="1" dirty="0">
                <a:latin typeface="Arial" charset="0"/>
                <a:ea typeface="ＭＳ Ｐゴシック" charset="0"/>
                <a:cs typeface="ＭＳ Ｐゴシック" charset="0"/>
              </a:rPr>
              <a:t>Point them back to the SHARP tool </a:t>
            </a:r>
          </a:p>
          <a:p>
            <a:pPr marL="171450" indent="-171450">
              <a:spcBef>
                <a:spcPct val="0"/>
              </a:spcBef>
              <a:buFont typeface="Arial"/>
              <a:buChar char="•"/>
            </a:pPr>
            <a:r>
              <a:rPr lang="en-US" sz="1200" dirty="0">
                <a:latin typeface="Arial" charset="0"/>
                <a:ea typeface="ＭＳ Ｐゴシック" charset="0"/>
                <a:cs typeface="ＭＳ Ｐゴシック" charset="0"/>
              </a:rPr>
              <a:t>What stands out to you as you look at these examples?</a:t>
            </a:r>
          </a:p>
          <a:p>
            <a:pPr>
              <a:spcBef>
                <a:spcPct val="0"/>
              </a:spcBef>
              <a:buFont typeface="Symbol" charset="0"/>
              <a:buChar char=""/>
            </a:pPr>
            <a:r>
              <a:rPr lang="en-US" sz="1200" dirty="0">
                <a:latin typeface="Arial" charset="0"/>
                <a:ea typeface="ＭＳ Ｐゴシック" charset="0"/>
                <a:cs typeface="ＭＳ Ｐゴシック" charset="0"/>
              </a:rPr>
              <a:t>How could you see using this information?</a:t>
            </a:r>
          </a:p>
          <a:p>
            <a:pPr>
              <a:spcBef>
                <a:spcPct val="0"/>
              </a:spcBef>
              <a:buFont typeface="Symbol" charset="0"/>
              <a:buChar char=""/>
            </a:pPr>
            <a:r>
              <a:rPr lang="en-US" sz="1200" dirty="0">
                <a:latin typeface="Arial" charset="0"/>
                <a:ea typeface="ＭＳ Ｐゴシック" charset="0"/>
                <a:cs typeface="ＭＳ Ｐゴシック" charset="0"/>
              </a:rPr>
              <a:t>Who else in the communities where you work might be interested in this information?</a:t>
            </a:r>
          </a:p>
          <a:p>
            <a:pPr>
              <a:spcBef>
                <a:spcPct val="0"/>
              </a:spcBef>
            </a:pPr>
            <a:r>
              <a:rPr lang="en-US" sz="1200" dirty="0">
                <a:latin typeface="Arial" charset="0"/>
                <a:ea typeface="ＭＳ Ｐゴシック" charset="0"/>
                <a:cs typeface="ＭＳ Ｐゴシック" charset="0"/>
              </a:rPr>
              <a:t> </a:t>
            </a:r>
          </a:p>
          <a:p>
            <a:pPr>
              <a:spcBef>
                <a:spcPct val="0"/>
              </a:spcBef>
            </a:pPr>
            <a:r>
              <a:rPr lang="en-US" sz="1200" dirty="0">
                <a:latin typeface="Arial" charset="0"/>
                <a:ea typeface="ＭＳ Ｐゴシック" charset="0"/>
                <a:cs typeface="ＭＳ Ｐゴシック" charset="0"/>
              </a:rPr>
              <a:t>Summarize as follows by making the following points:</a:t>
            </a:r>
          </a:p>
          <a:p>
            <a:pPr>
              <a:spcBef>
                <a:spcPct val="0"/>
              </a:spcBef>
              <a:buFont typeface="Symbol" charset="0"/>
              <a:buChar char=""/>
            </a:pPr>
            <a:r>
              <a:rPr lang="en-US" sz="1200" dirty="0">
                <a:latin typeface="Arial" charset="0"/>
                <a:ea typeface="ＭＳ Ｐゴシック" charset="0"/>
                <a:cs typeface="ＭＳ Ｐゴシック" charset="0"/>
              </a:rPr>
              <a:t>Risk and protective factors tend to be </a:t>
            </a:r>
            <a:r>
              <a:rPr lang="en-US" sz="1200" b="1" u="sng" dirty="0">
                <a:latin typeface="Arial" charset="0"/>
                <a:ea typeface="ＭＳ Ｐゴシック" charset="0"/>
                <a:cs typeface="ＭＳ Ｐゴシック" charset="0"/>
              </a:rPr>
              <a:t>correlated, have cumulative effects, and are predicative of multiple issues</a:t>
            </a:r>
            <a:r>
              <a:rPr lang="en-US" sz="1200" dirty="0">
                <a:latin typeface="Arial" charset="0"/>
                <a:ea typeface="ＭＳ Ｐゴシック" charset="0"/>
                <a:cs typeface="ＭＳ Ｐゴシック" charset="0"/>
              </a:rPr>
              <a:t>. </a:t>
            </a:r>
          </a:p>
          <a:p>
            <a:pPr>
              <a:spcBef>
                <a:spcPct val="0"/>
              </a:spcBef>
              <a:buFont typeface="Symbol" charset="0"/>
              <a:buChar char=""/>
            </a:pPr>
            <a:r>
              <a:rPr lang="en-US" sz="1200" b="1" u="sng" dirty="0">
                <a:latin typeface="Arial" charset="0"/>
                <a:ea typeface="ＭＳ Ｐゴシック" charset="0"/>
                <a:cs typeface="ＭＳ Ｐゴシック" charset="0"/>
              </a:rPr>
              <a:t>Data on these shared risk factors</a:t>
            </a:r>
            <a:r>
              <a:rPr lang="en-US" sz="1200" dirty="0">
                <a:latin typeface="Arial" charset="0"/>
                <a:ea typeface="ＭＳ Ｐゴシック" charset="0"/>
                <a:cs typeface="ＭＳ Ｐゴシック" charset="0"/>
              </a:rPr>
              <a:t> are available in common data sources, such as Monitoring the Future and the YRBSS.</a:t>
            </a:r>
          </a:p>
          <a:p>
            <a:pPr>
              <a:spcBef>
                <a:spcPct val="0"/>
              </a:spcBef>
              <a:buFont typeface="Symbol" charset="0"/>
              <a:buChar char=""/>
            </a:pPr>
            <a:r>
              <a:rPr lang="en-US" sz="1200" dirty="0">
                <a:latin typeface="Arial" charset="0"/>
                <a:ea typeface="ＭＳ Ｐゴシック" charset="0"/>
                <a:cs typeface="ＭＳ Ｐゴシック" charset="0"/>
              </a:rPr>
              <a:t>One source for risk and protective factors in older adulthood is </a:t>
            </a:r>
            <a:r>
              <a:rPr lang="ja-JP" altLang="en-US" sz="1200" dirty="0">
                <a:latin typeface="Arial" charset="0"/>
                <a:ea typeface="ＭＳ Ｐゴシック" charset="0"/>
                <a:cs typeface="ＭＳ Ｐゴシック" charset="0"/>
              </a:rPr>
              <a:t>“</a:t>
            </a:r>
            <a:r>
              <a:rPr lang="en-US" altLang="ja-JP" sz="1200" dirty="0">
                <a:latin typeface="Arial" charset="0"/>
                <a:ea typeface="ＭＳ Ｐゴシック" charset="0"/>
                <a:cs typeface="Arial" charset="0"/>
              </a:rPr>
              <a:t>Getting Connected!</a:t>
            </a:r>
            <a:r>
              <a:rPr lang="ja-JP" altLang="en-US" sz="1200" dirty="0">
                <a:latin typeface="Arial" charset="0"/>
                <a:ea typeface="ＭＳ Ｐゴシック" charset="0"/>
                <a:cs typeface="ＭＳ Ｐゴシック" charset="0"/>
              </a:rPr>
              <a:t>”</a:t>
            </a:r>
            <a:r>
              <a:rPr lang="en-US" altLang="ja-JP" sz="1200" dirty="0">
                <a:latin typeface="Arial" charset="0"/>
                <a:ea typeface="ＭＳ Ｐゴシック" charset="0"/>
                <a:cs typeface="ＭＳ Ｐゴシック" charset="0"/>
              </a:rPr>
              <a:t> from SAMHSA. (Direct participants to Additional Resources under the heading Risk and Protective Factors.)</a:t>
            </a:r>
          </a:p>
          <a:p>
            <a:pPr>
              <a:spcBef>
                <a:spcPct val="0"/>
              </a:spcBef>
              <a:buFont typeface="Symbol" charset="0"/>
              <a:buChar char=""/>
            </a:pPr>
            <a:r>
              <a:rPr lang="en-US" sz="1200" dirty="0">
                <a:latin typeface="Arial" charset="0"/>
                <a:ea typeface="ＭＳ Ｐゴシック" charset="0"/>
                <a:cs typeface="ＭＳ Ｐゴシック" charset="0"/>
              </a:rPr>
              <a:t>One person or agency cannot adequately impact a problem alone, so it makes sense to look for opportunities to </a:t>
            </a:r>
            <a:r>
              <a:rPr lang="en-US" sz="1200" b="1" u="sng" dirty="0">
                <a:latin typeface="Arial" charset="0"/>
                <a:ea typeface="ＭＳ Ｐゴシック" charset="0"/>
                <a:cs typeface="ＭＳ Ｐゴシック" charset="0"/>
              </a:rPr>
              <a:t>work with other disciplines/sectors</a:t>
            </a:r>
            <a:r>
              <a:rPr lang="en-US" sz="1200" dirty="0">
                <a:latin typeface="Arial" charset="0"/>
                <a:ea typeface="ＭＳ Ｐゴシック" charset="0"/>
                <a:cs typeface="ＭＳ Ｐゴシック" charset="0"/>
              </a:rPr>
              <a:t> to address shared risk factors.</a:t>
            </a:r>
          </a:p>
          <a:p>
            <a:pPr>
              <a:spcBef>
                <a:spcPct val="0"/>
              </a:spcBef>
            </a:pPr>
            <a:r>
              <a:rPr lang="en-US" sz="1200" dirty="0">
                <a:latin typeface="Arial" charset="0"/>
                <a:ea typeface="ＭＳ Ｐゴシック" charset="0"/>
                <a:cs typeface="ＭＳ Ｐゴシック" charset="0"/>
              </a:rPr>
              <a:t> </a:t>
            </a:r>
          </a:p>
          <a:p>
            <a:r>
              <a:rPr lang="en-US" sz="1200" dirty="0">
                <a:latin typeface="Arial" charset="0"/>
                <a:ea typeface="ＭＳ Ｐゴシック" charset="0"/>
                <a:cs typeface="ＭＳ Ｐゴシック" charset="0"/>
              </a:rPr>
              <a:t>Emphasize that it is essential to collaborate on prevention, particularly with people who work on behavioral health issues, </a:t>
            </a:r>
            <a:r>
              <a:rPr lang="en-US" sz="1200" b="1" u="sng" dirty="0">
                <a:latin typeface="Arial" charset="0"/>
                <a:ea typeface="ＭＳ Ｐゴシック" charset="0"/>
                <a:cs typeface="ＭＳ Ｐゴシック" charset="0"/>
              </a:rPr>
              <a:t>to avoid duplicating efforts, share data, and grow the victories we achieve </a:t>
            </a:r>
            <a:r>
              <a:rPr lang="en-US" sz="1200" dirty="0">
                <a:latin typeface="Arial" charset="0"/>
                <a:ea typeface="ＭＳ Ｐゴシック" charset="0"/>
                <a:cs typeface="ＭＳ Ｐゴシック" charset="0"/>
              </a:rPr>
              <a:t>in promoting health and wellness.</a:t>
            </a:r>
          </a:p>
          <a:p>
            <a:endParaRPr lang="en-US" sz="1200" b="1" dirty="0">
              <a:latin typeface="Arial" charset="0"/>
              <a:ea typeface="ＭＳ Ｐゴシック" charset="0"/>
              <a:cs typeface="ＭＳ Ｐゴシック" charset="0"/>
            </a:endParaRPr>
          </a:p>
          <a:p>
            <a:r>
              <a:rPr lang="en-US" sz="1200" b="1" dirty="0">
                <a:latin typeface="Arial" charset="0"/>
                <a:ea typeface="ＭＳ Ｐゴシック" charset="0"/>
                <a:cs typeface="ＭＳ Ｐゴシック" charset="0"/>
              </a:rPr>
              <a:t>SHARP</a:t>
            </a:r>
            <a:r>
              <a:rPr lang="en-US" sz="1200" b="1" baseline="0" dirty="0">
                <a:latin typeface="Arial" charset="0"/>
                <a:ea typeface="ＭＳ Ｐゴシック" charset="0"/>
                <a:cs typeface="ＭＳ Ｐゴシック" charset="0"/>
              </a:rPr>
              <a:t> Tool demonstration if internet available</a:t>
            </a:r>
            <a:endParaRPr lang="en-US" sz="1200" b="1" dirty="0">
              <a:latin typeface="Arial" charset="0"/>
              <a:ea typeface="ＭＳ Ｐゴシック" charset="0"/>
              <a:cs typeface="ＭＳ Ｐゴシック" charset="0"/>
            </a:endParaRPr>
          </a:p>
          <a:p>
            <a:pPr marL="0" indent="0" defTabSz="448650">
              <a:buFont typeface="Arial" panose="020B0604020202020204" pitchFamily="34" charset="0"/>
              <a:buNone/>
              <a:defRPr/>
            </a:pPr>
            <a:endParaRPr lang="en-US" i="1"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10ACC799-D066-9240-8E33-D896C365C428}" type="slidenum">
              <a:rPr lang="en-US" smtClean="0"/>
              <a:t>28</a:t>
            </a:fld>
            <a:endParaRPr lang="en-US"/>
          </a:p>
        </p:txBody>
      </p:sp>
    </p:spTree>
    <p:extLst>
      <p:ext uri="{BB962C8B-B14F-4D97-AF65-F5344CB8AC3E}">
        <p14:creationId xmlns:p14="http://schemas.microsoft.com/office/powerpoint/2010/main" val="668474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8650">
              <a:spcBef>
                <a:spcPct val="0"/>
              </a:spcBef>
              <a:defRPr/>
            </a:pPr>
            <a:r>
              <a:rPr lang="en-US" u="none" dirty="0">
                <a:solidFill>
                  <a:schemeClr val="tx1"/>
                </a:solidFill>
                <a:hlinkClick r:id="" action="ppaction://noaction"/>
              </a:rPr>
              <a:t>Just as risk factors increase the likelihood</a:t>
            </a:r>
            <a:r>
              <a:rPr lang="en-US" u="none" baseline="0" dirty="0">
                <a:solidFill>
                  <a:schemeClr val="tx1"/>
                </a:solidFill>
                <a:hlinkClick r:id="" action="ppaction://noaction"/>
              </a:rPr>
              <a:t> of a problem or outcome, protective factors decrease that likelihood. </a:t>
            </a:r>
            <a:endParaRPr lang="en-US" u="none" dirty="0">
              <a:solidFill>
                <a:schemeClr val="tx1"/>
              </a:solidFill>
              <a:hlinkClick r:id="" action="ppaction://noaction"/>
            </a:endParaRPr>
          </a:p>
          <a:p>
            <a:pPr>
              <a:spcBef>
                <a:spcPct val="0"/>
              </a:spcBef>
            </a:pPr>
            <a:endParaRPr lang="en-US" u="sng" dirty="0">
              <a:hlinkClick r:id="" action="ppaction://noaction"/>
            </a:endParaRPr>
          </a:p>
          <a:p>
            <a:pPr>
              <a:spcBef>
                <a:spcPct val="0"/>
              </a:spcBef>
            </a:pPr>
            <a:r>
              <a:rPr lang="en-US" u="sng" dirty="0">
                <a:hlinkClick r:id="rId3"/>
              </a:rPr>
              <a:t>http://captus.samhsa.gov/access-resources/shared-protective-factors</a:t>
            </a:r>
            <a:r>
              <a:rPr lang="en-US" dirty="0"/>
              <a:t> </a:t>
            </a:r>
            <a:endParaRPr lang="en-US" b="1" dirty="0"/>
          </a:p>
          <a:p>
            <a:pPr>
              <a:spcBef>
                <a:spcPct val="0"/>
              </a:spcBef>
            </a:pPr>
            <a:r>
              <a:rPr lang="en-US" b="1" dirty="0">
                <a:latin typeface="Arial" pitchFamily="34" charset="0"/>
                <a:ea typeface="ＭＳ Ｐゴシック" pitchFamily="34" charset="-128"/>
              </a:rPr>
              <a:t>Talking Points</a:t>
            </a:r>
          </a:p>
          <a:p>
            <a:pPr defTabSz="448650">
              <a:spcBef>
                <a:spcPct val="0"/>
              </a:spcBef>
              <a:defRPr/>
            </a:pPr>
            <a:r>
              <a:rPr lang="en-US" dirty="0">
                <a:solidFill>
                  <a:prstClr val="black"/>
                </a:solidFill>
                <a:latin typeface="Arial" pitchFamily="34" charset="0"/>
                <a:ea typeface="ＭＳ Ｐゴシック" pitchFamily="34" charset="-128"/>
              </a:rPr>
              <a:t>Again, protective factors are characteristics that lower the likelihood of problem outcomes, or that reduce the negative impact of a risk factor. </a:t>
            </a:r>
            <a:endParaRPr lang="en-US" b="1" dirty="0">
              <a:solidFill>
                <a:prstClr val="black"/>
              </a:solidFill>
              <a:latin typeface="Arial" pitchFamily="34" charset="0"/>
              <a:ea typeface="ＭＳ Ｐゴシック" pitchFamily="34" charset="-128"/>
            </a:endParaRPr>
          </a:p>
          <a:p>
            <a:pPr marL="168244" indent="-168244" defTabSz="448650">
              <a:buFont typeface="Arial" panose="020B0604020202020204" pitchFamily="34" charset="0"/>
              <a:buChar char="•"/>
              <a:defRPr/>
            </a:pPr>
            <a:r>
              <a:rPr lang="en-US" dirty="0">
                <a:solidFill>
                  <a:prstClr val="black"/>
                </a:solidFill>
              </a:rPr>
              <a:t>There are some protective factors associated with </a:t>
            </a:r>
            <a:r>
              <a:rPr lang="en-US" i="1" dirty="0">
                <a:solidFill>
                  <a:prstClr val="black"/>
                </a:solidFill>
              </a:rPr>
              <a:t>both</a:t>
            </a:r>
            <a:r>
              <a:rPr lang="en-US" dirty="0">
                <a:solidFill>
                  <a:prstClr val="black"/>
                </a:solidFill>
              </a:rPr>
              <a:t>  substance use and suicidal ideation or attempts</a:t>
            </a:r>
          </a:p>
          <a:p>
            <a:pPr marL="168244" indent="-168244" defTabSz="448650">
              <a:buFont typeface="Arial" panose="020B0604020202020204" pitchFamily="34" charset="0"/>
              <a:buChar char="•"/>
              <a:defRPr/>
            </a:pPr>
            <a:r>
              <a:rPr lang="en-US" dirty="0">
                <a:solidFill>
                  <a:prstClr val="black"/>
                </a:solidFill>
              </a:rPr>
              <a:t>Individual level includes biological and personal history factors such as age, education, income, health and psychosocial problems</a:t>
            </a:r>
          </a:p>
          <a:p>
            <a:pPr marL="168244" indent="-168244" defTabSz="448650">
              <a:buFont typeface="Arial" panose="020B0604020202020204" pitchFamily="34" charset="0"/>
              <a:buChar char="•"/>
              <a:defRPr/>
            </a:pPr>
            <a:r>
              <a:rPr lang="en-US" dirty="0">
                <a:solidFill>
                  <a:prstClr val="black"/>
                </a:solidFill>
              </a:rPr>
              <a:t>The research literature suggests that religiosity and self-esteem are important protective factors at the individual level.</a:t>
            </a:r>
          </a:p>
          <a:p>
            <a:pPr marL="168244" indent="-168244" defTabSz="448650">
              <a:buFont typeface="Arial" panose="020B0604020202020204" pitchFamily="34" charset="0"/>
              <a:buChar char="•"/>
              <a:defRPr/>
            </a:pPr>
            <a:r>
              <a:rPr lang="en-US" dirty="0">
                <a:solidFill>
                  <a:prstClr val="black"/>
                </a:solidFill>
              </a:rPr>
              <a:t>Religiosity focuses on the importance of religious beliefs and religious beliefs can influence how a person makes life-decisions.</a:t>
            </a:r>
          </a:p>
          <a:p>
            <a:pPr marL="168244" indent="-168244" defTabSz="448650">
              <a:buFont typeface="Arial" panose="020B0604020202020204" pitchFamily="34" charset="0"/>
              <a:buChar char="•"/>
              <a:defRPr/>
            </a:pPr>
            <a:r>
              <a:rPr lang="en-US" dirty="0">
                <a:solidFill>
                  <a:prstClr val="black"/>
                </a:solidFill>
              </a:rPr>
              <a:t>Research has demonstrated that religiosity is protective for youth and adults alike.</a:t>
            </a:r>
          </a:p>
          <a:p>
            <a:pPr marL="168244" indent="-168244" defTabSz="448650">
              <a:buFont typeface="Arial" panose="020B0604020202020204" pitchFamily="34" charset="0"/>
              <a:buChar char="•"/>
              <a:defRPr/>
            </a:pPr>
            <a:r>
              <a:rPr lang="en-US" dirty="0">
                <a:solidFill>
                  <a:prstClr val="black"/>
                </a:solidFill>
              </a:rPr>
              <a:t>For example, research demonstrates that youth who believe religion is very important are less likely to initiate alcohol use, be a current user, and binge drink (Dunn, 2005)</a:t>
            </a:r>
          </a:p>
          <a:p>
            <a:pPr marL="168244" indent="-168244" defTabSz="448650">
              <a:buFont typeface="Arial" panose="020B0604020202020204" pitchFamily="34" charset="0"/>
              <a:buChar char="•"/>
              <a:defRPr/>
            </a:pPr>
            <a:r>
              <a:rPr lang="en-US" dirty="0">
                <a:solidFill>
                  <a:prstClr val="black"/>
                </a:solidFill>
              </a:rPr>
              <a:t>Research also shows that youth who pray often and believe religion is important may exhibit  less cigarettes, alcohol, and marijuana use as well as have lower probability of having had suicidal thoughts or having attempted suicide. (</a:t>
            </a:r>
            <a:r>
              <a:rPr lang="en-US" dirty="0" err="1">
                <a:solidFill>
                  <a:prstClr val="black"/>
                </a:solidFill>
              </a:rPr>
              <a:t>Nonnemaker</a:t>
            </a:r>
            <a:r>
              <a:rPr lang="en-US" dirty="0">
                <a:solidFill>
                  <a:prstClr val="black"/>
                </a:solidFill>
              </a:rPr>
              <a:t>, McNeely, &amp; Blum, 2003)</a:t>
            </a:r>
          </a:p>
          <a:p>
            <a:pPr marL="168244" indent="-168244" defTabSz="448650">
              <a:buFont typeface="Arial" panose="020B0604020202020204" pitchFamily="34" charset="0"/>
              <a:buChar char="•"/>
              <a:defRPr/>
            </a:pPr>
            <a:r>
              <a:rPr lang="en-US" dirty="0">
                <a:solidFill>
                  <a:prstClr val="black"/>
                </a:solidFill>
              </a:rPr>
              <a:t>Outside the youth population, studies have also demonstrated that being religious is protective against substance abuse and psychological distress for adults (</a:t>
            </a:r>
            <a:r>
              <a:rPr lang="en-US" dirty="0" err="1">
                <a:solidFill>
                  <a:prstClr val="black"/>
                </a:solidFill>
              </a:rPr>
              <a:t>Tenorio</a:t>
            </a:r>
            <a:r>
              <a:rPr lang="en-US" dirty="0">
                <a:solidFill>
                  <a:prstClr val="black"/>
                </a:solidFill>
              </a:rPr>
              <a:t> &amp; Lo, 2011)</a:t>
            </a:r>
          </a:p>
          <a:p>
            <a:pPr defTabSz="448650">
              <a:defRPr/>
            </a:pPr>
            <a:endParaRPr lang="en-US" dirty="0">
              <a:solidFill>
                <a:prstClr val="black"/>
              </a:solidFill>
            </a:endParaRPr>
          </a:p>
          <a:p>
            <a:pPr marL="168244" indent="-168244" defTabSz="448650">
              <a:buFont typeface="Arial" panose="020B0604020202020204" pitchFamily="34" charset="0"/>
              <a:buChar char="•"/>
              <a:defRPr/>
            </a:pPr>
            <a:r>
              <a:rPr lang="en-US" u="sng" dirty="0">
                <a:solidFill>
                  <a:prstClr val="black"/>
                </a:solidFill>
              </a:rPr>
              <a:t>Self-esteem is</a:t>
            </a:r>
            <a:r>
              <a:rPr lang="en-US" dirty="0">
                <a:solidFill>
                  <a:prstClr val="black"/>
                </a:solidFill>
              </a:rPr>
              <a:t> a confidence and satisfaction in oneself and self-perceived likeability.</a:t>
            </a:r>
          </a:p>
          <a:p>
            <a:pPr marL="168244" indent="-168244" defTabSz="448650">
              <a:buFont typeface="Arial" panose="020B0604020202020204" pitchFamily="34" charset="0"/>
              <a:buChar char="•"/>
              <a:defRPr/>
            </a:pPr>
            <a:r>
              <a:rPr lang="en-US" dirty="0">
                <a:solidFill>
                  <a:prstClr val="black"/>
                </a:solidFill>
              </a:rPr>
              <a:t>Research suggests that having a healthy level of self-esteem can protect youth especially against</a:t>
            </a:r>
          </a:p>
          <a:p>
            <a:pPr marL="168244" indent="-168244" defTabSz="448650">
              <a:buFont typeface="Arial" panose="020B0604020202020204" pitchFamily="34" charset="0"/>
              <a:buChar char="•"/>
              <a:defRPr/>
            </a:pPr>
            <a:r>
              <a:rPr lang="en-US" dirty="0">
                <a:solidFill>
                  <a:prstClr val="black"/>
                </a:solidFill>
              </a:rPr>
              <a:t>Depression; stress; substance abuse; substance dependence; suicide attempts and ideation</a:t>
            </a:r>
          </a:p>
          <a:p>
            <a:pPr marL="168244" indent="-168244" defTabSz="448650">
              <a:buFont typeface="Arial" panose="020B0604020202020204" pitchFamily="34" charset="0"/>
              <a:buChar char="•"/>
              <a:defRPr/>
            </a:pPr>
            <a:endParaRPr lang="en-US" dirty="0">
              <a:solidFill>
                <a:prstClr val="black"/>
              </a:solidFill>
            </a:endParaRPr>
          </a:p>
          <a:p>
            <a:pPr defTabSz="448650">
              <a:spcBef>
                <a:spcPct val="0"/>
              </a:spcBef>
              <a:defRPr/>
            </a:pPr>
            <a:r>
              <a:rPr lang="en-US" b="1" dirty="0">
                <a:solidFill>
                  <a:prstClr val="black"/>
                </a:solidFill>
              </a:rPr>
              <a:t>RELATIONSHIPS</a:t>
            </a:r>
          </a:p>
          <a:p>
            <a:pPr defTabSz="448650">
              <a:spcBef>
                <a:spcPct val="0"/>
              </a:spcBef>
              <a:defRPr/>
            </a:pPr>
            <a:r>
              <a:rPr lang="en-US" dirty="0">
                <a:solidFill>
                  <a:prstClr val="black"/>
                </a:solidFill>
              </a:rPr>
              <a:t>Outside the individual level, research has demonstrated that relationships can buffer and protect. This level includes close relationships: A person's closest social circle—peers, partners, and family members—influence their behavior and contributes to their range of experience</a:t>
            </a:r>
          </a:p>
          <a:p>
            <a:pPr defTabSz="448650">
              <a:spcBef>
                <a:spcPct val="0"/>
              </a:spcBef>
              <a:defRPr/>
            </a:pPr>
            <a:endParaRPr lang="en-US" dirty="0">
              <a:solidFill>
                <a:prstClr val="black"/>
              </a:solidFill>
            </a:endParaRPr>
          </a:p>
          <a:p>
            <a:pPr defTabSz="448650">
              <a:spcBef>
                <a:spcPct val="0"/>
              </a:spcBef>
              <a:defRPr/>
            </a:pPr>
            <a:r>
              <a:rPr lang="en-US" dirty="0">
                <a:solidFill>
                  <a:prstClr val="black"/>
                </a:solidFill>
              </a:rPr>
              <a:t>Family, especially parents can be a source of social support. </a:t>
            </a:r>
            <a:r>
              <a:rPr lang="en-US" u="sng" dirty="0">
                <a:solidFill>
                  <a:prstClr val="black"/>
                </a:solidFill>
              </a:rPr>
              <a:t>Parental support and bonding </a:t>
            </a:r>
            <a:r>
              <a:rPr lang="en-US" dirty="0">
                <a:solidFill>
                  <a:prstClr val="black"/>
                </a:solidFill>
              </a:rPr>
              <a:t>can include relationship with the main caregiver, bonding to a family with healthy beliefs and clear standards, meaningful opportunities to contribute to the family, family connectedness, child attachment to parent, feelings of warmth, love, and caring from parents, and recognition/ acknowledgement of efforts to bond with or contribute to the family.</a:t>
            </a:r>
          </a:p>
          <a:p>
            <a:pPr defTabSz="448650">
              <a:spcBef>
                <a:spcPct val="0"/>
              </a:spcBef>
              <a:defRPr/>
            </a:pPr>
            <a:r>
              <a:rPr lang="en-US" dirty="0">
                <a:solidFill>
                  <a:prstClr val="black"/>
                </a:solidFill>
              </a:rPr>
              <a:t>For youth and young adults, research has demonstrated it to be protective for:</a:t>
            </a:r>
          </a:p>
          <a:p>
            <a:pPr defTabSz="448650">
              <a:spcBef>
                <a:spcPct val="0"/>
              </a:spcBef>
              <a:defRPr/>
            </a:pPr>
            <a:r>
              <a:rPr lang="en-US" dirty="0">
                <a:solidFill>
                  <a:prstClr val="black"/>
                </a:solidFill>
              </a:rPr>
              <a:t>substance use/abuse; problem alcohol use in adulthood; lifetime mood and anxiety disorders; drug use and initiation of drug use; suicidal thoughts and emotional distress; suicide attempts; and lifetime marijuana use</a:t>
            </a:r>
          </a:p>
          <a:p>
            <a:pPr defTabSz="448650">
              <a:spcBef>
                <a:spcPct val="0"/>
              </a:spcBef>
              <a:defRPr/>
            </a:pPr>
            <a:endParaRPr lang="en-US" dirty="0">
              <a:solidFill>
                <a:prstClr val="black"/>
              </a:solidFill>
            </a:endParaRPr>
          </a:p>
          <a:p>
            <a:pPr defTabSz="448650">
              <a:spcBef>
                <a:spcPct val="0"/>
              </a:spcBef>
              <a:defRPr/>
            </a:pPr>
            <a:r>
              <a:rPr lang="en-US" u="sng" dirty="0">
                <a:solidFill>
                  <a:prstClr val="black"/>
                </a:solidFill>
              </a:rPr>
              <a:t>Positive Parental Involvement and reinforcement is also protective and includes</a:t>
            </a:r>
            <a:r>
              <a:rPr lang="en-US" dirty="0">
                <a:solidFill>
                  <a:prstClr val="black"/>
                </a:solidFill>
              </a:rPr>
              <a:t>, but is not limited to: positive involvement with children, parental monitoring, positive reinforcement of desirable behavior, parental encouragement and expectations. </a:t>
            </a:r>
          </a:p>
          <a:p>
            <a:pPr defTabSz="448650">
              <a:spcBef>
                <a:spcPct val="0"/>
              </a:spcBef>
              <a:defRPr/>
            </a:pPr>
            <a:r>
              <a:rPr lang="en-US" dirty="0">
                <a:solidFill>
                  <a:prstClr val="black"/>
                </a:solidFill>
              </a:rPr>
              <a:t>Research supports that it can protect against substance abuse, suicidal thought and emotional distress as well as suicide attempts for youth and young adults</a:t>
            </a:r>
          </a:p>
          <a:p>
            <a:pPr defTabSz="448650">
              <a:spcBef>
                <a:spcPct val="0"/>
              </a:spcBef>
              <a:defRPr/>
            </a:pPr>
            <a:endParaRPr lang="en-US" dirty="0">
              <a:solidFill>
                <a:prstClr val="black"/>
              </a:solidFill>
            </a:endParaRPr>
          </a:p>
          <a:p>
            <a:pPr defTabSz="448650">
              <a:spcBef>
                <a:spcPct val="0"/>
              </a:spcBef>
              <a:defRPr/>
            </a:pPr>
            <a:r>
              <a:rPr lang="en-US" u="sng" dirty="0">
                <a:solidFill>
                  <a:prstClr val="black"/>
                </a:solidFill>
              </a:rPr>
              <a:t>Positive involvement with other adults can also be protective and it </a:t>
            </a:r>
            <a:r>
              <a:rPr lang="en-US" dirty="0">
                <a:solidFill>
                  <a:prstClr val="black"/>
                </a:solidFill>
              </a:rPr>
              <a:t>can include being in contact with other relatives monthly or more frequently, non-parental adult role model, adult warmth and supportiveness, adult caring, and youth reporting adults in their community made them feel important.</a:t>
            </a:r>
          </a:p>
          <a:p>
            <a:pPr defTabSz="448650">
              <a:spcBef>
                <a:spcPct val="0"/>
              </a:spcBef>
              <a:defRPr/>
            </a:pPr>
            <a:r>
              <a:rPr lang="en-US" dirty="0">
                <a:solidFill>
                  <a:prstClr val="black"/>
                </a:solidFill>
              </a:rPr>
              <a:t>Research suggests that for youth it can be protective for  lifetime mood and anxiety disorders; substance disorders; substance use; depression; suicide attempts and suicide ideation</a:t>
            </a:r>
          </a:p>
          <a:p>
            <a:pPr marL="168244" indent="-168244" defTabSz="448650">
              <a:spcBef>
                <a:spcPct val="0"/>
              </a:spcBef>
              <a:buFont typeface="Arial" panose="020B0604020202020204" pitchFamily="34" charset="0"/>
              <a:buChar char="•"/>
              <a:defRPr/>
            </a:pPr>
            <a:endParaRPr lang="en-US" dirty="0">
              <a:solidFill>
                <a:prstClr val="black"/>
              </a:solidFill>
            </a:endParaRPr>
          </a:p>
          <a:p>
            <a:pPr defTabSz="448650" fontAlgn="ctr">
              <a:defRPr/>
            </a:pPr>
            <a:r>
              <a:rPr lang="en-US" u="sng" dirty="0">
                <a:solidFill>
                  <a:prstClr val="black"/>
                </a:solidFill>
              </a:rPr>
              <a:t>And last on this list of relationship protective factors is Social support which </a:t>
            </a:r>
            <a:r>
              <a:rPr lang="en-US" dirty="0">
                <a:solidFill>
                  <a:prstClr val="black"/>
                </a:solidFill>
              </a:rPr>
              <a:t>includes feeling people care about you and that you matter to them. With both youth and adults, research has demonstrated that it can protect against substance abuse, mental illness, and suicide attempts.</a:t>
            </a:r>
          </a:p>
          <a:p>
            <a:pPr marL="168244" indent="-168244" defTabSz="448650">
              <a:spcBef>
                <a:spcPct val="0"/>
              </a:spcBef>
              <a:buFont typeface="Arial" panose="020B0604020202020204" pitchFamily="34" charset="0"/>
              <a:buChar char="•"/>
              <a:defRPr/>
            </a:pPr>
            <a:endParaRPr lang="en-US" dirty="0">
              <a:solidFill>
                <a:prstClr val="black"/>
              </a:solidFill>
            </a:endParaRPr>
          </a:p>
          <a:p>
            <a:pPr marL="168244" indent="-168244" defTabSz="448650">
              <a:spcBef>
                <a:spcPct val="0"/>
              </a:spcBef>
              <a:buFont typeface="Arial" panose="020B0604020202020204" pitchFamily="34" charset="0"/>
              <a:buChar char="•"/>
              <a:defRPr/>
            </a:pPr>
            <a:r>
              <a:rPr lang="en-US" i="1" dirty="0">
                <a:solidFill>
                  <a:prstClr val="black"/>
                </a:solidFill>
              </a:rPr>
              <a:t>For example: Parent-family connectedness has demonstrated to protect against emotional distress, suicidal thoughts and behavior, violence, use of cigarettes, alcohol and marijuana (</a:t>
            </a:r>
            <a:r>
              <a:rPr lang="en-US" i="1" dirty="0" err="1">
                <a:solidFill>
                  <a:prstClr val="black"/>
                </a:solidFill>
              </a:rPr>
              <a:t>Resnick</a:t>
            </a:r>
            <a:r>
              <a:rPr lang="en-US" i="1" dirty="0">
                <a:solidFill>
                  <a:prstClr val="black"/>
                </a:solidFill>
              </a:rPr>
              <a:t>, </a:t>
            </a:r>
            <a:r>
              <a:rPr lang="en-US" i="1" dirty="0" err="1">
                <a:solidFill>
                  <a:prstClr val="black"/>
                </a:solidFill>
              </a:rPr>
              <a:t>Bearman</a:t>
            </a:r>
            <a:r>
              <a:rPr lang="en-US" i="1" dirty="0">
                <a:solidFill>
                  <a:prstClr val="black"/>
                </a:solidFill>
              </a:rPr>
              <a:t>, Blum, Bauman, Harris, et al, 1997)</a:t>
            </a:r>
          </a:p>
          <a:p>
            <a:pPr marL="168244" indent="-168244" defTabSz="448650">
              <a:spcBef>
                <a:spcPct val="0"/>
              </a:spcBef>
              <a:buFont typeface="Arial" panose="020B0604020202020204" pitchFamily="34" charset="0"/>
              <a:buChar char="•"/>
              <a:defRPr/>
            </a:pPr>
            <a:r>
              <a:rPr lang="en-US" i="1" dirty="0">
                <a:solidFill>
                  <a:prstClr val="black"/>
                </a:solidFill>
              </a:rPr>
              <a:t>Among Native American adolescents, both male and female youth who discussed problems with friends or friends and demonstrated connectedness to family were protective against suicide attempts. The estimated probability of attempting suicide increased dramatically as the number of risk factors to which an adolescent was exposed increased; however, increasing protective factors was more effective at reducing the probability of a suicide attempt than was decreasing risk factors (</a:t>
            </a:r>
            <a:r>
              <a:rPr lang="en-US" i="1" dirty="0" err="1">
                <a:solidFill>
                  <a:prstClr val="black"/>
                </a:solidFill>
              </a:rPr>
              <a:t>Borowsky</a:t>
            </a:r>
            <a:r>
              <a:rPr lang="en-US" i="1" dirty="0">
                <a:solidFill>
                  <a:prstClr val="black"/>
                </a:solidFill>
              </a:rPr>
              <a:t>, </a:t>
            </a:r>
            <a:r>
              <a:rPr lang="en-US" i="1" dirty="0" err="1">
                <a:solidFill>
                  <a:prstClr val="black"/>
                </a:solidFill>
              </a:rPr>
              <a:t>Resnick</a:t>
            </a:r>
            <a:r>
              <a:rPr lang="en-US" i="1" dirty="0">
                <a:solidFill>
                  <a:prstClr val="black"/>
                </a:solidFill>
              </a:rPr>
              <a:t>, Ireland, &amp; Blum, 1999)</a:t>
            </a:r>
          </a:p>
          <a:p>
            <a:pPr marL="168244" indent="-168244" defTabSz="448650">
              <a:buFont typeface="Arial" panose="020B0604020202020204" pitchFamily="34" charset="0"/>
              <a:buChar char="•"/>
              <a:defRPr/>
            </a:pPr>
            <a:endParaRPr lang="en-US" dirty="0">
              <a:solidFill>
                <a:prstClr val="black"/>
              </a:solidFill>
            </a:endParaRPr>
          </a:p>
          <a:p>
            <a:pPr defTabSz="448650">
              <a:spcBef>
                <a:spcPct val="0"/>
              </a:spcBef>
              <a:defRPr/>
            </a:pPr>
            <a:r>
              <a:rPr lang="en-US" sz="1100" b="1" dirty="0">
                <a:solidFill>
                  <a:prstClr val="black"/>
                </a:solidFill>
                <a:latin typeface="Arial" pitchFamily="34" charset="0"/>
                <a:ea typeface="ＭＳ Ｐゴシック" pitchFamily="34" charset="-128"/>
              </a:rPr>
              <a:t>COMMUNITY</a:t>
            </a:r>
          </a:p>
          <a:p>
            <a:pPr defTabSz="448650">
              <a:spcBef>
                <a:spcPct val="0"/>
              </a:spcBef>
              <a:defRPr/>
            </a:pPr>
            <a:r>
              <a:rPr lang="en-US" sz="1100" dirty="0">
                <a:solidFill>
                  <a:prstClr val="black"/>
                </a:solidFill>
                <a:latin typeface="Arial" pitchFamily="34" charset="0"/>
                <a:ea typeface="ＭＳ Ｐゴシック" pitchFamily="34" charset="-128"/>
              </a:rPr>
              <a:t>The community level includes the settings, such as schools, workplaces, and neighborhoods, in which social relationships occur.</a:t>
            </a:r>
          </a:p>
          <a:p>
            <a:pPr defTabSz="448650">
              <a:defRPr/>
            </a:pPr>
            <a:endParaRPr lang="en-US" dirty="0">
              <a:solidFill>
                <a:prstClr val="black"/>
              </a:solidFill>
            </a:endParaRPr>
          </a:p>
          <a:p>
            <a:pPr defTabSz="448650">
              <a:defRPr/>
            </a:pPr>
            <a:r>
              <a:rPr lang="en-US" dirty="0">
                <a:solidFill>
                  <a:prstClr val="black"/>
                </a:solidFill>
              </a:rPr>
              <a:t>One major social setting for youth is school.</a:t>
            </a:r>
          </a:p>
          <a:p>
            <a:pPr defTabSz="448650">
              <a:defRPr/>
            </a:pPr>
            <a:endParaRPr lang="en-US" dirty="0">
              <a:solidFill>
                <a:prstClr val="black"/>
              </a:solidFill>
            </a:endParaRPr>
          </a:p>
          <a:p>
            <a:pPr defTabSz="448650">
              <a:defRPr/>
            </a:pPr>
            <a:r>
              <a:rPr lang="en-US" dirty="0">
                <a:solidFill>
                  <a:prstClr val="black"/>
                </a:solidFill>
              </a:rPr>
              <a:t>Research on middle school students and adolescents demonstrates that success in academics (meaning strong academic performance, academic orientation, higher academic achievement, high school completion, and valuing academic achievement and performance) can be protective and help mitigate substance use; binge drinking; lifetime use of alcohol, cigarettes, and marijuana; tobacco use; as well as suicidal ideation and attempts</a:t>
            </a:r>
          </a:p>
          <a:p>
            <a:pPr defTabSz="448650">
              <a:defRPr/>
            </a:pPr>
            <a:endParaRPr lang="en-US" dirty="0">
              <a:solidFill>
                <a:prstClr val="black"/>
              </a:solidFill>
            </a:endParaRPr>
          </a:p>
          <a:p>
            <a:pPr defTabSz="448650">
              <a:defRPr/>
            </a:pPr>
            <a:r>
              <a:rPr lang="en-US" u="sng" dirty="0">
                <a:solidFill>
                  <a:prstClr val="black"/>
                </a:solidFill>
              </a:rPr>
              <a:t>In addition to academics, school connectedness</a:t>
            </a:r>
            <a:r>
              <a:rPr lang="en-US" dirty="0">
                <a:solidFill>
                  <a:prstClr val="black"/>
                </a:solidFill>
              </a:rPr>
              <a:t> includes perceived school connectedness and bonding youth to school and academics.</a:t>
            </a:r>
          </a:p>
          <a:p>
            <a:pPr marL="168244" indent="-168244" defTabSz="448650">
              <a:buFont typeface="Arial" panose="020B0604020202020204" pitchFamily="34" charset="0"/>
              <a:buChar char="•"/>
              <a:defRPr/>
            </a:pPr>
            <a:r>
              <a:rPr lang="en-US" dirty="0">
                <a:solidFill>
                  <a:prstClr val="black"/>
                </a:solidFill>
              </a:rPr>
              <a:t>Research suggests that for youth it can be protective against emotional distress, suicidal thoughts and behaviors, violence, use of cigarettes, use of alcohol, and use of marijuana</a:t>
            </a:r>
          </a:p>
          <a:p>
            <a:pPr marL="168244" indent="-168244" defTabSz="448650">
              <a:buFont typeface="Arial" panose="020B0604020202020204" pitchFamily="34" charset="0"/>
              <a:buChar char="•"/>
              <a:defRPr/>
            </a:pPr>
            <a:endParaRPr lang="en-US" dirty="0">
              <a:solidFill>
                <a:prstClr val="black"/>
              </a:solidFill>
            </a:endParaRPr>
          </a:p>
          <a:p>
            <a:pPr defTabSz="448650">
              <a:defRPr/>
            </a:pPr>
            <a:r>
              <a:rPr lang="en-US" u="sng" dirty="0">
                <a:solidFill>
                  <a:prstClr val="black"/>
                </a:solidFill>
              </a:rPr>
              <a:t>Lastly, regular participation in social activities can be beneficial.  </a:t>
            </a:r>
            <a:r>
              <a:rPr lang="en-US" dirty="0">
                <a:solidFill>
                  <a:prstClr val="black"/>
                </a:solidFill>
              </a:rPr>
              <a:t>Youth and adults who regularly participate in organized school, neighborhood, or community sports, arts, or clubs outside of regular school and/or work hours have demonstrated less risk for substance abuse; lifetime mood and anxiety disorders; stress and depression; alcohol and marijuana use; depression &amp; anxiety; and binge drinking</a:t>
            </a:r>
          </a:p>
          <a:p>
            <a:pPr defTabSz="448650">
              <a:defRPr/>
            </a:pPr>
            <a:endParaRPr lang="en-US" dirty="0">
              <a:solidFill>
                <a:prstClr val="black"/>
              </a:solidFill>
            </a:endParaRPr>
          </a:p>
          <a:p>
            <a:pPr marL="168244" indent="-168244" defTabSz="448650">
              <a:buFont typeface="Arial" panose="020B0604020202020204" pitchFamily="34" charset="0"/>
              <a:buChar char="•"/>
              <a:defRPr/>
            </a:pPr>
            <a:r>
              <a:rPr lang="en-US" i="1" dirty="0">
                <a:solidFill>
                  <a:prstClr val="black"/>
                </a:solidFill>
              </a:rPr>
              <a:t>Native adolescents who felt a stronger sense of belonging in their school were found to report a lower lifetime use of alcohol and cigarettes, lower cigarette and marijuana use in the previous month, lower frequency of current use of these substances, fewer substances ever used, and a later age of initiation into drug use than other Native students (Napoli, </a:t>
            </a:r>
            <a:r>
              <a:rPr lang="en-US" i="1" dirty="0" err="1">
                <a:solidFill>
                  <a:prstClr val="black"/>
                </a:solidFill>
              </a:rPr>
              <a:t>Marsiglia</a:t>
            </a:r>
            <a:r>
              <a:rPr lang="en-US" i="1" dirty="0">
                <a:solidFill>
                  <a:prstClr val="black"/>
                </a:solidFill>
              </a:rPr>
              <a:t>, &amp; </a:t>
            </a:r>
            <a:r>
              <a:rPr lang="en-US" i="1" dirty="0" err="1">
                <a:solidFill>
                  <a:prstClr val="black"/>
                </a:solidFill>
              </a:rPr>
              <a:t>Kulis</a:t>
            </a:r>
            <a:r>
              <a:rPr lang="en-US" i="1" dirty="0">
                <a:solidFill>
                  <a:prstClr val="black"/>
                </a:solidFill>
              </a:rPr>
              <a:t>, 2003)</a:t>
            </a:r>
          </a:p>
          <a:p>
            <a:pPr marL="168244" indent="-168244" defTabSz="448650">
              <a:buFont typeface="Arial" panose="020B0604020202020204" pitchFamily="34" charset="0"/>
              <a:buChar char="•"/>
              <a:defRPr/>
            </a:pPr>
            <a:endParaRPr lang="en-US" i="1" dirty="0">
              <a:solidFill>
                <a:prstClr val="black"/>
              </a:solidFill>
            </a:endParaRPr>
          </a:p>
          <a:p>
            <a:pPr marL="0" indent="0" defTabSz="448650">
              <a:buFont typeface="Arial" panose="020B0604020202020204" pitchFamily="34" charset="0"/>
              <a:buNone/>
              <a:defRPr/>
            </a:pPr>
            <a:r>
              <a:rPr lang="en-US" b="1" i="1" dirty="0">
                <a:solidFill>
                  <a:prstClr val="black"/>
                </a:solidFill>
              </a:rPr>
              <a:t>Societal</a:t>
            </a:r>
          </a:p>
          <a:p>
            <a:pPr marL="168244" indent="-168244" defTabSz="448650">
              <a:buFont typeface="Arial" panose="020B0604020202020204" pitchFamily="34" charset="0"/>
              <a:buChar char="•"/>
              <a:defRPr/>
            </a:pPr>
            <a:r>
              <a:rPr lang="en-US" dirty="0">
                <a:solidFill>
                  <a:prstClr val="black"/>
                </a:solidFill>
              </a:rPr>
              <a:t>At the outer most layer, the societal level, this level includes broad societal factors such as social and cultural norms as well as health, economic, educational, and social policies.</a:t>
            </a:r>
          </a:p>
          <a:p>
            <a:pPr marL="168244" indent="-168244" defTabSz="448650">
              <a:buFont typeface="Arial" panose="020B0604020202020204" pitchFamily="34" charset="0"/>
              <a:buChar char="•"/>
              <a:defRPr/>
            </a:pPr>
            <a:r>
              <a:rPr lang="en-US" dirty="0">
                <a:solidFill>
                  <a:prstClr val="black"/>
                </a:solidFill>
              </a:rPr>
              <a:t>Evidence regarding the protective effects of a number of cultural factors is currently being researched. The literature is limited with regards to cultural protective factors that are shared between both substance abuse and mental disorders, and there’s considerable variation that occurs from culture to culture. </a:t>
            </a:r>
          </a:p>
          <a:p>
            <a:pPr marL="168244" indent="-168244" defTabSz="448650">
              <a:buFont typeface="Arial" panose="020B0604020202020204" pitchFamily="34" charset="0"/>
              <a:buChar char="•"/>
              <a:defRPr/>
            </a:pPr>
            <a:r>
              <a:rPr lang="en-US" dirty="0">
                <a:solidFill>
                  <a:prstClr val="black"/>
                </a:solidFill>
              </a:rPr>
              <a:t>Research with the Native American population has demonstrated however that:</a:t>
            </a:r>
          </a:p>
          <a:p>
            <a:pPr marL="616894" lvl="1" indent="-168244" defTabSz="448650">
              <a:buFont typeface="Arial" panose="020B0604020202020204" pitchFamily="34" charset="0"/>
              <a:buChar char="•"/>
              <a:defRPr/>
            </a:pPr>
            <a:r>
              <a:rPr lang="en-US" dirty="0">
                <a:solidFill>
                  <a:prstClr val="black"/>
                </a:solidFill>
              </a:rPr>
              <a:t>youth’s involvement with traditional activities were associated with absence of </a:t>
            </a:r>
            <a:r>
              <a:rPr lang="en-US" dirty="0" err="1">
                <a:solidFill>
                  <a:prstClr val="black"/>
                </a:solidFill>
              </a:rPr>
              <a:t>suicidality</a:t>
            </a:r>
            <a:r>
              <a:rPr lang="en-US" dirty="0">
                <a:solidFill>
                  <a:prstClr val="black"/>
                </a:solidFill>
              </a:rPr>
              <a:t>, especially for boys (</a:t>
            </a:r>
            <a:r>
              <a:rPr lang="en-US" dirty="0" err="1">
                <a:solidFill>
                  <a:prstClr val="black"/>
                </a:solidFill>
              </a:rPr>
              <a:t>Pharris</a:t>
            </a:r>
            <a:r>
              <a:rPr lang="en-US" dirty="0">
                <a:solidFill>
                  <a:prstClr val="black"/>
                </a:solidFill>
              </a:rPr>
              <a:t>, </a:t>
            </a:r>
            <a:r>
              <a:rPr lang="en-US" dirty="0" err="1">
                <a:solidFill>
                  <a:prstClr val="black"/>
                </a:solidFill>
              </a:rPr>
              <a:t>Resnick</a:t>
            </a:r>
            <a:r>
              <a:rPr lang="en-US" dirty="0">
                <a:solidFill>
                  <a:prstClr val="black"/>
                </a:solidFill>
              </a:rPr>
              <a:t> &amp; Blum, 1997)</a:t>
            </a:r>
          </a:p>
          <a:p>
            <a:pPr marL="616894" lvl="1" indent="-168244" defTabSz="448650">
              <a:buFont typeface="Arial" panose="020B0604020202020204" pitchFamily="34" charset="0"/>
              <a:buChar char="•"/>
              <a:defRPr/>
            </a:pPr>
            <a:r>
              <a:rPr lang="en-US" dirty="0">
                <a:solidFill>
                  <a:prstClr val="black"/>
                </a:solidFill>
              </a:rPr>
              <a:t>Enculturation meaning involvement in, and identification with, Native American Culture was protective for parents/caretakers of children ages 10 to 12 years with alcohol abuse (</a:t>
            </a:r>
            <a:r>
              <a:rPr lang="en-US" dirty="0" err="1">
                <a:solidFill>
                  <a:prstClr val="black"/>
                </a:solidFill>
              </a:rPr>
              <a:t>Whitbeck</a:t>
            </a:r>
            <a:r>
              <a:rPr lang="en-US" dirty="0">
                <a:solidFill>
                  <a:prstClr val="black"/>
                </a:solidFill>
              </a:rPr>
              <a:t>, Chen, Hoyt, &amp; Adams, 2004) as well as American Indian youth living on or near reservations thinking about suicide and drug use </a:t>
            </a:r>
            <a:r>
              <a:rPr lang="en-US" sz="1100" dirty="0">
                <a:solidFill>
                  <a:prstClr val="black"/>
                </a:solidFill>
              </a:rPr>
              <a:t>(Yoder, </a:t>
            </a:r>
            <a:r>
              <a:rPr lang="en-US" sz="1100" dirty="0" err="1">
                <a:solidFill>
                  <a:prstClr val="black"/>
                </a:solidFill>
              </a:rPr>
              <a:t>Whitbeck</a:t>
            </a:r>
            <a:r>
              <a:rPr lang="en-US" sz="1100" dirty="0">
                <a:solidFill>
                  <a:prstClr val="black"/>
                </a:solidFill>
              </a:rPr>
              <a:t>, Hoyt, and </a:t>
            </a:r>
            <a:r>
              <a:rPr lang="en-US" sz="1100" dirty="0" err="1">
                <a:solidFill>
                  <a:prstClr val="black"/>
                </a:solidFill>
              </a:rPr>
              <a:t>LaFromboise</a:t>
            </a:r>
            <a:r>
              <a:rPr lang="en-US" sz="1100" dirty="0">
                <a:solidFill>
                  <a:prstClr val="black"/>
                </a:solidFill>
              </a:rPr>
              <a:t>, 2006)</a:t>
            </a:r>
            <a:endParaRPr lang="en-US" sz="1100" b="1" dirty="0">
              <a:solidFill>
                <a:prstClr val="black"/>
              </a:solidFill>
              <a:latin typeface="Arial" pitchFamily="34" charset="0"/>
              <a:ea typeface="ＭＳ Ｐゴシック" pitchFamily="34" charset="-128"/>
            </a:endParaRPr>
          </a:p>
          <a:p>
            <a:pPr marL="0" indent="0" defTabSz="448650">
              <a:buFont typeface="Arial" panose="020B0604020202020204" pitchFamily="34" charset="0"/>
              <a:buNone/>
              <a:defRPr/>
            </a:pPr>
            <a:endParaRPr lang="en-US" i="1" dirty="0">
              <a:solidFill>
                <a:prstClr val="black"/>
              </a:solidFill>
            </a:endParaRPr>
          </a:p>
          <a:p>
            <a:pPr>
              <a:spcBef>
                <a:spcPct val="0"/>
              </a:spcBef>
            </a:pPr>
            <a:r>
              <a:rPr lang="en-US" sz="1200" dirty="0">
                <a:latin typeface="Arial" charset="0"/>
                <a:ea typeface="ＭＳ Ｐゴシック" charset="0"/>
                <a:cs typeface="ＭＳ Ｐゴシック" charset="0"/>
              </a:rPr>
              <a:t>Refer to the slide and point out that </a:t>
            </a:r>
            <a:r>
              <a:rPr lang="en-US" sz="1200" b="1" u="sng" dirty="0">
                <a:latin typeface="Arial" charset="0"/>
                <a:ea typeface="ＭＳ Ｐゴシック" charset="0"/>
                <a:cs typeface="ＭＳ Ｐゴシック" charset="0"/>
              </a:rPr>
              <a:t>some risk and protective factors are the same for different problems.</a:t>
            </a:r>
            <a:endParaRPr lang="en-US" sz="1200" dirty="0">
              <a:latin typeface="Arial" charset="0"/>
              <a:ea typeface="ＭＳ Ｐゴシック" charset="0"/>
              <a:cs typeface="ＭＳ Ｐゴシック" charset="0"/>
            </a:endParaRPr>
          </a:p>
          <a:p>
            <a:pPr>
              <a:spcBef>
                <a:spcPct val="0"/>
              </a:spcBef>
            </a:pPr>
            <a:r>
              <a:rPr lang="en-US" sz="1200" dirty="0">
                <a:latin typeface="Arial" charset="0"/>
                <a:ea typeface="ＭＳ Ｐゴシック" charset="0"/>
                <a:cs typeface="ＭＳ Ｐゴシック" charset="0"/>
              </a:rPr>
              <a:t> </a:t>
            </a:r>
          </a:p>
          <a:p>
            <a:pPr>
              <a:spcBef>
                <a:spcPct val="0"/>
              </a:spcBef>
            </a:pPr>
            <a:r>
              <a:rPr lang="en-US" sz="1200" dirty="0">
                <a:latin typeface="Arial" charset="0"/>
                <a:ea typeface="ＭＳ Ｐゴシック" charset="0"/>
                <a:cs typeface="ＭＳ Ｐゴシック" charset="0"/>
              </a:rPr>
              <a:t>Refer participants to </a:t>
            </a:r>
            <a:r>
              <a:rPr lang="en-US" sz="1200" b="1" dirty="0">
                <a:latin typeface="Arial" charset="0"/>
                <a:ea typeface="ＭＳ Ｐゴシック" charset="0"/>
                <a:cs typeface="ＭＳ Ｐゴシック" charset="0"/>
              </a:rPr>
              <a:t>Information Sheet 1.9: Shared Risk</a:t>
            </a:r>
            <a:r>
              <a:rPr lang="en-US" sz="1200" b="1" baseline="30000" dirty="0">
                <a:latin typeface="Arial" charset="0"/>
                <a:ea typeface="ＭＳ Ｐゴシック" charset="0"/>
                <a:cs typeface="ＭＳ Ｐゴシック" charset="0"/>
              </a:rPr>
              <a:t>22-35</a:t>
            </a:r>
            <a:r>
              <a:rPr lang="en-US" sz="1200" b="1" dirty="0">
                <a:latin typeface="Arial" charset="0"/>
                <a:ea typeface="ＭＳ Ｐゴシック" charset="0"/>
                <a:cs typeface="ＭＳ Ｐゴシック" charset="0"/>
              </a:rPr>
              <a:t> and Protective Factors</a:t>
            </a:r>
            <a:r>
              <a:rPr lang="en-US" sz="1200" b="1" baseline="30000" dirty="0">
                <a:latin typeface="Arial" charset="0"/>
                <a:ea typeface="ＭＳ Ｐゴシック" charset="0"/>
                <a:cs typeface="ＭＳ Ｐゴシック" charset="0"/>
              </a:rPr>
              <a:t>36-46</a:t>
            </a:r>
            <a:r>
              <a:rPr lang="en-US" sz="1200" b="1" dirty="0">
                <a:latin typeface="Arial" charset="0"/>
                <a:ea typeface="ＭＳ Ｐゴシック" charset="0"/>
                <a:cs typeface="ＭＳ Ｐゴシック" charset="0"/>
              </a:rPr>
              <a:t>. </a:t>
            </a:r>
            <a:r>
              <a:rPr lang="en-US" sz="1200" dirty="0">
                <a:latin typeface="Arial" charset="0"/>
                <a:ea typeface="ＭＳ Ｐゴシック" charset="0"/>
                <a:cs typeface="ＭＳ Ｐゴシック" charset="0"/>
              </a:rPr>
              <a:t>Explain that in 2012, the CAPT reviewed literature concerning risk and protective factors for substance abuse and mental health disorders. Existing research and data suggest that there are number of common, or shared, risk and protective factors that impact both substance abuse and mental health outcomes.</a:t>
            </a:r>
          </a:p>
          <a:p>
            <a:pPr>
              <a:spcBef>
                <a:spcPct val="0"/>
              </a:spcBef>
            </a:pPr>
            <a:endParaRPr lang="en-US" sz="1200" dirty="0">
              <a:latin typeface="Arial" charset="0"/>
              <a:ea typeface="ＭＳ Ｐゴシック" charset="0"/>
              <a:cs typeface="ＭＳ Ｐゴシック" charset="0"/>
            </a:endParaRPr>
          </a:p>
          <a:p>
            <a:pPr>
              <a:spcBef>
                <a:spcPct val="0"/>
              </a:spcBef>
            </a:pPr>
            <a:r>
              <a:rPr lang="en-US" sz="1200" b="1" dirty="0">
                <a:latin typeface="Arial" charset="0"/>
                <a:ea typeface="ＭＳ Ｐゴシック" charset="0"/>
                <a:cs typeface="ＭＳ Ｐゴシック" charset="0"/>
              </a:rPr>
              <a:t>Point them back to the SHARP tool </a:t>
            </a:r>
          </a:p>
          <a:p>
            <a:pPr marL="171450" indent="-171450">
              <a:spcBef>
                <a:spcPct val="0"/>
              </a:spcBef>
              <a:buFont typeface="Arial"/>
              <a:buChar char="•"/>
            </a:pPr>
            <a:r>
              <a:rPr lang="en-US" sz="1200" dirty="0">
                <a:latin typeface="Arial" charset="0"/>
                <a:ea typeface="ＭＳ Ｐゴシック" charset="0"/>
                <a:cs typeface="ＭＳ Ｐゴシック" charset="0"/>
              </a:rPr>
              <a:t>What stands out to you as you look at these examples?</a:t>
            </a:r>
          </a:p>
          <a:p>
            <a:pPr>
              <a:spcBef>
                <a:spcPct val="0"/>
              </a:spcBef>
              <a:buFont typeface="Symbol" charset="0"/>
              <a:buChar char=""/>
            </a:pPr>
            <a:r>
              <a:rPr lang="en-US" sz="1200" dirty="0">
                <a:latin typeface="Arial" charset="0"/>
                <a:ea typeface="ＭＳ Ｐゴシック" charset="0"/>
                <a:cs typeface="ＭＳ Ｐゴシック" charset="0"/>
              </a:rPr>
              <a:t>How could you see using this information?</a:t>
            </a:r>
          </a:p>
          <a:p>
            <a:pPr>
              <a:spcBef>
                <a:spcPct val="0"/>
              </a:spcBef>
              <a:buFont typeface="Symbol" charset="0"/>
              <a:buChar char=""/>
            </a:pPr>
            <a:r>
              <a:rPr lang="en-US" sz="1200" dirty="0">
                <a:latin typeface="Arial" charset="0"/>
                <a:ea typeface="ＭＳ Ｐゴシック" charset="0"/>
                <a:cs typeface="ＭＳ Ｐゴシック" charset="0"/>
              </a:rPr>
              <a:t>Who else in the communities where you work might be interested in this information?</a:t>
            </a:r>
          </a:p>
          <a:p>
            <a:pPr>
              <a:spcBef>
                <a:spcPct val="0"/>
              </a:spcBef>
            </a:pPr>
            <a:r>
              <a:rPr lang="en-US" sz="1200" dirty="0">
                <a:latin typeface="Arial" charset="0"/>
                <a:ea typeface="ＭＳ Ｐゴシック" charset="0"/>
                <a:cs typeface="ＭＳ Ｐゴシック" charset="0"/>
              </a:rPr>
              <a:t> </a:t>
            </a:r>
          </a:p>
          <a:p>
            <a:pPr>
              <a:spcBef>
                <a:spcPct val="0"/>
              </a:spcBef>
            </a:pPr>
            <a:r>
              <a:rPr lang="en-US" sz="1200" dirty="0">
                <a:latin typeface="Arial" charset="0"/>
                <a:ea typeface="ＭＳ Ｐゴシック" charset="0"/>
                <a:cs typeface="ＭＳ Ｐゴシック" charset="0"/>
              </a:rPr>
              <a:t>Summarize as follows by making the following points:</a:t>
            </a:r>
          </a:p>
          <a:p>
            <a:pPr>
              <a:spcBef>
                <a:spcPct val="0"/>
              </a:spcBef>
              <a:buFont typeface="Symbol" charset="0"/>
              <a:buChar char=""/>
            </a:pPr>
            <a:r>
              <a:rPr lang="en-US" sz="1200" dirty="0">
                <a:latin typeface="Arial" charset="0"/>
                <a:ea typeface="ＭＳ Ｐゴシック" charset="0"/>
                <a:cs typeface="ＭＳ Ｐゴシック" charset="0"/>
              </a:rPr>
              <a:t>Risk and protective factors tend to be </a:t>
            </a:r>
            <a:r>
              <a:rPr lang="en-US" sz="1200" b="1" u="sng" dirty="0">
                <a:latin typeface="Arial" charset="0"/>
                <a:ea typeface="ＭＳ Ｐゴシック" charset="0"/>
                <a:cs typeface="ＭＳ Ｐゴシック" charset="0"/>
              </a:rPr>
              <a:t>correlated, have cumulative effects, and are predicative of multiple issues</a:t>
            </a:r>
            <a:r>
              <a:rPr lang="en-US" sz="1200" dirty="0">
                <a:latin typeface="Arial" charset="0"/>
                <a:ea typeface="ＭＳ Ｐゴシック" charset="0"/>
                <a:cs typeface="ＭＳ Ｐゴシック" charset="0"/>
              </a:rPr>
              <a:t>. </a:t>
            </a:r>
          </a:p>
          <a:p>
            <a:pPr>
              <a:spcBef>
                <a:spcPct val="0"/>
              </a:spcBef>
              <a:buFont typeface="Symbol" charset="0"/>
              <a:buChar char=""/>
            </a:pPr>
            <a:r>
              <a:rPr lang="en-US" sz="1200" b="1" u="sng" dirty="0">
                <a:latin typeface="Arial" charset="0"/>
                <a:ea typeface="ＭＳ Ｐゴシック" charset="0"/>
                <a:cs typeface="ＭＳ Ｐゴシック" charset="0"/>
              </a:rPr>
              <a:t>Data on these shared risk factors</a:t>
            </a:r>
            <a:r>
              <a:rPr lang="en-US" sz="1200" dirty="0">
                <a:latin typeface="Arial" charset="0"/>
                <a:ea typeface="ＭＳ Ｐゴシック" charset="0"/>
                <a:cs typeface="ＭＳ Ｐゴシック" charset="0"/>
              </a:rPr>
              <a:t> are available in common data sources, such as Monitoring the Future and the YRBSS.</a:t>
            </a:r>
          </a:p>
          <a:p>
            <a:pPr>
              <a:spcBef>
                <a:spcPct val="0"/>
              </a:spcBef>
              <a:buFont typeface="Symbol" charset="0"/>
              <a:buChar char=""/>
            </a:pPr>
            <a:r>
              <a:rPr lang="en-US" sz="1200" dirty="0">
                <a:latin typeface="Arial" charset="0"/>
                <a:ea typeface="ＭＳ Ｐゴシック" charset="0"/>
                <a:cs typeface="ＭＳ Ｐゴシック" charset="0"/>
              </a:rPr>
              <a:t>One source for risk and protective factors in older adulthood is </a:t>
            </a:r>
            <a:r>
              <a:rPr lang="ja-JP" altLang="en-US" sz="1200" dirty="0">
                <a:latin typeface="Arial" charset="0"/>
                <a:ea typeface="ＭＳ Ｐゴシック" charset="0"/>
                <a:cs typeface="ＭＳ Ｐゴシック" charset="0"/>
              </a:rPr>
              <a:t>“</a:t>
            </a:r>
            <a:r>
              <a:rPr lang="en-US" altLang="ja-JP" sz="1200" dirty="0">
                <a:latin typeface="Arial" charset="0"/>
                <a:ea typeface="ＭＳ Ｐゴシック" charset="0"/>
                <a:cs typeface="Arial" charset="0"/>
              </a:rPr>
              <a:t>Getting Connected!</a:t>
            </a:r>
            <a:r>
              <a:rPr lang="ja-JP" altLang="en-US" sz="1200" dirty="0">
                <a:latin typeface="Arial" charset="0"/>
                <a:ea typeface="ＭＳ Ｐゴシック" charset="0"/>
                <a:cs typeface="ＭＳ Ｐゴシック" charset="0"/>
              </a:rPr>
              <a:t>”</a:t>
            </a:r>
            <a:r>
              <a:rPr lang="en-US" altLang="ja-JP" sz="1200" dirty="0">
                <a:latin typeface="Arial" charset="0"/>
                <a:ea typeface="ＭＳ Ｐゴシック" charset="0"/>
                <a:cs typeface="ＭＳ Ｐゴシック" charset="0"/>
              </a:rPr>
              <a:t> from SAMHSA. (Direct participants to Additional Resources under the heading Risk and Protective Factors.)</a:t>
            </a:r>
          </a:p>
          <a:p>
            <a:pPr>
              <a:spcBef>
                <a:spcPct val="0"/>
              </a:spcBef>
              <a:buFont typeface="Symbol" charset="0"/>
              <a:buChar char=""/>
            </a:pPr>
            <a:r>
              <a:rPr lang="en-US" sz="1200" dirty="0">
                <a:latin typeface="Arial" charset="0"/>
                <a:ea typeface="ＭＳ Ｐゴシック" charset="0"/>
                <a:cs typeface="ＭＳ Ｐゴシック" charset="0"/>
              </a:rPr>
              <a:t>One person or agency cannot adequately impact a problem alone, so it makes sense to look for opportunities to </a:t>
            </a:r>
            <a:r>
              <a:rPr lang="en-US" sz="1200" b="1" u="sng" dirty="0">
                <a:latin typeface="Arial" charset="0"/>
                <a:ea typeface="ＭＳ Ｐゴシック" charset="0"/>
                <a:cs typeface="ＭＳ Ｐゴシック" charset="0"/>
              </a:rPr>
              <a:t>work with other disciplines/sectors</a:t>
            </a:r>
            <a:r>
              <a:rPr lang="en-US" sz="1200" dirty="0">
                <a:latin typeface="Arial" charset="0"/>
                <a:ea typeface="ＭＳ Ｐゴシック" charset="0"/>
                <a:cs typeface="ＭＳ Ｐゴシック" charset="0"/>
              </a:rPr>
              <a:t> to address shared risk factors.</a:t>
            </a:r>
          </a:p>
          <a:p>
            <a:pPr>
              <a:spcBef>
                <a:spcPct val="0"/>
              </a:spcBef>
            </a:pPr>
            <a:r>
              <a:rPr lang="en-US" sz="1200" dirty="0">
                <a:latin typeface="Arial" charset="0"/>
                <a:ea typeface="ＭＳ Ｐゴシック" charset="0"/>
                <a:cs typeface="ＭＳ Ｐゴシック" charset="0"/>
              </a:rPr>
              <a:t> </a:t>
            </a:r>
          </a:p>
          <a:p>
            <a:r>
              <a:rPr lang="en-US" sz="1200" dirty="0">
                <a:latin typeface="Arial" charset="0"/>
                <a:ea typeface="ＭＳ Ｐゴシック" charset="0"/>
                <a:cs typeface="ＭＳ Ｐゴシック" charset="0"/>
              </a:rPr>
              <a:t>Emphasize that it is essential to collaborate on prevention, particularly with people who work on behavioral health issues, </a:t>
            </a:r>
            <a:r>
              <a:rPr lang="en-US" sz="1200" b="1" u="sng" dirty="0">
                <a:latin typeface="Arial" charset="0"/>
                <a:ea typeface="ＭＳ Ｐゴシック" charset="0"/>
                <a:cs typeface="ＭＳ Ｐゴシック" charset="0"/>
              </a:rPr>
              <a:t>to avoid duplicating efforts, share data, and grow the victories we achieve </a:t>
            </a:r>
            <a:r>
              <a:rPr lang="en-US" sz="1200" dirty="0">
                <a:latin typeface="Arial" charset="0"/>
                <a:ea typeface="ＭＳ Ｐゴシック" charset="0"/>
                <a:cs typeface="ＭＳ Ｐゴシック" charset="0"/>
              </a:rPr>
              <a:t>in promoting health and wellness.</a:t>
            </a:r>
          </a:p>
          <a:p>
            <a:endParaRPr lang="en-US" sz="1200" b="1" dirty="0">
              <a:latin typeface="Arial" charset="0"/>
              <a:ea typeface="ＭＳ Ｐゴシック" charset="0"/>
              <a:cs typeface="ＭＳ Ｐゴシック" charset="0"/>
            </a:endParaRPr>
          </a:p>
          <a:p>
            <a:r>
              <a:rPr lang="en-US" sz="1200" b="1" dirty="0">
                <a:latin typeface="Arial" charset="0"/>
                <a:ea typeface="ＭＳ Ｐゴシック" charset="0"/>
                <a:cs typeface="ＭＳ Ｐゴシック" charset="0"/>
              </a:rPr>
              <a:t>SHARP</a:t>
            </a:r>
            <a:r>
              <a:rPr lang="en-US" sz="1200" b="1" baseline="0" dirty="0">
                <a:latin typeface="Arial" charset="0"/>
                <a:ea typeface="ＭＳ Ｐゴシック" charset="0"/>
                <a:cs typeface="ＭＳ Ｐゴシック" charset="0"/>
              </a:rPr>
              <a:t> Tool demonstration if internet available</a:t>
            </a:r>
            <a:endParaRPr lang="en-US" sz="1200" b="1" dirty="0">
              <a:latin typeface="Arial" charset="0"/>
              <a:ea typeface="ＭＳ Ｐゴシック" charset="0"/>
              <a:cs typeface="ＭＳ Ｐゴシック" charset="0"/>
            </a:endParaRPr>
          </a:p>
          <a:p>
            <a:pPr marL="0" indent="0" defTabSz="448650">
              <a:buFont typeface="Arial" panose="020B0604020202020204" pitchFamily="34" charset="0"/>
              <a:buNone/>
              <a:defRPr/>
            </a:pPr>
            <a:endParaRPr lang="en-US" i="1"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10ACC799-D066-9240-8E33-D896C365C428}" type="slidenum">
              <a:rPr lang="en-US" smtClean="0"/>
              <a:t>29</a:t>
            </a:fld>
            <a:endParaRPr lang="en-US"/>
          </a:p>
        </p:txBody>
      </p:sp>
    </p:spTree>
    <p:extLst>
      <p:ext uri="{BB962C8B-B14F-4D97-AF65-F5344CB8AC3E}">
        <p14:creationId xmlns:p14="http://schemas.microsoft.com/office/powerpoint/2010/main" val="6684743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second section of the case study, participants</a:t>
            </a:r>
            <a:r>
              <a:rPr lang="en-US" sz="1200" kern="1200" baseline="0" dirty="0">
                <a:solidFill>
                  <a:schemeClr val="tx1"/>
                </a:solidFill>
                <a:effectLst/>
                <a:latin typeface="+mn-lt"/>
                <a:ea typeface="+mn-ea"/>
                <a:cs typeface="+mn-cs"/>
              </a:rPr>
              <a:t> will look at risk and protective factors for NMUPD and suicide and determine which are shared and could be addressed utilizing collaborative efforts.</a:t>
            </a:r>
          </a:p>
          <a:p>
            <a:endParaRPr lang="en-US" sz="1200" kern="120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http://</a:t>
            </a:r>
            <a:r>
              <a:rPr lang="en-US" sz="1200" kern="1200" dirty="0" err="1">
                <a:solidFill>
                  <a:schemeClr val="tx1"/>
                </a:solidFill>
                <a:effectLst/>
                <a:latin typeface="+mn-lt"/>
                <a:ea typeface="+mn-ea"/>
                <a:cs typeface="+mn-cs"/>
              </a:rPr>
              <a:t>siriusbuzz.com</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wp</a:t>
            </a:r>
            <a:r>
              <a:rPr lang="en-US" sz="1200" kern="1200" dirty="0">
                <a:solidFill>
                  <a:schemeClr val="tx1"/>
                </a:solidFill>
                <a:effectLst/>
                <a:latin typeface="+mn-lt"/>
                <a:ea typeface="+mn-ea"/>
                <a:cs typeface="+mn-cs"/>
              </a:rPr>
              <a:t>-content/uploads/2012/07/magnify-300x236.jpg</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ACC799-D066-9240-8E33-D896C365C428}" type="slidenum">
              <a:rPr lang="en-US" smtClean="0"/>
              <a:t>31</a:t>
            </a:fld>
            <a:endParaRPr lang="en-US"/>
          </a:p>
        </p:txBody>
      </p:sp>
    </p:spTree>
    <p:extLst>
      <p:ext uri="{BB962C8B-B14F-4D97-AF65-F5344CB8AC3E}">
        <p14:creationId xmlns:p14="http://schemas.microsoft.com/office/powerpoint/2010/main" val="1963193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6689" y="4343400"/>
            <a:ext cx="6111433" cy="4114800"/>
          </a:xfrm>
        </p:spPr>
        <p:txBody>
          <a:bodyPr/>
          <a:lstStyle/>
          <a:p>
            <a:pPr defTabSz="931717">
              <a:defRPr/>
            </a:pPr>
            <a:r>
              <a:rPr lang="en-US" dirty="0"/>
              <a:t>The next two slides bring everyone to the same page for the additional work</a:t>
            </a:r>
            <a:r>
              <a:rPr lang="en-US" baseline="0" dirty="0"/>
              <a:t> of the day.</a:t>
            </a:r>
          </a:p>
          <a:p>
            <a:pPr defTabSz="931717">
              <a:defRPr/>
            </a:pPr>
            <a:endParaRPr lang="en-US" baseline="0" dirty="0"/>
          </a:p>
          <a:p>
            <a:pPr defTabSz="931717">
              <a:defRPr/>
            </a:pPr>
            <a:r>
              <a:rPr lang="en-US" dirty="0"/>
              <a:t>For today’s training,</a:t>
            </a:r>
            <a:r>
              <a:rPr lang="en-US" baseline="0" dirty="0"/>
              <a:t> we will be using this definition of substance abuse prevention. </a:t>
            </a:r>
            <a:endParaRPr lang="en-US" b="1" baseline="0" dirty="0"/>
          </a:p>
          <a:p>
            <a:pPr defTabSz="931717">
              <a:defRPr/>
            </a:pPr>
            <a:endParaRPr lang="en-US" baseline="0" dirty="0"/>
          </a:p>
          <a:p>
            <a:pPr defTabSz="931717">
              <a:defRPr/>
            </a:pPr>
            <a:r>
              <a:rPr lang="en-US" baseline="0" dirty="0"/>
              <a:t>Ensure that you get a verbal and/or body language signal that everyone is in agreement. Check to see if anyone can’t live with this. </a:t>
            </a:r>
            <a:endParaRPr lang="en-US" dirty="0"/>
          </a:p>
          <a:p>
            <a:pPr>
              <a:lnSpc>
                <a:spcPct val="115000"/>
              </a:lnSpc>
              <a:spcBef>
                <a:spcPct val="0"/>
              </a:spcBef>
            </a:pPr>
            <a:r>
              <a:rPr lang="en-US" sz="1200" dirty="0">
                <a:latin typeface="Arial" charset="0"/>
                <a:ea typeface="ＭＳ Ｐゴシック" charset="0"/>
                <a:cs typeface="ＭＳ Ｐゴシック" charset="0"/>
              </a:rPr>
              <a:t> </a:t>
            </a:r>
            <a:endParaRPr lang="en-US" sz="1200" dirty="0">
              <a:latin typeface="Calibri" charset="0"/>
              <a:ea typeface="ＭＳ Ｐゴシック" charset="0"/>
              <a:cs typeface="ＭＳ Ｐゴシック" charset="0"/>
            </a:endParaRPr>
          </a:p>
          <a:p>
            <a:pPr>
              <a:lnSpc>
                <a:spcPct val="115000"/>
              </a:lnSpc>
              <a:spcBef>
                <a:spcPct val="0"/>
              </a:spcBef>
            </a:pPr>
            <a:r>
              <a:rPr lang="ja-JP" altLang="en-US" sz="1200" dirty="0">
                <a:latin typeface="Arial" charset="0"/>
                <a:ea typeface="ＭＳ Ｐゴシック" charset="0"/>
                <a:cs typeface="ＭＳ Ｐゴシック" charset="0"/>
              </a:rPr>
              <a:t>“</a:t>
            </a:r>
            <a:r>
              <a:rPr lang="en-US" altLang="ja-JP" sz="1200" dirty="0">
                <a:latin typeface="Arial" charset="0"/>
                <a:ea typeface="ＭＳ Ｐゴシック" charset="0"/>
                <a:cs typeface="Times New Roman" charset="0"/>
              </a:rPr>
              <a:t>Interventions that occur prior to the onset of a disorder and are intended to prevent or reduce </a:t>
            </a:r>
            <a:r>
              <a:rPr lang="en-US" altLang="ja-JP" sz="1200" u="sng" dirty="0">
                <a:latin typeface="Arial" charset="0"/>
                <a:ea typeface="ＭＳ Ｐゴシック" charset="0"/>
                <a:cs typeface="Times New Roman" charset="0"/>
              </a:rPr>
              <a:t>risk</a:t>
            </a:r>
            <a:r>
              <a:rPr lang="en-US" altLang="ja-JP" sz="1200" dirty="0">
                <a:latin typeface="Arial" charset="0"/>
                <a:ea typeface="ＭＳ Ｐゴシック" charset="0"/>
                <a:cs typeface="Times New Roman" charset="0"/>
              </a:rPr>
              <a:t> for the disorder.</a:t>
            </a:r>
            <a:r>
              <a:rPr lang="ja-JP" altLang="en-US" sz="1200" dirty="0">
                <a:latin typeface="Arial" charset="0"/>
                <a:ea typeface="ＭＳ Ｐゴシック" charset="0"/>
                <a:cs typeface="ＭＳ Ｐゴシック" charset="0"/>
              </a:rPr>
              <a:t>”</a:t>
            </a:r>
            <a:r>
              <a:rPr lang="en-US" altLang="ja-JP" sz="1200" baseline="30000" dirty="0">
                <a:latin typeface="Arial" charset="0"/>
                <a:ea typeface="ＭＳ Ｐゴシック" charset="0"/>
                <a:cs typeface="ＭＳ Ｐゴシック" charset="0"/>
              </a:rPr>
              <a:t>10</a:t>
            </a:r>
          </a:p>
          <a:p>
            <a:pPr>
              <a:lnSpc>
                <a:spcPct val="115000"/>
              </a:lnSpc>
              <a:spcBef>
                <a:spcPct val="0"/>
              </a:spcBef>
            </a:pPr>
            <a:endParaRPr lang="en-US" altLang="ja-JP" sz="1200" baseline="30000" dirty="0">
              <a:latin typeface="Arial" charset="0"/>
              <a:ea typeface="ＭＳ Ｐゴシック" charset="0"/>
              <a:cs typeface="ＭＳ Ｐゴシック" charset="0"/>
            </a:endParaRPr>
          </a:p>
          <a:p>
            <a:pPr marL="457200" indent="-457200">
              <a:buFont typeface="Arial"/>
              <a:buChar char="•"/>
            </a:pPr>
            <a:r>
              <a:rPr lang="en-US" sz="1200" dirty="0"/>
              <a:t>Promotes emotional health and wellness, prevents or delays the onset of and complications from substance use disorders and mental illness, identifies and responds to emerging behavioral health needs</a:t>
            </a:r>
          </a:p>
          <a:p>
            <a:pPr marL="457200" indent="-457200">
              <a:buFont typeface="Arial"/>
              <a:buChar char="•"/>
            </a:pPr>
            <a:r>
              <a:rPr lang="en-US" sz="1200" dirty="0"/>
              <a:t>Proactive process of creating conditions and fostering attitudes that promote well-being</a:t>
            </a:r>
            <a:endParaRPr lang="en-US" sz="1200" dirty="0">
              <a:latin typeface="Calibri" charset="0"/>
              <a:ea typeface="ＭＳ Ｐゴシック" charset="0"/>
              <a:cs typeface="ＭＳ Ｐゴシック" charset="0"/>
            </a:endParaRPr>
          </a:p>
          <a:p>
            <a:pPr>
              <a:lnSpc>
                <a:spcPct val="115000"/>
              </a:lnSpc>
              <a:spcBef>
                <a:spcPct val="0"/>
              </a:spcBef>
            </a:pPr>
            <a:r>
              <a:rPr lang="en-US" sz="1200" dirty="0">
                <a:latin typeface="Arial" charset="0"/>
                <a:ea typeface="ＭＳ Ｐゴシック" charset="0"/>
                <a:cs typeface="ＭＳ Ｐゴシック" charset="0"/>
              </a:rPr>
              <a:t> </a:t>
            </a:r>
            <a:endParaRPr lang="en-US" sz="1200" dirty="0">
              <a:latin typeface="Calibri" charset="0"/>
              <a:ea typeface="ＭＳ Ｐゴシック" charset="0"/>
              <a:cs typeface="ＭＳ Ｐゴシック" charset="0"/>
            </a:endParaRPr>
          </a:p>
          <a:p>
            <a:pPr>
              <a:lnSpc>
                <a:spcPct val="115000"/>
              </a:lnSpc>
              <a:spcBef>
                <a:spcPct val="0"/>
              </a:spcBef>
            </a:pPr>
            <a:r>
              <a:rPr lang="en-US" sz="1200" dirty="0">
                <a:latin typeface="Arial" charset="0"/>
                <a:ea typeface="ＭＳ Ｐゴシック" charset="0"/>
                <a:cs typeface="ＭＳ Ｐゴシック" charset="0"/>
              </a:rPr>
              <a:t>Preventing drug abuse and excessive alcohol use does the following:</a:t>
            </a:r>
            <a:endParaRPr lang="en-US" sz="1200" dirty="0">
              <a:latin typeface="Calibri" charset="0"/>
              <a:ea typeface="ＭＳ Ｐゴシック" charset="0"/>
              <a:cs typeface="ＭＳ Ｐゴシック" charset="0"/>
            </a:endParaRPr>
          </a:p>
          <a:p>
            <a:pPr>
              <a:spcBef>
                <a:spcPct val="0"/>
              </a:spcBef>
              <a:buFont typeface="Symbol" charset="0"/>
              <a:buChar char=""/>
            </a:pPr>
            <a:r>
              <a:rPr lang="en-US" sz="1200" dirty="0">
                <a:latin typeface="Arial" charset="0"/>
                <a:ea typeface="ＭＳ Ｐゴシック" charset="0"/>
                <a:cs typeface="ＭＳ Ｐゴシック" charset="0"/>
              </a:rPr>
              <a:t>Improves quality of life, academic performance, workplace productivity, and military preparedness</a:t>
            </a:r>
          </a:p>
          <a:p>
            <a:pPr>
              <a:spcBef>
                <a:spcPct val="0"/>
              </a:spcBef>
              <a:buFont typeface="Symbol" charset="0"/>
              <a:buChar char=""/>
            </a:pPr>
            <a:r>
              <a:rPr lang="en-US" sz="1200" dirty="0">
                <a:latin typeface="Arial" charset="0"/>
                <a:ea typeface="ＭＳ Ｐゴシック" charset="0"/>
                <a:cs typeface="ＭＳ Ｐゴシック" charset="0"/>
              </a:rPr>
              <a:t>Reduces crime and criminal justice expenses, motor vehicle crashes and fatalities, suicide, and </a:t>
            </a:r>
            <a:r>
              <a:rPr lang="en-US" sz="1200" dirty="0" err="1">
                <a:latin typeface="Arial" charset="0"/>
                <a:ea typeface="ＭＳ Ｐゴシック" charset="0"/>
                <a:cs typeface="ＭＳ Ｐゴシック" charset="0"/>
              </a:rPr>
              <a:t>drownings</a:t>
            </a:r>
            <a:endParaRPr lang="en-US" sz="1200" dirty="0">
              <a:latin typeface="Arial" charset="0"/>
              <a:ea typeface="ＭＳ Ｐゴシック" charset="0"/>
              <a:cs typeface="ＭＳ Ｐゴシック" charset="0"/>
            </a:endParaRPr>
          </a:p>
          <a:p>
            <a:pPr>
              <a:spcBef>
                <a:spcPct val="0"/>
              </a:spcBef>
              <a:buFont typeface="Symbol" charset="0"/>
              <a:buChar char=""/>
            </a:pPr>
            <a:r>
              <a:rPr lang="en-US" sz="1200" dirty="0">
                <a:latin typeface="Arial" charset="0"/>
                <a:ea typeface="ＭＳ Ｐゴシック" charset="0"/>
                <a:cs typeface="ＭＳ Ｐゴシック" charset="0"/>
              </a:rPr>
              <a:t>Lowers health care costs for acute and chronic conditions</a:t>
            </a:r>
          </a:p>
          <a:p>
            <a:pPr>
              <a:lnSpc>
                <a:spcPct val="115000"/>
              </a:lnSpc>
              <a:spcBef>
                <a:spcPct val="0"/>
              </a:spcBef>
            </a:pPr>
            <a:r>
              <a:rPr lang="en-US" sz="1200" dirty="0">
                <a:latin typeface="Arial" charset="0"/>
                <a:ea typeface="ＭＳ Ｐゴシック" charset="0"/>
                <a:cs typeface="ＭＳ Ｐゴシック" charset="0"/>
              </a:rPr>
              <a:t> </a:t>
            </a:r>
            <a:endParaRPr lang="en-US" sz="1200" dirty="0">
              <a:latin typeface="Calibri" charset="0"/>
              <a:ea typeface="ＭＳ Ｐゴシック" charset="0"/>
              <a:cs typeface="ＭＳ Ｐゴシック" charset="0"/>
            </a:endParaRPr>
          </a:p>
          <a:p>
            <a:pPr>
              <a:spcBef>
                <a:spcPct val="0"/>
              </a:spcBef>
            </a:pPr>
            <a:r>
              <a:rPr lang="en-US" sz="1200" dirty="0">
                <a:latin typeface="Arial" charset="0"/>
                <a:ea typeface="ＭＳ Ｐゴシック" charset="0"/>
                <a:cs typeface="ＭＳ Ｐゴシック" charset="0"/>
              </a:rPr>
              <a:t>Ask participants what the connection is between Substance Abuse prevention and wellness. Be sure the point is made that prevention is not just about eliminating a negative behavior, like substance abuse, but it is about striving to </a:t>
            </a:r>
            <a:r>
              <a:rPr lang="en-US" sz="1200" b="1" u="sng" dirty="0">
                <a:latin typeface="Arial" charset="0"/>
                <a:ea typeface="ＭＳ Ｐゴシック" charset="0"/>
                <a:cs typeface="ＭＳ Ｐゴシック" charset="0"/>
              </a:rPr>
              <a:t>optimize well-being</a:t>
            </a:r>
            <a:r>
              <a:rPr lang="en-US" sz="1200" dirty="0">
                <a:latin typeface="Arial" charset="0"/>
                <a:ea typeface="ＭＳ Ｐゴシック" charset="0"/>
                <a:cs typeface="ＭＳ Ｐゴシック" charset="0"/>
              </a:rPr>
              <a:t>.</a:t>
            </a:r>
            <a:r>
              <a:rPr lang="en-US" sz="1200" dirty="0">
                <a:latin typeface="Calibri" charset="0"/>
                <a:ea typeface="ＭＳ Ｐゴシック" charset="0"/>
                <a:cs typeface="ＭＳ Ｐゴシック" charset="0"/>
              </a:rPr>
              <a:t> </a:t>
            </a:r>
          </a:p>
          <a:p>
            <a:pPr>
              <a:spcBef>
                <a:spcPct val="0"/>
              </a:spcBef>
            </a:pPr>
            <a:endParaRPr lang="en-US" sz="1200" dirty="0">
              <a:latin typeface="Calibri" charset="0"/>
              <a:ea typeface="ＭＳ Ｐゴシック" charset="0"/>
              <a:cs typeface="ＭＳ Ｐゴシック"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sz="1200" dirty="0"/>
              <a:t>Source: https://</a:t>
            </a:r>
            <a:r>
              <a:rPr lang="en-US" sz="1200" dirty="0" err="1"/>
              <a:t>captus.samhsa.gov</a:t>
            </a:r>
            <a:r>
              <a:rPr lang="en-US" sz="1200" dirty="0"/>
              <a:t>/prevention-practice/prevention-and-behavioral-health/behavioral-health-lens-prevention/3 </a:t>
            </a:r>
          </a:p>
          <a:p>
            <a:pPr>
              <a:spcBef>
                <a:spcPct val="0"/>
              </a:spcBef>
            </a:pPr>
            <a:endParaRPr lang="en-US" sz="1200" dirty="0">
              <a:latin typeface="Calibri" charset="0"/>
              <a:ea typeface="ＭＳ Ｐゴシック" charset="0"/>
              <a:cs typeface="ＭＳ Ｐゴシック" charset="0"/>
            </a:endParaRPr>
          </a:p>
          <a:p>
            <a:pPr>
              <a:lnSpc>
                <a:spcPct val="105000"/>
              </a:lnSpc>
              <a:spcBef>
                <a:spcPct val="0"/>
              </a:spcBef>
            </a:pPr>
            <a:r>
              <a:rPr lang="en-US" sz="1050" dirty="0">
                <a:latin typeface="Arial" charset="0"/>
                <a:ea typeface="ＭＳ Ｐゴシック" charset="0"/>
                <a:cs typeface="ＭＳ Ｐゴシック" charset="0"/>
              </a:rPr>
              <a:t> </a:t>
            </a:r>
            <a:endParaRPr lang="en-US" sz="1050" dirty="0">
              <a:latin typeface="Calibri" charset="0"/>
              <a:ea typeface="ＭＳ Ｐゴシック" charset="0"/>
              <a:cs typeface="ＭＳ Ｐゴシック" charset="0"/>
            </a:endParaRPr>
          </a:p>
          <a:p>
            <a:pPr>
              <a:spcBef>
                <a:spcPct val="0"/>
              </a:spcBef>
            </a:pPr>
            <a:endParaRPr lang="en-US" sz="1050" dirty="0">
              <a:latin typeface="Times New Roman" charset="0"/>
              <a:ea typeface="ＭＳ Ｐゴシック" charset="0"/>
              <a:cs typeface="ＭＳ Ｐゴシック" charset="0"/>
            </a:endParaRPr>
          </a:p>
          <a:p>
            <a:pPr defTabSz="931717">
              <a:defRPr/>
            </a:pPr>
            <a:endParaRPr lang="en-US" i="0" dirty="0"/>
          </a:p>
          <a:p>
            <a:endParaRPr lang="en-US" dirty="0"/>
          </a:p>
        </p:txBody>
      </p:sp>
      <p:sp>
        <p:nvSpPr>
          <p:cNvPr id="4" name="Slide Number Placeholder 3"/>
          <p:cNvSpPr>
            <a:spLocks noGrp="1"/>
          </p:cNvSpPr>
          <p:nvPr>
            <p:ph type="sldNum" sz="quarter" idx="10"/>
          </p:nvPr>
        </p:nvSpPr>
        <p:spPr/>
        <p:txBody>
          <a:bodyPr/>
          <a:lstStyle/>
          <a:p>
            <a:fld id="{10ACC799-D066-9240-8E33-D896C365C428}" type="slidenum">
              <a:rPr lang="en-US" smtClean="0"/>
              <a:t>4</a:t>
            </a:fld>
            <a:endParaRPr lang="en-US"/>
          </a:p>
        </p:txBody>
      </p:sp>
    </p:spTree>
    <p:extLst>
      <p:ext uri="{BB962C8B-B14F-4D97-AF65-F5344CB8AC3E}">
        <p14:creationId xmlns:p14="http://schemas.microsoft.com/office/powerpoint/2010/main" val="475788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endParaRPr lang="en-US" dirty="0">
              <a:latin typeface="Arial" charset="0"/>
              <a:cs typeface="Arial" charset="0"/>
            </a:endParaRPr>
          </a:p>
          <a:p>
            <a:pPr marL="0" marR="0" indent="0" algn="l" defTabSz="457200" rtl="0" eaLnBrk="1" fontAlgn="auto" latinLnBrk="0" hangingPunct="1">
              <a:lnSpc>
                <a:spcPct val="90000"/>
              </a:lnSpc>
              <a:spcBef>
                <a:spcPct val="0"/>
              </a:spcBef>
              <a:spcAft>
                <a:spcPts val="0"/>
              </a:spcAft>
              <a:buClrTx/>
              <a:buSzTx/>
              <a:buFontTx/>
              <a:buNone/>
              <a:tabLst/>
              <a:defRPr/>
            </a:pPr>
            <a:r>
              <a:rPr lang="en-US" baseline="0" dirty="0">
                <a:latin typeface="Arial" charset="0"/>
                <a:cs typeface="Arial" charset="0"/>
              </a:rPr>
              <a:t>Before we can implement the potential interventions, strategies and programs we have identified to address substance abuse and suicide in a connected manner, or guide our communities in doing so,  we must consider the resources and readiness of our partners and potential partners to do the work. What are their capacities. Do they have the time to collaborate with us.  Can they communicate. Are we talking the same language? Are there words or concepts that mean something different to the different sectors?  Is collaboration even a possibility at this point?  What needs to be done to improve each of these in order to do this work?</a:t>
            </a:r>
          </a:p>
          <a:p>
            <a:pPr marL="0" marR="0" indent="0" algn="l" defTabSz="457200" rtl="0" eaLnBrk="1" fontAlgn="auto" latinLnBrk="0" hangingPunct="1">
              <a:lnSpc>
                <a:spcPct val="90000"/>
              </a:lnSpc>
              <a:spcBef>
                <a:spcPct val="0"/>
              </a:spcBef>
              <a:spcAft>
                <a:spcPts val="0"/>
              </a:spcAft>
              <a:buClrTx/>
              <a:buSzTx/>
              <a:buFontTx/>
              <a:buNone/>
              <a:tabLst/>
              <a:defRPr/>
            </a:pPr>
            <a:endParaRPr lang="en-US" dirty="0">
              <a:latin typeface="Arial" charset="0"/>
              <a:cs typeface="Arial" charset="0"/>
            </a:endParaRPr>
          </a:p>
          <a:p>
            <a:pPr marL="0" marR="0" indent="0" algn="l" defTabSz="457200" rtl="0" eaLnBrk="1" fontAlgn="auto" latinLnBrk="0" hangingPunct="1">
              <a:lnSpc>
                <a:spcPct val="90000"/>
              </a:lnSpc>
              <a:spcBef>
                <a:spcPct val="0"/>
              </a:spcBef>
              <a:spcAft>
                <a:spcPts val="0"/>
              </a:spcAft>
              <a:buClrTx/>
              <a:buSzTx/>
              <a:buFontTx/>
              <a:buNone/>
              <a:tabLst/>
              <a:defRPr/>
            </a:pPr>
            <a:r>
              <a:rPr lang="en-US" dirty="0">
                <a:latin typeface="Arial" charset="0"/>
                <a:cs typeface="Arial" charset="0"/>
              </a:rPr>
              <a:t>But before we can move our collaborations</a:t>
            </a:r>
            <a:r>
              <a:rPr lang="en-US" baseline="0" dirty="0">
                <a:latin typeface="Arial" charset="0"/>
                <a:cs typeface="Arial" charset="0"/>
              </a:rPr>
              <a:t> forward, we must understand why we want to work together and help others do so as well.  What makes the collaboration important and what drives our need to collaborate. </a:t>
            </a:r>
          </a:p>
          <a:p>
            <a:pPr marL="0" marR="0" indent="0" algn="l" defTabSz="457200" rtl="0" eaLnBrk="1" fontAlgn="auto" latinLnBrk="0" hangingPunct="1">
              <a:lnSpc>
                <a:spcPct val="90000"/>
              </a:lnSpc>
              <a:spcBef>
                <a:spcPct val="0"/>
              </a:spcBef>
              <a:spcAft>
                <a:spcPts val="0"/>
              </a:spcAft>
              <a:buClrTx/>
              <a:buSzTx/>
              <a:buFontTx/>
              <a:buNone/>
              <a:tabLst/>
              <a:defRPr/>
            </a:pPr>
            <a:endParaRPr lang="en-US" baseline="0" dirty="0">
              <a:latin typeface="Arial" charset="0"/>
              <a:cs typeface="Arial" charset="0"/>
            </a:endParaRPr>
          </a:p>
          <a:p>
            <a:pPr marL="0" marR="0" indent="0" algn="l" defTabSz="457200" rtl="0" eaLnBrk="1" fontAlgn="auto" latinLnBrk="0" hangingPunct="1">
              <a:lnSpc>
                <a:spcPct val="90000"/>
              </a:lnSpc>
              <a:spcBef>
                <a:spcPct val="0"/>
              </a:spcBef>
              <a:spcAft>
                <a:spcPts val="0"/>
              </a:spcAft>
              <a:buClrTx/>
              <a:buSzTx/>
              <a:buFontTx/>
              <a:buNone/>
              <a:tabLst/>
              <a:defRPr/>
            </a:pPr>
            <a:r>
              <a:rPr lang="en-US" baseline="0" dirty="0">
                <a:latin typeface="Arial" charset="0"/>
                <a:cs typeface="Arial" charset="0"/>
              </a:rPr>
              <a:t>This should be more than just because we were told to do so, or because data says we should, or we have common goals.  As an organization, the entities that are collaborating must first understand why they want to collaborate. </a:t>
            </a:r>
          </a:p>
          <a:p>
            <a:pPr eaLnBrk="1" hangingPunct="1">
              <a:lnSpc>
                <a:spcPct val="90000"/>
              </a:lnSpc>
              <a:spcBef>
                <a:spcPct val="0"/>
              </a:spcBef>
            </a:pPr>
            <a:endParaRPr lang="en-US" dirty="0">
              <a:latin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latin typeface="+mn-lt"/>
              <a:ea typeface="+mn-ea"/>
              <a:cs typeface="+mn-cs"/>
            </a:endParaRPr>
          </a:p>
          <a:p>
            <a:pPr lvl="0"/>
            <a:r>
              <a:rPr lang="en-US" b="1" baseline="0" dirty="0"/>
              <a:t>Activity:  </a:t>
            </a:r>
          </a:p>
          <a:p>
            <a:pPr lvl="0"/>
            <a:r>
              <a:rPr lang="en-US" baseline="0" dirty="0"/>
              <a:t>Ask participants to brainstorm for one minute </a:t>
            </a:r>
            <a:r>
              <a:rPr lang="en-US" b="1" i="1" baseline="0" dirty="0"/>
              <a:t>specific</a:t>
            </a:r>
            <a:r>
              <a:rPr lang="en-US" baseline="0" dirty="0"/>
              <a:t> reasons why they think it would be helpful to collaborate with the opposite sector. Have them write the list down in their notes. After one minute, ask people to raise their hand if they wrote down at least 5 reasons, then at least 10, etc. Find out who wrote down the greatest number and give them a prize (e.g. candy bar – make it substantial and desirable!). Ask them to read their list. Then ask others to add to the list any that have not been mentioned yet.</a:t>
            </a:r>
            <a:endParaRPr lang="en-US"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endParaRPr lang="en-US" dirty="0"/>
          </a:p>
          <a:p>
            <a:r>
              <a:rPr lang="en-US" b="1" dirty="0"/>
              <a:t>Tips to the Trainer:</a:t>
            </a:r>
          </a:p>
          <a:p>
            <a:r>
              <a:rPr lang="en-US" dirty="0"/>
              <a:t>Encourage participants to think more deeply than "because we have common goals.“</a:t>
            </a:r>
            <a:br>
              <a:rPr lang="en-US" dirty="0"/>
            </a:br>
            <a:endParaRPr lang="en-US" dirty="0"/>
          </a:p>
          <a:p>
            <a:endParaRPr lang="en-US" dirty="0"/>
          </a:p>
          <a:p>
            <a:pPr eaLnBrk="1" hangingPunct="1">
              <a:lnSpc>
                <a:spcPct val="90000"/>
              </a:lnSpc>
              <a:spcBef>
                <a:spcPct val="0"/>
              </a:spcBef>
            </a:pPr>
            <a:endParaRPr lang="en-US" altLang="ja-JP" dirty="0">
              <a:latin typeface="Arial" charset="0"/>
              <a:cs typeface="Arial"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10ACC799-D066-9240-8E33-D896C365C428}" type="slidenum">
              <a:rPr lang="en-US" smtClean="0"/>
              <a:t>32</a:t>
            </a:fld>
            <a:endParaRPr lang="en-US"/>
          </a:p>
        </p:txBody>
      </p:sp>
    </p:spTree>
    <p:extLst>
      <p:ext uri="{BB962C8B-B14F-4D97-AF65-F5344CB8AC3E}">
        <p14:creationId xmlns:p14="http://schemas.microsoft.com/office/powerpoint/2010/main" val="21927266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spcBef>
                <a:spcPct val="0"/>
              </a:spcBef>
            </a:pPr>
            <a:endParaRPr lang="en-US" dirty="0">
              <a:latin typeface="Arial" charset="0"/>
              <a:cs typeface="Arial" charset="0"/>
            </a:endParaRPr>
          </a:p>
          <a:p>
            <a:pPr eaLnBrk="1" hangingPunct="1">
              <a:lnSpc>
                <a:spcPct val="90000"/>
              </a:lnSpc>
              <a:spcBef>
                <a:spcPct val="0"/>
              </a:spcBef>
            </a:pPr>
            <a:endParaRPr lang="en-US" dirty="0">
              <a:latin typeface="Arial" charset="0"/>
              <a:cs typeface="Arial" charset="0"/>
            </a:endParaRPr>
          </a:p>
          <a:p>
            <a:pPr eaLnBrk="1" hangingPunct="1">
              <a:lnSpc>
                <a:spcPct val="90000"/>
              </a:lnSpc>
              <a:spcBef>
                <a:spcPct val="0"/>
              </a:spcBef>
            </a:pPr>
            <a:r>
              <a:rPr lang="en-US" dirty="0">
                <a:latin typeface="Arial" charset="0"/>
                <a:cs typeface="Arial" charset="0"/>
              </a:rPr>
              <a:t>Looking at problems and related behaviors and shared</a:t>
            </a:r>
            <a:r>
              <a:rPr lang="en-US" baseline="0" dirty="0">
                <a:latin typeface="Arial" charset="0"/>
                <a:cs typeface="Arial" charset="0"/>
              </a:rPr>
              <a:t> risk and protective factors are important, but until we do something with that information, we really just have lots of information on a page.</a:t>
            </a:r>
          </a:p>
          <a:p>
            <a:pPr eaLnBrk="1" hangingPunct="1">
              <a:lnSpc>
                <a:spcPct val="90000"/>
              </a:lnSpc>
              <a:spcBef>
                <a:spcPct val="0"/>
              </a:spcBef>
            </a:pPr>
            <a:endParaRPr lang="en-US" baseline="0" dirty="0">
              <a:latin typeface="Arial" charset="0"/>
              <a:cs typeface="Arial" charset="0"/>
            </a:endParaRPr>
          </a:p>
          <a:p>
            <a:pPr eaLnBrk="1" hangingPunct="1">
              <a:lnSpc>
                <a:spcPct val="90000"/>
              </a:lnSpc>
              <a:spcBef>
                <a:spcPct val="0"/>
              </a:spcBef>
            </a:pPr>
            <a:r>
              <a:rPr lang="en-US" baseline="0" dirty="0">
                <a:latin typeface="Arial" charset="0"/>
                <a:cs typeface="Arial" charset="0"/>
              </a:rPr>
              <a:t>But before we can begin to look at the potential interventions, strategies and programs to address substance abuse and suicide in a connected manner, we must consider the resources and readiness of our communities to do the work. What are their capacities.  Can they communicate.  Is collaboration even a possibility at this point?  What needs to be done to improve each of these in order to do this work?</a:t>
            </a:r>
          </a:p>
          <a:p>
            <a:pPr eaLnBrk="1" hangingPunct="1">
              <a:lnSpc>
                <a:spcPct val="90000"/>
              </a:lnSpc>
              <a:spcBef>
                <a:spcPct val="0"/>
              </a:spcBef>
            </a:pPr>
            <a:endParaRPr lang="en-US" dirty="0">
              <a:latin typeface="Arial" charset="0"/>
              <a:cs typeface="Arial" charset="0"/>
            </a:endParaRPr>
          </a:p>
          <a:p>
            <a:pPr eaLnBrk="1" hangingPunct="1">
              <a:lnSpc>
                <a:spcPct val="90000"/>
              </a:lnSpc>
              <a:spcBef>
                <a:spcPct val="0"/>
              </a:spcBef>
            </a:pPr>
            <a:endParaRPr lang="en-US" dirty="0">
              <a:latin typeface="Arial" charset="0"/>
              <a:cs typeface="Arial" charset="0"/>
            </a:endParaRPr>
          </a:p>
          <a:p>
            <a:pPr eaLnBrk="1" hangingPunct="1">
              <a:lnSpc>
                <a:spcPct val="80000"/>
              </a:lnSpc>
              <a:spcBef>
                <a:spcPct val="0"/>
              </a:spcBef>
            </a:pPr>
            <a:endParaRPr lang="en-US" sz="1100" dirty="0">
              <a:latin typeface="Calibri"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6CCC05C2-24E7-0C45-BD52-54676878C6DC}" type="slidenum">
              <a:rPr lang="en-US" smtClean="0"/>
              <a:pPr/>
              <a:t>33</a:t>
            </a:fld>
            <a:endParaRPr lang="en-US"/>
          </a:p>
        </p:txBody>
      </p:sp>
    </p:spTree>
    <p:extLst>
      <p:ext uri="{BB962C8B-B14F-4D97-AF65-F5344CB8AC3E}">
        <p14:creationId xmlns:p14="http://schemas.microsoft.com/office/powerpoint/2010/main" val="11812493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Collaboration is exciting, but it can also seem scary—particularly for people unaccustomed to working in this way. Being able to articulate the value of collaboration is thus important not only for bringing new partners on board, but also for building the readiness of current team members to connect and work in new ways—for the value of collaboration and its importance to prevention success. </a:t>
            </a:r>
            <a:endParaRPr lang="en-US" dirty="0"/>
          </a:p>
          <a:p>
            <a:r>
              <a:rPr lang="en-US" sz="1200" kern="1200" dirty="0">
                <a:solidFill>
                  <a:schemeClr val="tx1"/>
                </a:solidFill>
                <a:effectLst/>
                <a:latin typeface="+mn-lt"/>
                <a:ea typeface="+mn-ea"/>
                <a:cs typeface="+mn-cs"/>
              </a:rPr>
              <a:t>Here are some important reasons to collaborate: </a:t>
            </a:r>
            <a:endParaRPr lang="en-US" dirty="0"/>
          </a:p>
          <a:p>
            <a:r>
              <a:rPr lang="en-US" sz="1200" kern="1200" dirty="0">
                <a:solidFill>
                  <a:schemeClr val="tx1"/>
                </a:solidFill>
                <a:effectLst/>
                <a:latin typeface="Wingdings"/>
                <a:ea typeface="+mn-ea"/>
                <a:cs typeface="+mn-cs"/>
              </a:rPr>
              <a:t> </a:t>
            </a:r>
            <a:r>
              <a:rPr lang="en-US" sz="1200" kern="1200" dirty="0">
                <a:solidFill>
                  <a:schemeClr val="tx1"/>
                </a:solidFill>
                <a:effectLst/>
                <a:latin typeface="+mn-lt"/>
                <a:ea typeface="+mn-ea"/>
                <a:cs typeface="+mn-cs"/>
              </a:rPr>
              <a:t>Collaboration can increase your access to local resources. Prevention organizations face an uphill battle finding and maintaining resources to fuel their prevention efforts. Strategic collaborations can help you tap the resources available in your community—whether they are people (e.g., staff, volunteers), supplies (e.g., money, equipment), specialized knowledge and skills, or community connections. Collaboration can also help to extend the reach of your own resources by making them available to new audiences. </a:t>
            </a:r>
            <a:endParaRPr lang="en-US" dirty="0"/>
          </a:p>
          <a:p>
            <a:r>
              <a:rPr lang="en-US" sz="1200" kern="1200" dirty="0">
                <a:solidFill>
                  <a:schemeClr val="tx1"/>
                </a:solidFill>
                <a:effectLst/>
                <a:latin typeface="Wingdings"/>
                <a:ea typeface="+mn-ea"/>
                <a:cs typeface="+mn-cs"/>
              </a:rPr>
              <a:t> </a:t>
            </a:r>
            <a:r>
              <a:rPr lang="en-US" sz="1200" kern="1200" dirty="0">
                <a:solidFill>
                  <a:schemeClr val="tx1"/>
                </a:solidFill>
                <a:effectLst/>
                <a:latin typeface="+mn-lt"/>
                <a:ea typeface="+mn-ea"/>
                <a:cs typeface="+mn-cs"/>
              </a:rPr>
              <a:t>Collaboration can help you build prevention knowledge. Thoughtfully selected partners can help you better understand critical prevention topics (such as the nexus of substance abuse prevention and suicide), provide an “inside” look at a unique prevention setting (such as how prevention operates on college campuses), or help you build important prevention processes (such as knowledge of specialized data analysis techniques). Working with partners may also open the door to new learning opportunities that can strengthen and inform your prevention activities. </a:t>
            </a:r>
            <a:endParaRPr lang="en-US" dirty="0"/>
          </a:p>
          <a:p>
            <a:pPr marL="171450" indent="-171450">
              <a:buFont typeface="Wingdings" charset="0"/>
              <a:buChar char="§"/>
            </a:pPr>
            <a:r>
              <a:rPr lang="en-US" sz="1200" kern="1200" dirty="0">
                <a:solidFill>
                  <a:schemeClr val="tx1"/>
                </a:solidFill>
                <a:effectLst/>
                <a:latin typeface="+mn-lt"/>
                <a:ea typeface="+mn-ea"/>
                <a:cs typeface="+mn-cs"/>
              </a:rPr>
              <a:t>You won’t be able to implement environmental change strategies unless you collaborate. Unlike strategies that target individual behavior, environmental prevention strategies focus on creating an atmosphere that makes it easier for people to act in healthy ways. These strategies do this by changing the culture and contexts within which decisions are made: influencing the community standards, institutions, or structures that shape individual behaviors. Ideally, the most effective prevention approaches are those that include a blend of environmental strategies that align with and reinforce prevention strategies directed at individuals.1 However, the success of these strategies relies on the involvement of multiple partners, working across multiple settings. In other words: environmental strategies require successful collaboration. </a:t>
            </a:r>
          </a:p>
          <a:p>
            <a:r>
              <a:rPr lang="en-US" sz="1200" kern="1200" dirty="0">
                <a:solidFill>
                  <a:schemeClr val="tx1"/>
                </a:solidFill>
                <a:effectLst/>
                <a:latin typeface="Wingdings"/>
                <a:ea typeface="+mn-ea"/>
                <a:cs typeface="+mn-cs"/>
              </a:rPr>
              <a:t>  </a:t>
            </a:r>
            <a:r>
              <a:rPr lang="en-US" sz="1200" kern="1200" dirty="0">
                <a:solidFill>
                  <a:schemeClr val="tx1"/>
                </a:solidFill>
                <a:effectLst/>
                <a:latin typeface="+mn-lt"/>
                <a:ea typeface="+mn-ea"/>
                <a:cs typeface="+mn-cs"/>
              </a:rPr>
              <a:t>Collaboration will help to ensure that your prevention efforts are culturally relevant, and thus, more effective. The slogan "Nothing about us without us,” made popular by the disability rights movement, reflects a core value of prevention practice: people should have a voice in matters that affect their health and communities. By working in partnership with community members and involving them in aspects of prevention planning, implementation, and evaluation, you demonstrate respect for the people you serve and increase your own capacity to provide prevention services that meet genuine needs, build on strengths, and produce positive outcomes. </a:t>
            </a:r>
            <a:endParaRPr lang="en-US" dirty="0">
              <a:effectLst/>
            </a:endParaRPr>
          </a:p>
          <a:p>
            <a:r>
              <a:rPr lang="en-US" sz="1200" kern="1200" dirty="0">
                <a:solidFill>
                  <a:schemeClr val="tx1"/>
                </a:solidFill>
                <a:effectLst/>
                <a:latin typeface="Wingdings"/>
                <a:ea typeface="+mn-ea"/>
                <a:cs typeface="+mn-cs"/>
              </a:rPr>
              <a:t>  </a:t>
            </a:r>
            <a:r>
              <a:rPr lang="en-US" sz="1200" kern="1200" dirty="0">
                <a:solidFill>
                  <a:schemeClr val="tx1"/>
                </a:solidFill>
                <a:effectLst/>
                <a:latin typeface="+mn-lt"/>
                <a:ea typeface="+mn-ea"/>
                <a:cs typeface="+mn-cs"/>
              </a:rPr>
              <a:t>Collaboration can increase your capacity to address related behavioral health problems. Many of the factors that contribute to substance use also contribute to related behavioral health problems, such as suicide and violence. By collaborating with the individuals and organizations that target these related problems, you will be better positioned to identify and implement prevention strategies that address these “shared” factors, and to produce outcomes in multiple areas. </a:t>
            </a:r>
            <a:endParaRPr lang="en-US" dirty="0">
              <a:effectLst/>
            </a:endParaRPr>
          </a:p>
          <a:p>
            <a:r>
              <a:rPr lang="en-US" sz="1200" kern="1200" dirty="0">
                <a:solidFill>
                  <a:schemeClr val="tx1"/>
                </a:solidFill>
                <a:effectLst/>
                <a:latin typeface="Wingdings"/>
                <a:ea typeface="+mn-ea"/>
                <a:cs typeface="+mn-cs"/>
              </a:rPr>
              <a:t>  </a:t>
            </a:r>
            <a:r>
              <a:rPr lang="en-US" sz="1200" kern="1200" dirty="0">
                <a:solidFill>
                  <a:schemeClr val="tx1"/>
                </a:solidFill>
                <a:effectLst/>
                <a:latin typeface="+mn-lt"/>
                <a:ea typeface="+mn-ea"/>
                <a:cs typeface="+mn-cs"/>
              </a:rPr>
              <a:t>Working with others will ultimately help you get more done. Despite the initial “costs” of establishing these new relationships, involving the right partners in your prevention efforts will bring more people (i.e., manpower) and assets to the prevention table, allowing you to do more and do it better than you could on your own. </a:t>
            </a:r>
            <a:endParaRPr lang="en-US" dirty="0">
              <a:effectLst/>
            </a:endParaRPr>
          </a:p>
          <a:p>
            <a:r>
              <a:rPr lang="en-US" sz="1200" kern="1200" dirty="0">
                <a:solidFill>
                  <a:schemeClr val="tx1"/>
                </a:solidFill>
                <a:effectLst/>
                <a:latin typeface="Wingdings"/>
                <a:ea typeface="+mn-ea"/>
                <a:cs typeface="+mn-cs"/>
              </a:rPr>
              <a:t>  </a:t>
            </a:r>
            <a:r>
              <a:rPr lang="en-US" sz="1200" kern="1200" dirty="0">
                <a:solidFill>
                  <a:schemeClr val="tx1"/>
                </a:solidFill>
                <a:effectLst/>
                <a:latin typeface="+mn-lt"/>
                <a:ea typeface="+mn-ea"/>
                <a:cs typeface="+mn-cs"/>
              </a:rPr>
              <a:t>Working with local stakeholders is vital to sustaining your prevention efforts. Key stakeholders care about your priority problem and/or the population it affects. They have the power to support and advance your efforts. By working together with these partners throughout the prevention planning process, you will build the connections and expertise needed to maintain the positive outcomes produced by your prevention efforts, as well as the processes that contributed to those outcomes. </a:t>
            </a:r>
            <a:endParaRPr lang="en-US" dirty="0">
              <a:effectLst/>
            </a:endParaRPr>
          </a:p>
          <a:p>
            <a:pPr marL="171450" indent="-171450">
              <a:buFont typeface="Wingdings" charset="0"/>
              <a:buChar char="§"/>
            </a:pPr>
            <a:r>
              <a:rPr lang="en-US" sz="1200" kern="1200" dirty="0">
                <a:solidFill>
                  <a:schemeClr val="tx1"/>
                </a:solidFill>
                <a:effectLst/>
                <a:latin typeface="Wingdings"/>
                <a:ea typeface="+mn-ea"/>
                <a:cs typeface="+mn-cs"/>
              </a:rPr>
              <a:t> </a:t>
            </a:r>
            <a:r>
              <a:rPr lang="en-US" sz="1200" kern="1200" dirty="0">
                <a:solidFill>
                  <a:schemeClr val="tx1"/>
                </a:solidFill>
                <a:effectLst/>
                <a:latin typeface="+mn-lt"/>
                <a:ea typeface="+mn-ea"/>
                <a:cs typeface="+mn-cs"/>
              </a:rPr>
              <a:t>Collaboration is the only way to move the prevention needle. Substance use and abuse and</a:t>
            </a:r>
            <a:r>
              <a:rPr lang="en-US" sz="1200" kern="1200" baseline="0" dirty="0">
                <a:solidFill>
                  <a:schemeClr val="tx1"/>
                </a:solidFill>
                <a:effectLst/>
                <a:latin typeface="+mn-lt"/>
                <a:ea typeface="+mn-ea"/>
                <a:cs typeface="+mn-cs"/>
              </a:rPr>
              <a:t> suicide are</a:t>
            </a:r>
            <a:r>
              <a:rPr lang="en-US" sz="1200" kern="1200" dirty="0">
                <a:solidFill>
                  <a:schemeClr val="tx1"/>
                </a:solidFill>
                <a:effectLst/>
                <a:latin typeface="+mn-lt"/>
                <a:ea typeface="+mn-ea"/>
                <a:cs typeface="+mn-cs"/>
              </a:rPr>
              <a:t> complex problems that requires the energy, expertise, and experience of multiple players, working together across disciplines, to address. Prevention practitioners need diverse partners—from residents to service providers to community leaders—to share information and resources, raise awareness of critical substance use problems, build support for prevention, and ensure that prevention activities reach multiple populations with multiple strategies in multiple settings. Success can’t, and won’t, happen alone. </a:t>
            </a:r>
          </a:p>
          <a:p>
            <a:pPr marL="171450" indent="-171450">
              <a:buFont typeface="Wingdings" charset="0"/>
              <a:buChar char="§"/>
            </a:pPr>
            <a:endParaRPr lang="en-US" sz="1200" kern="1200" dirty="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Wingdings" charset="0"/>
              <a:buChar char="§"/>
              <a:tabLst/>
              <a:defRPr/>
            </a:pPr>
            <a:r>
              <a:rPr lang="en-US" sz="1200" kern="1200" dirty="0">
                <a:solidFill>
                  <a:schemeClr val="tx1"/>
                </a:solidFill>
                <a:effectLst/>
                <a:latin typeface="+mn-lt"/>
                <a:ea typeface="+mn-ea"/>
                <a:cs typeface="+mn-cs"/>
              </a:rPr>
              <a:t>Gardner, S. E. &amp; </a:t>
            </a:r>
            <a:r>
              <a:rPr lang="en-US" sz="1200" kern="1200" dirty="0" err="1">
                <a:solidFill>
                  <a:schemeClr val="tx1"/>
                </a:solidFill>
                <a:effectLst/>
                <a:latin typeface="+mn-lt"/>
                <a:ea typeface="+mn-ea"/>
                <a:cs typeface="+mn-cs"/>
              </a:rPr>
              <a:t>Brounstein</a:t>
            </a:r>
            <a:r>
              <a:rPr lang="en-US" sz="1200" kern="1200" dirty="0">
                <a:solidFill>
                  <a:schemeClr val="tx1"/>
                </a:solidFill>
                <a:effectLst/>
                <a:latin typeface="+mn-lt"/>
                <a:ea typeface="+mn-ea"/>
                <a:cs typeface="+mn-cs"/>
              </a:rPr>
              <a:t>, P. J. (2001). Principles of substance abuse prevention. Rockville, MD: U.S. Department of Health and Human Services, Substance Abuse and Mental Health Services Administration, Center for Substance Abuse Prevention, Division of Knowledge Development and Evaluation. </a:t>
            </a:r>
            <a:endParaRPr lang="en-US" dirty="0"/>
          </a:p>
          <a:p>
            <a:pPr marL="171450" indent="-171450">
              <a:buFont typeface="Wingdings" charset="0"/>
              <a:buChar char="§"/>
            </a:pPr>
            <a:endParaRPr lang="en-US" dirty="0">
              <a:effectLst/>
            </a:endParaRPr>
          </a:p>
          <a:p>
            <a:pPr marL="171450" indent="-171450">
              <a:buFont typeface="Wingdings"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10ACC799-D066-9240-8E33-D896C365C428}" type="slidenum">
              <a:rPr lang="en-US" smtClean="0"/>
              <a:t>34</a:t>
            </a:fld>
            <a:endParaRPr lang="en-US"/>
          </a:p>
        </p:txBody>
      </p:sp>
    </p:spTree>
    <p:extLst>
      <p:ext uri="{BB962C8B-B14F-4D97-AF65-F5344CB8AC3E}">
        <p14:creationId xmlns:p14="http://schemas.microsoft.com/office/powerpoint/2010/main" val="30792419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include: (see slide)</a:t>
            </a:r>
          </a:p>
          <a:p>
            <a:endParaRPr lang="en-US" dirty="0"/>
          </a:p>
          <a:p>
            <a:pPr marL="228600" indent="-228600">
              <a:buAutoNum type="arabicPeriod"/>
            </a:pPr>
            <a:r>
              <a:rPr lang="en-US" dirty="0"/>
              <a:t>Funding streams almost</a:t>
            </a:r>
            <a:r>
              <a:rPr lang="en-US" baseline="0" dirty="0"/>
              <a:t> always have specific requirements and expectations that may hinder or even prevent these two sectors from working together.  There may also be the feeling that one issue is of greater importance than the other among providers.  </a:t>
            </a:r>
          </a:p>
          <a:p>
            <a:pPr marL="228600" indent="-228600">
              <a:buAutoNum type="arabicPeriod"/>
            </a:pPr>
            <a:endParaRPr lang="en-US" baseline="0" dirty="0"/>
          </a:p>
          <a:p>
            <a:pPr marL="228600" indent="-228600">
              <a:buAutoNum type="arabicPeriod"/>
            </a:pPr>
            <a:r>
              <a:rPr lang="en-US" baseline="0" dirty="0"/>
              <a:t>Communication barriers can exist.  You may be saying the same thing but not even realize it because a difference in terminology.  (see the crosswalk).</a:t>
            </a:r>
          </a:p>
          <a:p>
            <a:pPr marL="228600" indent="-228600">
              <a:buAutoNum type="arabicPeriod"/>
            </a:pPr>
            <a:endParaRPr lang="en-US" baseline="0" dirty="0"/>
          </a:p>
          <a:p>
            <a:pPr marL="228600" indent="-228600">
              <a:buAutoNum type="arabicPeriod"/>
            </a:pPr>
            <a:r>
              <a:rPr lang="en-US" baseline="0" dirty="0"/>
              <a:t>There may be resistance from those at the top that keep community level efforts from working together.  Or there is the perception that co-working isn’t “allowed” by the funder.</a:t>
            </a:r>
          </a:p>
          <a:p>
            <a:pPr marL="228600" indent="-228600">
              <a:buAutoNum type="arabicPeriod"/>
            </a:pPr>
            <a:endParaRPr lang="en-US" baseline="0" dirty="0"/>
          </a:p>
          <a:p>
            <a:pPr marL="228600" indent="-228600">
              <a:buAutoNum type="arabicPeriod"/>
            </a:pPr>
            <a:r>
              <a:rPr lang="en-US" baseline="0" dirty="0"/>
              <a:t>While data is growing, there is still a limited amount of existing literature connecting substance abuse and suicide.  This is changing however, and in the next step we’ll take a look at some concrete data from across the U.S. and here in Georgia to showcase why these two sectors should be collaborating. </a:t>
            </a:r>
          </a:p>
          <a:p>
            <a:pPr marL="228600" indent="-228600">
              <a:buAutoNum type="arabicPeriod"/>
            </a:pPr>
            <a:endParaRPr lang="en-US" baseline="0" dirty="0"/>
          </a:p>
          <a:p>
            <a:pPr marL="228600" indent="-228600">
              <a:buAutoNum type="arabicPeriod"/>
            </a:pPr>
            <a:r>
              <a:rPr lang="en-US" baseline="0" dirty="0"/>
              <a:t>Often state, regional and even community-level resources are limited. In order to do collaborative work, we must be intentional about understanding where the connections exist and where they do not.  </a:t>
            </a:r>
          </a:p>
          <a:p>
            <a:pPr marL="228600" indent="-228600">
              <a:buAutoNum type="arabicPeriod"/>
            </a:pPr>
            <a:endParaRPr lang="en-US" baseline="0" dirty="0"/>
          </a:p>
          <a:p>
            <a:pPr marL="228600" indent="-228600">
              <a:buAutoNum type="arabicPeriod"/>
            </a:pPr>
            <a:r>
              <a:rPr lang="en-US" baseline="0" dirty="0"/>
              <a:t>Substance abuse and suicide are complex behaviors and there are no easy answers in relation to preventing either of them.  Teasing out the priorities to determine where to collaborate takes time, effort and commitment.</a:t>
            </a:r>
          </a:p>
          <a:p>
            <a:pPr marL="228600" indent="-228600">
              <a:buAutoNum type="arabicPeriod"/>
            </a:pPr>
            <a:endParaRPr lang="en-US" baseline="0" dirty="0"/>
          </a:p>
          <a:p>
            <a:pPr marL="228600" indent="-228600">
              <a:buAutoNum type="arabicPeriod"/>
            </a:pPr>
            <a:endParaRPr lang="en-US" baseline="0" dirty="0"/>
          </a:p>
          <a:p>
            <a:pPr marL="228600" indent="-228600">
              <a:buAutoNum type="arabicPeriod"/>
            </a:pPr>
            <a:r>
              <a:rPr lang="en-US" baseline="0" dirty="0"/>
              <a:t>Ask participants if they have any additional barriers they’d like to add.</a:t>
            </a:r>
          </a:p>
          <a:p>
            <a:pPr marL="228600" indent="-228600">
              <a:buAutoNum type="arabicPeriod"/>
            </a:pPr>
            <a:endParaRPr lang="en-US" baseline="0" dirty="0"/>
          </a:p>
          <a:p>
            <a:pPr marL="0" indent="0">
              <a:buNone/>
            </a:pPr>
            <a:endParaRPr lang="en-US" baseline="0" dirty="0"/>
          </a:p>
          <a:p>
            <a:pPr marL="0" indent="0">
              <a:buNone/>
            </a:pPr>
            <a:r>
              <a:rPr lang="en-US" baseline="0" dirty="0"/>
              <a:t>Share the principles of Collaboration handout with participants.</a:t>
            </a:r>
          </a:p>
          <a:p>
            <a:pPr marL="0" indent="0">
              <a:buNone/>
            </a:pPr>
            <a:endParaRPr lang="en-US" baseline="0" dirty="0"/>
          </a:p>
          <a:p>
            <a:pPr marL="0" indent="0">
              <a:buNone/>
            </a:pPr>
            <a:r>
              <a:rPr lang="en-US" baseline="0" dirty="0"/>
              <a:t>Point out that we are going to talk specifically next about the different languages between the fields because the ability to communicate is the foundation for building collaboration. </a:t>
            </a:r>
          </a:p>
          <a:p>
            <a:pPr marL="0" indent="0">
              <a:buNone/>
            </a:pPr>
            <a:endParaRPr lang="en-US" baseline="0" dirty="0"/>
          </a:p>
          <a:p>
            <a:pPr marL="0" indent="0">
              <a:buNone/>
            </a:pPr>
            <a:endParaRPr lang="en-US" dirty="0"/>
          </a:p>
        </p:txBody>
      </p:sp>
      <p:sp>
        <p:nvSpPr>
          <p:cNvPr id="4" name="Slide Number Placeholder 3"/>
          <p:cNvSpPr>
            <a:spLocks noGrp="1"/>
          </p:cNvSpPr>
          <p:nvPr>
            <p:ph type="sldNum" sz="quarter" idx="10"/>
          </p:nvPr>
        </p:nvSpPr>
        <p:spPr/>
        <p:txBody>
          <a:bodyPr/>
          <a:lstStyle/>
          <a:p>
            <a:fld id="{10ACC799-D066-9240-8E33-D896C365C428}" type="slidenum">
              <a:rPr lang="en-US" smtClean="0"/>
              <a:t>35</a:t>
            </a:fld>
            <a:endParaRPr lang="en-US"/>
          </a:p>
        </p:txBody>
      </p:sp>
    </p:spTree>
    <p:extLst>
      <p:ext uri="{BB962C8B-B14F-4D97-AF65-F5344CB8AC3E}">
        <p14:creationId xmlns:p14="http://schemas.microsoft.com/office/powerpoint/2010/main" val="26436495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As</a:t>
            </a:r>
            <a:r>
              <a:rPr lang="en-US" sz="1200" kern="1200" baseline="0" dirty="0">
                <a:solidFill>
                  <a:schemeClr val="tx1"/>
                </a:solidFill>
                <a:latin typeface="+mn-lt"/>
                <a:ea typeface="+mn-ea"/>
                <a:cs typeface="+mn-cs"/>
              </a:rPr>
              <a:t> we identify new, potential partners, we need to start thinking about how we can initiate communication and start building relationships with them. In this portion of the training, we will delve into how to create effective, two-way communication in order to build new collaborations and to also facility capacity building. </a:t>
            </a:r>
            <a:endParaRPr lang="en-US" sz="1200" kern="1200" dirty="0">
              <a:solidFill>
                <a:schemeClr val="tx1"/>
              </a:solidFill>
              <a:latin typeface="+mn-lt"/>
              <a:ea typeface="+mn-ea"/>
              <a:cs typeface="+mn-cs"/>
            </a:endParaRPr>
          </a:p>
          <a:p>
            <a:endParaRPr lang="en-US" baseline="0" dirty="0"/>
          </a:p>
          <a:p>
            <a:endParaRPr lang="en-US" baseline="0" dirty="0"/>
          </a:p>
          <a:p>
            <a:r>
              <a:rPr lang="en-US" dirty="0"/>
              <a:t>http://</a:t>
            </a:r>
            <a:r>
              <a:rPr lang="en-US" dirty="0" err="1"/>
              <a:t>www.frontroyalchamber.com</a:t>
            </a:r>
            <a:r>
              <a:rPr lang="en-US" dirty="0"/>
              <a:t>/</a:t>
            </a:r>
            <a:r>
              <a:rPr lang="en-US" dirty="0" err="1"/>
              <a:t>wp</a:t>
            </a:r>
            <a:r>
              <a:rPr lang="en-US" dirty="0"/>
              <a:t>-content/uploads/2015/05/Lets-</a:t>
            </a:r>
            <a:r>
              <a:rPr lang="en-US" dirty="0" err="1"/>
              <a:t>Talk.jpg</a:t>
            </a:r>
            <a:endParaRPr lang="en-US" dirty="0"/>
          </a:p>
          <a:p>
            <a:endParaRPr lang="en-US" dirty="0"/>
          </a:p>
          <a:p>
            <a:r>
              <a:rPr lang="en-US" b="1" dirty="0"/>
              <a:t>Activity</a:t>
            </a:r>
          </a:p>
          <a:p>
            <a:r>
              <a:rPr lang="en-US" dirty="0"/>
              <a:t>In small groups, take about two minutes to think about some of the words and</a:t>
            </a:r>
            <a:r>
              <a:rPr lang="en-US" baseline="0" dirty="0"/>
              <a:t> concepts that you use everyday in the course of doing your work.  Make a list of all of the words that are most important to you.</a:t>
            </a:r>
          </a:p>
          <a:p>
            <a:endParaRPr lang="en-US" baseline="0" dirty="0"/>
          </a:p>
          <a:p>
            <a:r>
              <a:rPr lang="en-US" baseline="0" dirty="0"/>
              <a:t>After the groups have had a quick discussion, have them share some of those words.  Discuss what those words mean – or don’t mean – to someone in a different profession.  Below are a list of words that may come up or that the trainer can use as a prompt for the discussion.</a:t>
            </a:r>
          </a:p>
          <a:p>
            <a:endParaRPr lang="en-US" baseline="0" dirty="0"/>
          </a:p>
          <a:p>
            <a:r>
              <a:rPr lang="en-US" dirty="0"/>
              <a:t>CSAP</a:t>
            </a:r>
          </a:p>
          <a:p>
            <a:r>
              <a:rPr lang="en-US" dirty="0"/>
              <a:t>NREPP</a:t>
            </a:r>
          </a:p>
          <a:p>
            <a:r>
              <a:rPr lang="en-US" dirty="0"/>
              <a:t>evidence-based</a:t>
            </a:r>
          </a:p>
          <a:p>
            <a:r>
              <a:rPr lang="en-US" dirty="0" err="1"/>
              <a:t>outcome_evaluation</a:t>
            </a:r>
            <a:endParaRPr lang="en-US" dirty="0"/>
          </a:p>
          <a:p>
            <a:r>
              <a:rPr lang="en-US" dirty="0" err="1"/>
              <a:t>protective_factor</a:t>
            </a:r>
            <a:endParaRPr lang="en-US" dirty="0"/>
          </a:p>
          <a:p>
            <a:r>
              <a:rPr lang="en-US" dirty="0" err="1"/>
              <a:t>risk_factor</a:t>
            </a:r>
            <a:endParaRPr lang="en-US" dirty="0"/>
          </a:p>
          <a:p>
            <a:r>
              <a:rPr lang="en-US" dirty="0" err="1"/>
              <a:t>strategic_planning</a:t>
            </a:r>
            <a:endParaRPr lang="en-US" dirty="0"/>
          </a:p>
          <a:p>
            <a:r>
              <a:rPr lang="en-US" dirty="0"/>
              <a:t>CDC</a:t>
            </a:r>
          </a:p>
          <a:p>
            <a:r>
              <a:rPr lang="en-US" dirty="0"/>
              <a:t>IOM</a:t>
            </a:r>
          </a:p>
          <a:p>
            <a:r>
              <a:rPr lang="en-US" dirty="0" err="1"/>
              <a:t>public_health</a:t>
            </a:r>
            <a:endParaRPr lang="en-US" dirty="0"/>
          </a:p>
          <a:p>
            <a:r>
              <a:rPr lang="en-US" dirty="0"/>
              <a:t>epidemiology</a:t>
            </a:r>
          </a:p>
          <a:p>
            <a:r>
              <a:rPr lang="en-US" dirty="0" err="1"/>
              <a:t>needs_assessment</a:t>
            </a:r>
            <a:endParaRPr lang="en-US" dirty="0"/>
          </a:p>
          <a:p>
            <a:r>
              <a:rPr lang="en-US" dirty="0"/>
              <a:t>prevention</a:t>
            </a:r>
          </a:p>
          <a:p>
            <a:r>
              <a:rPr lang="en-US" dirty="0"/>
              <a:t>SPF</a:t>
            </a:r>
          </a:p>
          <a:p>
            <a:r>
              <a:rPr lang="en-US" dirty="0"/>
              <a:t>fidelity</a:t>
            </a:r>
          </a:p>
          <a:p>
            <a:r>
              <a:rPr lang="en-US" dirty="0" err="1"/>
              <a:t>logic_model</a:t>
            </a:r>
            <a:endParaRPr lang="en-US" dirty="0"/>
          </a:p>
          <a:p>
            <a:r>
              <a:rPr lang="en-US" dirty="0" err="1"/>
              <a:t>environmental_approaches</a:t>
            </a:r>
            <a:endParaRPr lang="en-US" dirty="0"/>
          </a:p>
          <a:p>
            <a:r>
              <a:rPr lang="en-US" dirty="0"/>
              <a:t>resiliency</a:t>
            </a:r>
          </a:p>
          <a:p>
            <a:r>
              <a:rPr lang="en-US" dirty="0"/>
              <a:t>assets</a:t>
            </a:r>
          </a:p>
          <a:p>
            <a:r>
              <a:rPr lang="en-US" dirty="0" err="1"/>
              <a:t>indicated_prevention</a:t>
            </a:r>
            <a:endParaRPr lang="en-US" dirty="0"/>
          </a:p>
          <a:p>
            <a:r>
              <a:rPr lang="en-US" dirty="0" err="1"/>
              <a:t>selective_prevention</a:t>
            </a:r>
            <a:endParaRPr lang="en-US" dirty="0"/>
          </a:p>
          <a:p>
            <a:r>
              <a:rPr lang="en-US" dirty="0"/>
              <a:t>integration</a:t>
            </a:r>
          </a:p>
          <a:p>
            <a:r>
              <a:rPr lang="en-US" dirty="0"/>
              <a:t>cross-continuum</a:t>
            </a:r>
          </a:p>
          <a:p>
            <a:r>
              <a:rPr lang="en-US" dirty="0" err="1"/>
              <a:t>health_promotion</a:t>
            </a:r>
            <a:endParaRPr lang="en-US" dirty="0"/>
          </a:p>
          <a:p>
            <a:endParaRPr lang="en-US" baseline="0" dirty="0"/>
          </a:p>
          <a:p>
            <a:endParaRPr lang="en-US" baseline="0" dirty="0"/>
          </a:p>
          <a:p>
            <a:r>
              <a:rPr lang="en-US" baseline="0" dirty="0"/>
              <a:t>Now, thinking about the collaboration of substance abuse prevention and suicide prevention, what words do you both use that potentially mean different things or are applied in different manner in your specific contexts. </a:t>
            </a:r>
          </a:p>
          <a:p>
            <a:endParaRPr lang="en-US" baseline="0" dirty="0"/>
          </a:p>
          <a:p>
            <a:r>
              <a:rPr lang="en-US" baseline="0" dirty="0"/>
              <a:t>Take about two minutes to brainstorm what those words might be.  </a:t>
            </a:r>
          </a:p>
          <a:p>
            <a:endParaRPr lang="en-US" baseline="0" dirty="0"/>
          </a:p>
          <a:p>
            <a:r>
              <a:rPr lang="en-US" baseline="0" dirty="0"/>
              <a:t>Handout the Communication Crosswalk and do a quick review of a couple of the most salient points and highlight any that may not have already come up in discussion.</a:t>
            </a:r>
          </a:p>
          <a:p>
            <a:endParaRPr lang="en-US" dirty="0"/>
          </a:p>
        </p:txBody>
      </p:sp>
      <p:sp>
        <p:nvSpPr>
          <p:cNvPr id="4" name="Slide Number Placeholder 3"/>
          <p:cNvSpPr>
            <a:spLocks noGrp="1"/>
          </p:cNvSpPr>
          <p:nvPr>
            <p:ph type="sldNum" sz="quarter" idx="10"/>
          </p:nvPr>
        </p:nvSpPr>
        <p:spPr/>
        <p:txBody>
          <a:bodyPr/>
          <a:lstStyle/>
          <a:p>
            <a:fld id="{10ACC799-D066-9240-8E33-D896C365C428}" type="slidenum">
              <a:rPr lang="en-US" smtClean="0"/>
              <a:t>36</a:t>
            </a:fld>
            <a:endParaRPr lang="en-US"/>
          </a:p>
        </p:txBody>
      </p:sp>
    </p:spTree>
    <p:extLst>
      <p:ext uri="{BB962C8B-B14F-4D97-AF65-F5344CB8AC3E}">
        <p14:creationId xmlns:p14="http://schemas.microsoft.com/office/powerpoint/2010/main" val="40024562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effectLst/>
              </a:rPr>
              <a:t>Assessing the level at which we are in the relationship, helps us understand the strategies needed to move to the next level of greater</a:t>
            </a:r>
            <a:r>
              <a:rPr lang="en-US" baseline="0" dirty="0">
                <a:effectLst/>
              </a:rPr>
              <a:t> collaboration.  If a community is only at a networking level, for example, you can’t expect them to operate at full collaboration without significant efforts to increase their readiness to do so.  </a:t>
            </a:r>
            <a:endParaRPr lang="en-US" dirty="0">
              <a:effectLst/>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many different ways for stakeholders to work together. Collaboration between partners can range from informal (e.g., two agencies sharing information) to much more organized (e.g., multiple organizations working closely to achieve a shared vision). </a:t>
            </a:r>
            <a:endParaRPr lang="en-US" dirty="0"/>
          </a:p>
          <a:p>
            <a:r>
              <a:rPr lang="en-US" sz="1200" kern="1200" dirty="0">
                <a:solidFill>
                  <a:schemeClr val="tx1"/>
                </a:solidFill>
                <a:effectLst/>
                <a:latin typeface="+mn-lt"/>
                <a:ea typeface="+mn-ea"/>
                <a:cs typeface="+mn-cs"/>
              </a:rPr>
              <a:t>The Levels of Collaboration handout describes four levels of collaboration: networking, cooperation, coordination, and full collaboration. We suggest using the chart to determine your current level of involvement with a partner, as well as options for deepening this relationship over time. You can also use the chart to explore different options for collaborating with new partners. Please note that no single type of collaboration is “better” than another. The best type is the one that is the best fit, given what you and your partners hope to achieve. </a:t>
            </a:r>
            <a:endParaRPr lang="en-US"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Frey, B. B., </a:t>
            </a:r>
            <a:r>
              <a:rPr lang="en-US" sz="1200" kern="1200" dirty="0" err="1">
                <a:solidFill>
                  <a:schemeClr val="tx1"/>
                </a:solidFill>
                <a:effectLst/>
                <a:latin typeface="+mn-lt"/>
                <a:ea typeface="+mn-ea"/>
                <a:cs typeface="+mn-cs"/>
              </a:rPr>
              <a:t>Lohmeier</a:t>
            </a:r>
            <a:r>
              <a:rPr lang="en-US" sz="1200" kern="1200" dirty="0">
                <a:solidFill>
                  <a:schemeClr val="tx1"/>
                </a:solidFill>
                <a:effectLst/>
                <a:latin typeface="+mn-lt"/>
                <a:ea typeface="+mn-ea"/>
                <a:cs typeface="+mn-cs"/>
              </a:rPr>
              <a:t>, J. H., Lee, S. W., &amp; </a:t>
            </a:r>
            <a:r>
              <a:rPr lang="en-US" sz="1200" kern="1200" dirty="0" err="1">
                <a:solidFill>
                  <a:schemeClr val="tx1"/>
                </a:solidFill>
                <a:effectLst/>
                <a:latin typeface="+mn-lt"/>
                <a:ea typeface="+mn-ea"/>
                <a:cs typeface="+mn-cs"/>
              </a:rPr>
              <a:t>Tollefson</a:t>
            </a:r>
            <a:r>
              <a:rPr lang="en-US" sz="1200" kern="1200" dirty="0">
                <a:solidFill>
                  <a:schemeClr val="tx1"/>
                </a:solidFill>
                <a:effectLst/>
                <a:latin typeface="+mn-lt"/>
                <a:ea typeface="+mn-ea"/>
                <a:cs typeface="+mn-cs"/>
              </a:rPr>
              <a:t>, N. (2006). Measuring collaboration among grant partners. American Journal of Evaluation, 27(3), 383–392. </a:t>
            </a:r>
            <a:endParaRPr lang="en-US" dirty="0"/>
          </a:p>
          <a:p>
            <a:endParaRPr lang="en-US" dirty="0"/>
          </a:p>
          <a:p>
            <a:r>
              <a:rPr lang="en-US" dirty="0"/>
              <a:t>Using the Levels of Collaboration, explore the different levels of collaboration.  </a:t>
            </a:r>
          </a:p>
          <a:p>
            <a:endParaRPr lang="en-US" dirty="0"/>
          </a:p>
          <a:p>
            <a:r>
              <a:rPr lang="en-US" dirty="0"/>
              <a:t>At what level of collaboration do you want your state-level sectors to be?  </a:t>
            </a:r>
          </a:p>
          <a:p>
            <a:endParaRPr lang="en-US" dirty="0"/>
          </a:p>
          <a:p>
            <a:r>
              <a:rPr lang="en-US" dirty="0"/>
              <a:t>What about your community-level</a:t>
            </a:r>
            <a:r>
              <a:rPr lang="en-US" baseline="0" dirty="0"/>
              <a:t> sectors?  How are you communicating that expectation and what guidance are you giving them as they begin thinking about collaboration.</a:t>
            </a:r>
          </a:p>
          <a:p>
            <a:endParaRPr lang="en-US" baseline="0" dirty="0"/>
          </a:p>
          <a:p>
            <a:r>
              <a:rPr lang="en-US" baseline="0" dirty="0"/>
              <a:t>If the collaboration levels are not where you want them to be, what can you do to move  partners to the next level, to increase readiness?</a:t>
            </a:r>
            <a:endParaRPr lang="en-US" dirty="0"/>
          </a:p>
          <a:p>
            <a:endParaRPr lang="en-US" dirty="0"/>
          </a:p>
          <a:p>
            <a:r>
              <a:rPr lang="en-US" dirty="0"/>
              <a:t>Talk through some of the strategies that are necessary to move from one level to the next, for example, what does it take to move from networking to cooperation,</a:t>
            </a:r>
            <a:r>
              <a:rPr lang="en-US" baseline="0" dirty="0"/>
              <a:t> cooperation to coordination, coordination to full collaboration?</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0ACC799-D066-9240-8E33-D896C365C428}" type="slidenum">
              <a:rPr lang="en-US" smtClean="0"/>
              <a:t>37</a:t>
            </a:fld>
            <a:endParaRPr lang="en-US"/>
          </a:p>
        </p:txBody>
      </p:sp>
    </p:spTree>
    <p:extLst>
      <p:ext uri="{BB962C8B-B14F-4D97-AF65-F5344CB8AC3E}">
        <p14:creationId xmlns:p14="http://schemas.microsoft.com/office/powerpoint/2010/main" val="15213039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Purpose</a:t>
            </a:r>
            <a:r>
              <a:rPr lang="en-US" dirty="0"/>
              <a:t>: To introduce</a:t>
            </a:r>
            <a:r>
              <a:rPr lang="en-US" baseline="0" dirty="0"/>
              <a:t> the discussion about selecting a group of strategies to address the selected risk factor, in this case, perception of harm.  </a:t>
            </a:r>
          </a:p>
          <a:p>
            <a:endParaRPr lang="en-US" baseline="0" dirty="0"/>
          </a:p>
          <a:p>
            <a:r>
              <a:rPr lang="en-US" dirty="0"/>
              <a:t>Build</a:t>
            </a:r>
            <a:r>
              <a:rPr lang="en-US" baseline="0" dirty="0"/>
              <a:t> on the </a:t>
            </a:r>
            <a:r>
              <a:rPr lang="en-US" dirty="0"/>
              <a:t>discussion</a:t>
            </a:r>
            <a:r>
              <a:rPr lang="en-US" baseline="0" dirty="0"/>
              <a:t> we had a few minutes ago(Slide 25)  about what strategies they are implementing in their communities. Use the information participants provided about the </a:t>
            </a:r>
            <a:r>
              <a:rPr lang="en-US" baseline="0" dirty="0" err="1"/>
              <a:t>strategiesor</a:t>
            </a:r>
            <a:r>
              <a:rPr lang="en-US" baseline="0" dirty="0"/>
              <a:t> </a:t>
            </a:r>
            <a:r>
              <a:rPr lang="en-US" baseline="0" dirty="0" err="1"/>
              <a:t>ocmbination</a:t>
            </a:r>
            <a:r>
              <a:rPr lang="en-US" baseline="0" dirty="0"/>
              <a:t> of strategies  implemented to identify the combinations they have done, why, and how?  </a:t>
            </a:r>
          </a:p>
          <a:p>
            <a:endParaRPr lang="en-US" baseline="0" dirty="0"/>
          </a:p>
          <a:p>
            <a:r>
              <a:rPr lang="en-US" baseline="0" dirty="0"/>
              <a:t>Discuss </a:t>
            </a:r>
            <a:endParaRPr lang="en-US" dirty="0"/>
          </a:p>
          <a:p>
            <a:r>
              <a:rPr lang="en-US" dirty="0"/>
              <a:t> </a:t>
            </a:r>
          </a:p>
        </p:txBody>
      </p:sp>
      <p:sp>
        <p:nvSpPr>
          <p:cNvPr id="4" name="Slide Number Placeholder 3"/>
          <p:cNvSpPr>
            <a:spLocks noGrp="1"/>
          </p:cNvSpPr>
          <p:nvPr>
            <p:ph type="sldNum" sz="quarter" idx="10"/>
          </p:nvPr>
        </p:nvSpPr>
        <p:spPr/>
        <p:txBody>
          <a:bodyPr/>
          <a:lstStyle/>
          <a:p>
            <a:fld id="{10ACC799-D066-9240-8E33-D896C365C428}" type="slidenum">
              <a:rPr lang="en-US" smtClean="0"/>
              <a:t>38</a:t>
            </a:fld>
            <a:endParaRPr lang="en-US"/>
          </a:p>
        </p:txBody>
      </p:sp>
    </p:spTree>
    <p:extLst>
      <p:ext uri="{BB962C8B-B14F-4D97-AF65-F5344CB8AC3E}">
        <p14:creationId xmlns:p14="http://schemas.microsoft.com/office/powerpoint/2010/main" val="6518994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spcBef>
                <a:spcPct val="0"/>
              </a:spcBef>
            </a:pPr>
            <a:r>
              <a:rPr lang="en-US" dirty="0">
                <a:latin typeface="Arial" charset="0"/>
                <a:cs typeface="Arial" charset="0"/>
              </a:rPr>
              <a:t>Understanding the problems and related behaviors</a:t>
            </a:r>
            <a:r>
              <a:rPr lang="en-US" baseline="0" dirty="0">
                <a:latin typeface="Arial" charset="0"/>
                <a:cs typeface="Arial" charset="0"/>
              </a:rPr>
              <a:t> and </a:t>
            </a:r>
            <a:r>
              <a:rPr lang="en-US" dirty="0">
                <a:latin typeface="Arial" charset="0"/>
                <a:cs typeface="Arial" charset="0"/>
              </a:rPr>
              <a:t>risk and protective</a:t>
            </a:r>
            <a:r>
              <a:rPr lang="en-US" baseline="0" dirty="0">
                <a:latin typeface="Arial" charset="0"/>
                <a:cs typeface="Arial" charset="0"/>
              </a:rPr>
              <a:t> factors  helps us determine the best interventions to select when we are considering a single substance for a community.  </a:t>
            </a:r>
          </a:p>
          <a:p>
            <a:pPr eaLnBrk="1" hangingPunct="1">
              <a:lnSpc>
                <a:spcPct val="90000"/>
              </a:lnSpc>
              <a:spcBef>
                <a:spcPct val="0"/>
              </a:spcBef>
            </a:pPr>
            <a:endParaRPr lang="en-US" baseline="0" dirty="0">
              <a:latin typeface="Arial" charset="0"/>
              <a:cs typeface="Arial" charset="0"/>
            </a:endParaRPr>
          </a:p>
          <a:p>
            <a:pPr eaLnBrk="1" hangingPunct="1">
              <a:lnSpc>
                <a:spcPct val="90000"/>
              </a:lnSpc>
              <a:spcBef>
                <a:spcPct val="0"/>
              </a:spcBef>
            </a:pPr>
            <a:r>
              <a:rPr lang="en-US" baseline="0" dirty="0">
                <a:latin typeface="Arial" charset="0"/>
                <a:cs typeface="Arial" charset="0"/>
              </a:rPr>
              <a:t>That’s also the case for sectors we are considering potential collaboration.  </a:t>
            </a:r>
          </a:p>
          <a:p>
            <a:pPr eaLnBrk="1" hangingPunct="1">
              <a:lnSpc>
                <a:spcPct val="90000"/>
              </a:lnSpc>
              <a:spcBef>
                <a:spcPct val="0"/>
              </a:spcBef>
            </a:pPr>
            <a:endParaRPr lang="en-US" baseline="0" dirty="0">
              <a:latin typeface="Arial" charset="0"/>
              <a:cs typeface="Arial" charset="0"/>
            </a:endParaRPr>
          </a:p>
          <a:p>
            <a:pPr eaLnBrk="1" hangingPunct="1">
              <a:lnSpc>
                <a:spcPct val="90000"/>
              </a:lnSpc>
              <a:spcBef>
                <a:spcPct val="0"/>
              </a:spcBef>
            </a:pPr>
            <a:r>
              <a:rPr lang="en-US" baseline="0" dirty="0">
                <a:latin typeface="Arial" charset="0"/>
                <a:cs typeface="Arial" charset="0"/>
              </a:rPr>
              <a:t>As we consider possible interventions, it’s important to remember that we may want to work collaboratively with another sector, but that we cannot blend funding.  For example, Suicide Prevention may be implementing Sources of Strength. We want to consider ways we can supplement or work alongside the work that’s going on, not necessarily provide funding for this work,  We must remember that first and foremost our focus is Substance Abuse prevention. There are opportunities to work collaboratively, but we must not lose sight of the risk factors that put our communities most at risk for engaging in substance abusing behaviors. </a:t>
            </a:r>
            <a:endParaRPr lang="en-US" dirty="0">
              <a:latin typeface="Arial" charset="0"/>
              <a:cs typeface="Arial" charset="0"/>
            </a:endParaRPr>
          </a:p>
          <a:p>
            <a:pPr eaLnBrk="1" hangingPunct="1">
              <a:lnSpc>
                <a:spcPct val="90000"/>
              </a:lnSpc>
              <a:spcBef>
                <a:spcPct val="0"/>
              </a:spcBef>
            </a:pPr>
            <a:endParaRPr lang="en-US" dirty="0">
              <a:latin typeface="Arial" charset="0"/>
              <a:cs typeface="Arial" charset="0"/>
            </a:endParaRPr>
          </a:p>
          <a:p>
            <a:pPr eaLnBrk="1" hangingPunct="1">
              <a:lnSpc>
                <a:spcPct val="90000"/>
              </a:lnSpc>
              <a:spcBef>
                <a:spcPct val="0"/>
              </a:spcBef>
            </a:pPr>
            <a:endParaRPr lang="en-US" dirty="0">
              <a:latin typeface="Arial" charset="0"/>
              <a:cs typeface="Arial" charset="0"/>
            </a:endParaRPr>
          </a:p>
          <a:p>
            <a:pPr eaLnBrk="1" hangingPunct="1">
              <a:lnSpc>
                <a:spcPct val="80000"/>
              </a:lnSpc>
              <a:spcBef>
                <a:spcPct val="0"/>
              </a:spcBef>
            </a:pPr>
            <a:endParaRPr lang="en-US" sz="1100" dirty="0">
              <a:latin typeface="Calibri"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6CCC05C2-24E7-0C45-BD52-54676878C6DC}" type="slidenum">
              <a:rPr lang="en-US" smtClean="0"/>
              <a:pPr/>
              <a:t>39</a:t>
            </a:fld>
            <a:endParaRPr lang="en-US"/>
          </a:p>
        </p:txBody>
      </p:sp>
    </p:spTree>
    <p:extLst>
      <p:ext uri="{BB962C8B-B14F-4D97-AF65-F5344CB8AC3E}">
        <p14:creationId xmlns:p14="http://schemas.microsoft.com/office/powerpoint/2010/main" val="11812493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“Readiness” describes the degree to which an individual, group, organization, or community is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both psychologically prepared and motivated to commit resources to address a specific problem or engage in a specific activity. Often overlooked, readiness is integral to community prevention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success.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worksheet is designed to help you assess whether your prevention team or organization is ready to engage in collaboration.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Share the worksheet and encourage them to consider as a department their “score”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10ACC799-D066-9240-8E33-D896C365C428}" type="slidenum">
              <a:rPr lang="en-US" smtClean="0"/>
              <a:t>40</a:t>
            </a:fld>
            <a:endParaRPr lang="en-US"/>
          </a:p>
        </p:txBody>
      </p:sp>
    </p:spTree>
    <p:extLst>
      <p:ext uri="{BB962C8B-B14F-4D97-AF65-F5344CB8AC3E}">
        <p14:creationId xmlns:p14="http://schemas.microsoft.com/office/powerpoint/2010/main" val="9565928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results from their assessment of Georgia’s readiness to collaborate, have the group identify 1-3 solid action steps</a:t>
            </a:r>
            <a:r>
              <a:rPr lang="en-US" baseline="0" dirty="0"/>
              <a:t> they will take to increase collaboration between sectors. </a:t>
            </a:r>
            <a:endParaRPr lang="en-US" dirty="0"/>
          </a:p>
        </p:txBody>
      </p:sp>
      <p:sp>
        <p:nvSpPr>
          <p:cNvPr id="4" name="Slide Number Placeholder 3"/>
          <p:cNvSpPr>
            <a:spLocks noGrp="1"/>
          </p:cNvSpPr>
          <p:nvPr>
            <p:ph type="sldNum" sz="quarter" idx="10"/>
          </p:nvPr>
        </p:nvSpPr>
        <p:spPr/>
        <p:txBody>
          <a:bodyPr/>
          <a:lstStyle/>
          <a:p>
            <a:fld id="{10ACC799-D066-9240-8E33-D896C365C428}" type="slidenum">
              <a:rPr lang="en-US" smtClean="0"/>
              <a:t>41</a:t>
            </a:fld>
            <a:endParaRPr lang="en-US"/>
          </a:p>
        </p:txBody>
      </p:sp>
    </p:spTree>
    <p:extLst>
      <p:ext uri="{BB962C8B-B14F-4D97-AF65-F5344CB8AC3E}">
        <p14:creationId xmlns:p14="http://schemas.microsoft.com/office/powerpoint/2010/main" val="3532804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sz="1200" dirty="0">
                <a:latin typeface="Arial" charset="0"/>
                <a:ea typeface="ＭＳ Ｐゴシック" charset="0"/>
                <a:cs typeface="ＭＳ Ｐゴシック" charset="0"/>
              </a:rPr>
              <a:t>Draw the </a:t>
            </a:r>
            <a:r>
              <a:rPr lang="en-US" sz="1200" i="1" dirty="0">
                <a:latin typeface="Arial" charset="0"/>
                <a:ea typeface="ＭＳ Ｐゴシック" charset="0"/>
                <a:cs typeface="ＭＳ Ｐゴシック" charset="0"/>
              </a:rPr>
              <a:t>continuum of care</a:t>
            </a:r>
            <a:r>
              <a:rPr lang="en-US" sz="1200" i="1" baseline="30000" dirty="0">
                <a:latin typeface="Arial" charset="0"/>
                <a:ea typeface="ＭＳ Ｐゴシック" charset="0"/>
                <a:cs typeface="ＭＳ Ｐゴシック" charset="0"/>
              </a:rPr>
              <a:t>5</a:t>
            </a:r>
            <a:r>
              <a:rPr lang="en-US" sz="1200" dirty="0">
                <a:latin typeface="Arial" charset="0"/>
                <a:ea typeface="ＭＳ Ｐゴシック" charset="0"/>
                <a:cs typeface="ＭＳ Ｐゴシック" charset="0"/>
              </a:rPr>
              <a:t> model on easel paper so that you have it to refer to throughout the training. </a:t>
            </a:r>
            <a:endParaRPr lang="en-US" sz="1200" dirty="0">
              <a:latin typeface="Calibri" charset="0"/>
              <a:ea typeface="ＭＳ Ｐゴシック" charset="0"/>
              <a:cs typeface="ＭＳ Ｐゴシック" charset="0"/>
            </a:endParaRPr>
          </a:p>
          <a:p>
            <a:pPr>
              <a:spcBef>
                <a:spcPct val="0"/>
              </a:spcBef>
            </a:pPr>
            <a:r>
              <a:rPr lang="en-US" sz="1200" dirty="0">
                <a:latin typeface="Arial" charset="0"/>
                <a:ea typeface="ＭＳ Ｐゴシック" charset="0"/>
                <a:cs typeface="ＭＳ Ｐゴシック" charset="0"/>
              </a:rPr>
              <a:t> </a:t>
            </a:r>
            <a:endParaRPr lang="en-US" sz="1200" dirty="0">
              <a:latin typeface="Calibri" charset="0"/>
              <a:ea typeface="ＭＳ Ｐゴシック" charset="0"/>
              <a:cs typeface="ＭＳ Ｐゴシック" charset="0"/>
            </a:endParaRPr>
          </a:p>
          <a:p>
            <a:pPr>
              <a:spcBef>
                <a:spcPct val="0"/>
              </a:spcBef>
            </a:pPr>
            <a:r>
              <a:rPr lang="en-US" sz="1200" dirty="0">
                <a:latin typeface="Arial" charset="0"/>
                <a:ea typeface="ＭＳ Ｐゴシック" charset="0"/>
                <a:cs typeface="ＭＳ Ｐゴシック" charset="0"/>
              </a:rPr>
              <a:t>Refer participants to </a:t>
            </a:r>
            <a:r>
              <a:rPr lang="en-US" sz="1200" b="1" dirty="0">
                <a:latin typeface="Arial" charset="0"/>
                <a:ea typeface="ＭＳ Ｐゴシック" charset="0"/>
                <a:cs typeface="ＭＳ Ｐゴシック" charset="0"/>
              </a:rPr>
              <a:t>Information Sheet 1.6: The Continuum of Care.</a:t>
            </a:r>
            <a:r>
              <a:rPr lang="en-US" sz="1200" dirty="0">
                <a:latin typeface="Arial" charset="0"/>
                <a:ea typeface="ＭＳ Ｐゴシック" charset="0"/>
                <a:cs typeface="ＭＳ Ｐゴシック" charset="0"/>
              </a:rPr>
              <a:t> </a:t>
            </a:r>
            <a:endParaRPr lang="en-US" sz="1200" dirty="0">
              <a:latin typeface="Calibri" charset="0"/>
              <a:ea typeface="ＭＳ Ｐゴシック" charset="0"/>
              <a:cs typeface="ＭＳ Ｐゴシック" charset="0"/>
            </a:endParaRPr>
          </a:p>
          <a:p>
            <a:pPr>
              <a:spcBef>
                <a:spcPct val="0"/>
              </a:spcBef>
            </a:pPr>
            <a:r>
              <a:rPr lang="en-US" sz="1200" dirty="0">
                <a:latin typeface="Arial" charset="0"/>
                <a:ea typeface="ＭＳ Ｐゴシック" charset="0"/>
                <a:cs typeface="ＭＳ Ｐゴシック" charset="0"/>
              </a:rPr>
              <a:t> </a:t>
            </a:r>
            <a:endParaRPr lang="en-US" sz="1200" dirty="0">
              <a:latin typeface="Calibri" charset="0"/>
              <a:ea typeface="ＭＳ Ｐゴシック" charset="0"/>
              <a:cs typeface="ＭＳ Ｐゴシック" charset="0"/>
            </a:endParaRPr>
          </a:p>
          <a:p>
            <a:pPr>
              <a:spcBef>
                <a:spcPct val="0"/>
              </a:spcBef>
            </a:pPr>
            <a:r>
              <a:rPr lang="en-US" sz="1200" dirty="0">
                <a:latin typeface="Arial" charset="0"/>
                <a:ea typeface="ＭＳ Ｐゴシック" charset="0"/>
                <a:cs typeface="ＭＳ Ｐゴシック" charset="0"/>
              </a:rPr>
              <a:t>Make the following overview statements:</a:t>
            </a:r>
            <a:endParaRPr lang="en-US" sz="1200" dirty="0">
              <a:latin typeface="Calibri" charset="0"/>
              <a:ea typeface="ＭＳ Ｐゴシック" charset="0"/>
              <a:cs typeface="ＭＳ Ｐゴシック" charset="0"/>
            </a:endParaRPr>
          </a:p>
          <a:p>
            <a:pPr>
              <a:spcBef>
                <a:spcPct val="0"/>
              </a:spcBef>
              <a:buFont typeface="Symbol" charset="0"/>
              <a:buChar char=""/>
            </a:pPr>
            <a:r>
              <a:rPr lang="en-US" sz="1200" dirty="0">
                <a:latin typeface="Arial" charset="0"/>
                <a:ea typeface="ＭＳ Ｐゴシック" charset="0"/>
                <a:cs typeface="ＭＳ Ｐゴシック" charset="0"/>
              </a:rPr>
              <a:t>This model was first </a:t>
            </a:r>
            <a:r>
              <a:rPr lang="en-US" sz="1200" b="1" u="sng" dirty="0">
                <a:latin typeface="Arial" charset="0"/>
                <a:ea typeface="ＭＳ Ｐゴシック" charset="0"/>
                <a:cs typeface="ＭＳ Ｐゴシック" charset="0"/>
              </a:rPr>
              <a:t>presented by the Institute of Medicine </a:t>
            </a:r>
            <a:r>
              <a:rPr lang="en-US" sz="1200" dirty="0">
                <a:latin typeface="Arial" charset="0"/>
                <a:ea typeface="ＭＳ Ｐゴシック" charset="0"/>
                <a:cs typeface="ＭＳ Ｐゴシック" charset="0"/>
              </a:rPr>
              <a:t>in 1994 as the </a:t>
            </a:r>
            <a:r>
              <a:rPr lang="en-US" sz="1200" b="1" u="sng" dirty="0">
                <a:latin typeface="Arial" charset="0"/>
                <a:ea typeface="ＭＳ Ｐゴシック" charset="0"/>
                <a:cs typeface="ＭＳ Ｐゴシック" charset="0"/>
              </a:rPr>
              <a:t>mental health intervention spectrum</a:t>
            </a:r>
            <a:r>
              <a:rPr lang="en-US" sz="1200" dirty="0">
                <a:latin typeface="Arial" charset="0"/>
                <a:ea typeface="ＭＳ Ｐゴシック" charset="0"/>
                <a:cs typeface="ＭＳ Ｐゴシック" charset="0"/>
              </a:rPr>
              <a:t>, and it was expanded in 2009 to include promotion.</a:t>
            </a:r>
          </a:p>
          <a:p>
            <a:pPr>
              <a:spcBef>
                <a:spcPct val="0"/>
              </a:spcBef>
              <a:buFont typeface="Symbol" charset="0"/>
              <a:buChar char=""/>
            </a:pPr>
            <a:r>
              <a:rPr lang="en-US" sz="1200" dirty="0">
                <a:latin typeface="Arial" charset="0"/>
                <a:ea typeface="ＭＳ Ｐゴシック" charset="0"/>
                <a:cs typeface="ＭＳ Ｐゴシック" charset="0"/>
              </a:rPr>
              <a:t>The continuum of care describes </a:t>
            </a:r>
            <a:r>
              <a:rPr lang="en-US" sz="1200" b="1" u="sng" dirty="0">
                <a:latin typeface="Arial" charset="0"/>
                <a:ea typeface="ＭＳ Ｐゴシック" charset="0"/>
                <a:cs typeface="ＭＳ Ｐゴシック" charset="0"/>
              </a:rPr>
              <a:t>the scope of behavioral health services for individuals before, during, and after </a:t>
            </a:r>
            <a:r>
              <a:rPr lang="en-US" sz="1200" dirty="0">
                <a:latin typeface="Arial" charset="0"/>
                <a:ea typeface="ＭＳ Ｐゴシック" charset="0"/>
                <a:cs typeface="ＭＳ Ｐゴシック" charset="0"/>
              </a:rPr>
              <a:t>they experience a behavioral health problem</a:t>
            </a:r>
            <a:r>
              <a:rPr lang="en-US" sz="1200" b="1" dirty="0">
                <a:latin typeface="Arial" charset="0"/>
                <a:ea typeface="ＭＳ Ｐゴシック" charset="0"/>
                <a:cs typeface="ＭＳ Ｐゴシック" charset="0"/>
              </a:rPr>
              <a:t> </a:t>
            </a:r>
            <a:r>
              <a:rPr lang="en-US" sz="1200" dirty="0">
                <a:latin typeface="Arial" charset="0"/>
                <a:ea typeface="ＭＳ Ｐゴシック" charset="0"/>
                <a:cs typeface="ＭＳ Ｐゴシック" charset="0"/>
              </a:rPr>
              <a:t>or disorder. It </a:t>
            </a:r>
            <a:r>
              <a:rPr lang="en-US" sz="1200" b="1" u="sng" dirty="0">
                <a:latin typeface="Arial" charset="0"/>
                <a:ea typeface="ＭＳ Ｐゴシック" charset="0"/>
                <a:cs typeface="ＭＳ Ｐゴシック" charset="0"/>
              </a:rPr>
              <a:t>includes promotion, prevention, treatment, and maintenance</a:t>
            </a:r>
            <a:r>
              <a:rPr lang="en-US" sz="1200" b="1" dirty="0">
                <a:latin typeface="Arial" charset="0"/>
                <a:ea typeface="ＭＳ Ｐゴシック" charset="0"/>
                <a:cs typeface="ＭＳ Ｐゴシック" charset="0"/>
              </a:rPr>
              <a:t>. </a:t>
            </a:r>
            <a:endParaRPr lang="en-US" sz="1200" dirty="0">
              <a:latin typeface="Arial" charset="0"/>
              <a:ea typeface="ＭＳ Ｐゴシック" charset="0"/>
              <a:cs typeface="ＭＳ Ｐゴシック" charset="0"/>
            </a:endParaRPr>
          </a:p>
          <a:p>
            <a:pPr>
              <a:spcBef>
                <a:spcPct val="0"/>
              </a:spcBef>
              <a:buFont typeface="Symbol" charset="0"/>
              <a:buChar char=""/>
            </a:pPr>
            <a:r>
              <a:rPr lang="en-US" sz="1200" dirty="0">
                <a:latin typeface="Arial" charset="0"/>
                <a:ea typeface="ＭＳ Ｐゴシック" charset="0"/>
                <a:cs typeface="ＭＳ Ｐゴシック" charset="0"/>
              </a:rPr>
              <a:t>The continuum </a:t>
            </a:r>
            <a:r>
              <a:rPr lang="en-US" sz="1200" b="1" u="sng" dirty="0">
                <a:latin typeface="Arial" charset="0"/>
                <a:ea typeface="ＭＳ Ｐゴシック" charset="0"/>
                <a:cs typeface="ＭＳ Ｐゴシック" charset="0"/>
              </a:rPr>
              <a:t>segments the need for care and the type of care </a:t>
            </a:r>
            <a:r>
              <a:rPr lang="en-US" sz="1200" u="sng" dirty="0">
                <a:latin typeface="Arial" charset="0"/>
                <a:ea typeface="ＭＳ Ｐゴシック" charset="0"/>
                <a:cs typeface="ＭＳ Ｐゴシック" charset="0"/>
              </a:rPr>
              <a:t>required</a:t>
            </a:r>
            <a:r>
              <a:rPr lang="en-US" sz="1200" b="1" u="sng" dirty="0">
                <a:latin typeface="Arial" charset="0"/>
                <a:ea typeface="ＭＳ Ｐゴシック" charset="0"/>
                <a:cs typeface="ＭＳ Ｐゴシック" charset="0"/>
              </a:rPr>
              <a:t> </a:t>
            </a:r>
            <a:r>
              <a:rPr lang="en-US" sz="1200" dirty="0">
                <a:latin typeface="Arial" charset="0"/>
                <a:ea typeface="ＭＳ Ｐゴシック" charset="0"/>
                <a:cs typeface="ＭＳ Ｐゴシック" charset="0"/>
              </a:rPr>
              <a:t>from various parts of the health care system. This means there are multiple opportunities for addressing behavioral health problems. </a:t>
            </a:r>
          </a:p>
          <a:p>
            <a:pPr>
              <a:spcBef>
                <a:spcPct val="0"/>
              </a:spcBef>
              <a:buFont typeface="Symbol" charset="0"/>
              <a:buChar char=""/>
            </a:pPr>
            <a:r>
              <a:rPr lang="en-US" sz="1200" dirty="0">
                <a:latin typeface="Arial" charset="0"/>
                <a:ea typeface="ＭＳ Ｐゴシック" charset="0"/>
                <a:cs typeface="ＭＳ Ｐゴシック" charset="0"/>
              </a:rPr>
              <a:t>The continuum underscores the </a:t>
            </a:r>
            <a:r>
              <a:rPr lang="en-US" sz="1200" b="1" u="sng" dirty="0">
                <a:latin typeface="Arial" charset="0"/>
                <a:ea typeface="ＭＳ Ｐゴシック" charset="0"/>
                <a:cs typeface="ＭＳ Ｐゴシック" charset="0"/>
              </a:rPr>
              <a:t>interrelationship among promotion, prevention, treatment, and maintenance</a:t>
            </a:r>
            <a:r>
              <a:rPr lang="en-US" sz="1200" dirty="0">
                <a:latin typeface="Arial" charset="0"/>
                <a:ea typeface="ＭＳ Ｐゴシック" charset="0"/>
                <a:cs typeface="ＭＳ Ｐゴシック" charset="0"/>
              </a:rPr>
              <a:t>. While some services may be more specific, individualized, or costly than others, it shows that each phase along the continuum does not exist in isolation.  </a:t>
            </a:r>
          </a:p>
          <a:p>
            <a:pPr>
              <a:spcBef>
                <a:spcPct val="0"/>
              </a:spcBef>
            </a:pPr>
            <a:r>
              <a:rPr lang="en-US" sz="1200" dirty="0">
                <a:latin typeface="Arial" charset="0"/>
                <a:ea typeface="ＭＳ Ｐゴシック" charset="0"/>
                <a:cs typeface="ＭＳ Ｐゴシック" charset="0"/>
              </a:rPr>
              <a:t> </a:t>
            </a:r>
            <a:endParaRPr lang="en-US" sz="1200" dirty="0">
              <a:latin typeface="Calibri" charset="0"/>
              <a:ea typeface="ＭＳ Ｐゴシック" charset="0"/>
              <a:cs typeface="ＭＳ Ｐゴシック" charset="0"/>
            </a:endParaRPr>
          </a:p>
          <a:p>
            <a:pPr>
              <a:lnSpc>
                <a:spcPct val="105000"/>
              </a:lnSpc>
              <a:spcBef>
                <a:spcPct val="0"/>
              </a:spcBef>
            </a:pPr>
            <a:endParaRPr lang="en-US" sz="1200" dirty="0">
              <a:latin typeface="Arial" charset="0"/>
              <a:ea typeface="ＭＳ Ｐゴシック" charset="0"/>
              <a:cs typeface="ＭＳ Ｐゴシック" charset="0"/>
            </a:endParaRPr>
          </a:p>
          <a:p>
            <a:pPr>
              <a:lnSpc>
                <a:spcPct val="105000"/>
              </a:lnSpc>
              <a:spcBef>
                <a:spcPct val="0"/>
              </a:spcBef>
            </a:pPr>
            <a:r>
              <a:rPr lang="en-US" sz="1200" dirty="0">
                <a:latin typeface="Arial" charset="0"/>
                <a:ea typeface="ＭＳ Ｐゴシック" charset="0"/>
                <a:cs typeface="ＭＳ Ｐゴシック" charset="0"/>
              </a:rPr>
              <a:t>Hang up four sheets of paper with the words:</a:t>
            </a:r>
            <a:r>
              <a:rPr lang="en-US" sz="1200" baseline="0" dirty="0">
                <a:latin typeface="Arial" charset="0"/>
                <a:ea typeface="ＭＳ Ｐゴシック" charset="0"/>
                <a:cs typeface="ＭＳ Ｐゴシック" charset="0"/>
              </a:rPr>
              <a:t> Promotion, Prevention, Treatment and Maintenance written at the top</a:t>
            </a:r>
          </a:p>
          <a:p>
            <a:pPr>
              <a:lnSpc>
                <a:spcPct val="105000"/>
              </a:lnSpc>
              <a:spcBef>
                <a:spcPct val="0"/>
              </a:spcBef>
            </a:pPr>
            <a:r>
              <a:rPr lang="en-US" sz="1200" dirty="0">
                <a:latin typeface="Arial" charset="0"/>
                <a:ea typeface="ＭＳ Ｐゴシック" charset="0"/>
                <a:cs typeface="ＭＳ Ｐゴシック" charset="0"/>
              </a:rPr>
              <a:t>Utilizing the words/phrases  from the exercise</a:t>
            </a:r>
            <a:r>
              <a:rPr lang="en-US" sz="1200" baseline="0" dirty="0">
                <a:latin typeface="Arial" charset="0"/>
                <a:ea typeface="ＭＳ Ｐゴシック" charset="0"/>
                <a:cs typeface="ＭＳ Ｐゴシック" charset="0"/>
              </a:rPr>
              <a:t> 1, place the substance abuse prevention and suicide prevention words on the appropriate sheet that represents where they fit best</a:t>
            </a:r>
          </a:p>
          <a:p>
            <a:pPr>
              <a:lnSpc>
                <a:spcPct val="105000"/>
              </a:lnSpc>
              <a:spcBef>
                <a:spcPct val="0"/>
              </a:spcBef>
            </a:pPr>
            <a:r>
              <a:rPr lang="en-US" sz="1200" baseline="0" dirty="0">
                <a:latin typeface="Arial" charset="0"/>
                <a:ea typeface="ＭＳ Ｐゴシック" charset="0"/>
                <a:cs typeface="ＭＳ Ｐゴシック" charset="0"/>
              </a:rPr>
              <a:t>Debrief</a:t>
            </a:r>
          </a:p>
          <a:p>
            <a:pPr>
              <a:lnSpc>
                <a:spcPct val="105000"/>
              </a:lnSpc>
              <a:spcBef>
                <a:spcPct val="0"/>
              </a:spcBef>
            </a:pPr>
            <a:endParaRPr lang="en-US" sz="1200" baseline="0" dirty="0">
              <a:latin typeface="Arial" charset="0"/>
              <a:ea typeface="ＭＳ Ｐゴシック" charset="0"/>
              <a:cs typeface="ＭＳ Ｐゴシック" charset="0"/>
            </a:endParaRPr>
          </a:p>
          <a:p>
            <a:pPr>
              <a:lnSpc>
                <a:spcPct val="105000"/>
              </a:lnSpc>
              <a:spcBef>
                <a:spcPct val="0"/>
              </a:spcBef>
            </a:pPr>
            <a:r>
              <a:rPr lang="en-US" sz="1200" baseline="0" dirty="0">
                <a:latin typeface="Arial" charset="0"/>
                <a:ea typeface="ＭＳ Ｐゴシック" charset="0"/>
                <a:cs typeface="ＭＳ Ｐゴシック" charset="0"/>
              </a:rPr>
              <a:t>Point is to again look at the intersections and the differences and help participants see the similarities for collaborative work.  </a:t>
            </a:r>
          </a:p>
          <a:p>
            <a:pPr>
              <a:lnSpc>
                <a:spcPct val="105000"/>
              </a:lnSpc>
              <a:spcBef>
                <a:spcPct val="0"/>
              </a:spcBef>
            </a:pPr>
            <a:endParaRPr lang="en-US" sz="1200" baseline="0" dirty="0">
              <a:latin typeface="Arial" charset="0"/>
              <a:ea typeface="ＭＳ Ｐゴシック" charset="0"/>
              <a:cs typeface="ＭＳ Ｐゴシック" charset="0"/>
            </a:endParaRPr>
          </a:p>
          <a:p>
            <a:pPr>
              <a:lnSpc>
                <a:spcPct val="105000"/>
              </a:lnSpc>
              <a:spcBef>
                <a:spcPct val="0"/>
              </a:spcBef>
            </a:pPr>
            <a:endParaRPr lang="en-US" sz="1200" baseline="0" dirty="0">
              <a:latin typeface="Arial" charset="0"/>
              <a:ea typeface="ＭＳ Ｐゴシック" charset="0"/>
              <a:cs typeface="ＭＳ Ｐゴシック" charset="0"/>
            </a:endParaRPr>
          </a:p>
          <a:p>
            <a:pPr>
              <a:lnSpc>
                <a:spcPct val="105000"/>
              </a:lnSpc>
              <a:spcBef>
                <a:spcPct val="0"/>
              </a:spcBef>
            </a:pPr>
            <a:endParaRPr lang="en-US" sz="1200" baseline="0" dirty="0">
              <a:latin typeface="Arial" charset="0"/>
              <a:ea typeface="ＭＳ Ｐゴシック" charset="0"/>
              <a:cs typeface="ＭＳ Ｐゴシック" charset="0"/>
            </a:endParaRPr>
          </a:p>
          <a:p>
            <a:pPr>
              <a:lnSpc>
                <a:spcPct val="105000"/>
              </a:lnSpc>
              <a:spcBef>
                <a:spcPct val="0"/>
              </a:spcBef>
            </a:pPr>
            <a:r>
              <a:rPr lang="en-US" sz="1200" dirty="0">
                <a:latin typeface="Arial" charset="0"/>
                <a:ea typeface="ＭＳ Ｐゴシック" charset="0"/>
                <a:cs typeface="ＭＳ Ｐゴシック" charset="0"/>
              </a:rPr>
              <a:t>Write definitions on a sheet of easel paper. If some participants have advanced knowledge, consider asking if anyone would like to try to explain universal, selective, and indicated interventions.</a:t>
            </a:r>
          </a:p>
          <a:p>
            <a:pPr>
              <a:lnSpc>
                <a:spcPct val="105000"/>
              </a:lnSpc>
              <a:spcBef>
                <a:spcPct val="0"/>
              </a:spcBef>
            </a:pPr>
            <a:endParaRPr lang="en-US" sz="1200" dirty="0">
              <a:latin typeface="Arial" charset="0"/>
              <a:ea typeface="ＭＳ Ｐゴシック" charset="0"/>
              <a:cs typeface="ＭＳ Ｐゴシック" charset="0"/>
            </a:endParaRPr>
          </a:p>
          <a:p>
            <a:pPr marL="0" marR="0" indent="0" algn="l" defTabSz="457200" rtl="0" eaLnBrk="1" fontAlgn="auto" latinLnBrk="0" hangingPunct="1">
              <a:lnSpc>
                <a:spcPct val="105000"/>
              </a:lnSpc>
              <a:spcBef>
                <a:spcPct val="0"/>
              </a:spcBef>
              <a:spcAft>
                <a:spcPts val="0"/>
              </a:spcAft>
              <a:buClrTx/>
              <a:buSzTx/>
              <a:buFontTx/>
              <a:buNone/>
              <a:tabLst/>
              <a:defRPr/>
            </a:pPr>
            <a:r>
              <a:rPr lang="en-US" sz="1200" dirty="0">
                <a:latin typeface="Arial" charset="0"/>
                <a:ea typeface="ＭＳ Ｐゴシック" charset="0"/>
                <a:cs typeface="ＭＳ Ｐゴシック" charset="0"/>
              </a:rPr>
              <a:t>Explain that prevention has been broken down into sub-categories of </a:t>
            </a:r>
            <a:r>
              <a:rPr lang="en-US" sz="1200" b="1" u="sng" dirty="0">
                <a:latin typeface="Arial" charset="0"/>
                <a:ea typeface="ＭＳ Ｐゴシック" charset="0"/>
                <a:cs typeface="ＭＳ Ｐゴシック" charset="0"/>
              </a:rPr>
              <a:t>universal, selective, and indicated</a:t>
            </a:r>
            <a:r>
              <a:rPr lang="en-US" sz="1200" dirty="0">
                <a:latin typeface="Arial" charset="0"/>
                <a:ea typeface="ＭＳ Ｐゴシック" charset="0"/>
                <a:cs typeface="ＭＳ Ｐゴシック" charset="0"/>
              </a:rPr>
              <a:t>,</a:t>
            </a:r>
            <a:r>
              <a:rPr lang="en-US" sz="1200" b="1" u="sng" dirty="0">
                <a:latin typeface="Arial" charset="0"/>
                <a:ea typeface="ＭＳ Ｐゴシック" charset="0"/>
                <a:cs typeface="ＭＳ Ｐゴシック" charset="0"/>
              </a:rPr>
              <a:t> </a:t>
            </a:r>
            <a:r>
              <a:rPr lang="en-US" sz="1200" dirty="0">
                <a:latin typeface="Arial" charset="0"/>
                <a:ea typeface="ＭＳ Ｐゴシック" charset="0"/>
                <a:cs typeface="ＭＳ Ｐゴシック" charset="0"/>
              </a:rPr>
              <a:t>which refer to a population group and their risk. (This will be explained, along with definitions of each, in the next slide.)</a:t>
            </a:r>
            <a:endParaRPr lang="en-US" sz="1200" dirty="0">
              <a:latin typeface="Calibri" charset="0"/>
              <a:ea typeface="ＭＳ Ｐゴシック" charset="0"/>
              <a:cs typeface="ＭＳ Ｐゴシック" charset="0"/>
            </a:endParaRPr>
          </a:p>
          <a:p>
            <a:pPr>
              <a:lnSpc>
                <a:spcPct val="105000"/>
              </a:lnSpc>
              <a:spcBef>
                <a:spcPct val="0"/>
              </a:spcBef>
            </a:pPr>
            <a:endParaRPr lang="en-US" sz="1200" dirty="0">
              <a:latin typeface="Calibri" charset="0"/>
              <a:ea typeface="ＭＳ Ｐゴシック" charset="0"/>
              <a:cs typeface="ＭＳ Ｐゴシック" charset="0"/>
            </a:endParaRPr>
          </a:p>
          <a:p>
            <a:pPr>
              <a:lnSpc>
                <a:spcPct val="105000"/>
              </a:lnSpc>
              <a:spcBef>
                <a:spcPct val="0"/>
              </a:spcBef>
            </a:pPr>
            <a:r>
              <a:rPr lang="en-US" sz="1200" dirty="0">
                <a:latin typeface="Arial" charset="0"/>
                <a:ea typeface="ＭＳ Ｐゴシック" charset="0"/>
                <a:cs typeface="ＭＳ Ｐゴシック" charset="0"/>
              </a:rPr>
              <a:t> </a:t>
            </a:r>
            <a:endParaRPr lang="en-US" sz="1200" dirty="0">
              <a:latin typeface="Calibri" charset="0"/>
              <a:ea typeface="ＭＳ Ｐゴシック" charset="0"/>
              <a:cs typeface="ＭＳ Ｐゴシック" charset="0"/>
            </a:endParaRPr>
          </a:p>
          <a:p>
            <a:pPr>
              <a:lnSpc>
                <a:spcPct val="105000"/>
              </a:lnSpc>
              <a:spcBef>
                <a:spcPct val="0"/>
              </a:spcBef>
            </a:pPr>
            <a:r>
              <a:rPr lang="en-US" sz="1200" b="1" u="sng" dirty="0">
                <a:latin typeface="Arial" charset="0"/>
                <a:ea typeface="ＭＳ Ｐゴシック" charset="0"/>
                <a:cs typeface="ＭＳ Ｐゴシック" charset="0"/>
              </a:rPr>
              <a:t>Universal preventive interventions</a:t>
            </a:r>
            <a:r>
              <a:rPr lang="en-US" sz="1200" b="1" dirty="0">
                <a:latin typeface="Arial" charset="0"/>
                <a:ea typeface="ＭＳ Ｐゴシック" charset="0"/>
                <a:cs typeface="ＭＳ Ｐゴシック" charset="0"/>
              </a:rPr>
              <a:t> </a:t>
            </a:r>
            <a:r>
              <a:rPr lang="en-US" sz="1200" dirty="0">
                <a:latin typeface="Arial" charset="0"/>
                <a:ea typeface="ＭＳ Ｐゴシック" charset="0"/>
                <a:cs typeface="ＭＳ Ｐゴシック" charset="0"/>
              </a:rPr>
              <a:t>take the broadest approach, and focus on </a:t>
            </a:r>
            <a:r>
              <a:rPr lang="ja-JP" altLang="en-US" sz="1200" dirty="0">
                <a:latin typeface="Arial" charset="0"/>
                <a:ea typeface="ＭＳ Ｐゴシック" charset="0"/>
                <a:cs typeface="ＭＳ Ｐゴシック" charset="0"/>
              </a:rPr>
              <a:t>“</a:t>
            </a:r>
            <a:r>
              <a:rPr lang="en-US" altLang="ja-JP" sz="1200" dirty="0">
                <a:latin typeface="Arial" charset="0"/>
                <a:ea typeface="ＭＳ Ｐゴシック" charset="0"/>
                <a:cs typeface="Times New Roman" charset="0"/>
              </a:rPr>
              <a:t>the general public or a whole population that has not been identified on the basis of…risk.</a:t>
            </a:r>
            <a:r>
              <a:rPr lang="ja-JP" altLang="en-US" sz="1200" dirty="0">
                <a:latin typeface="Arial" charset="0"/>
                <a:ea typeface="ＭＳ Ｐゴシック" charset="0"/>
                <a:cs typeface="ＭＳ Ｐゴシック" charset="0"/>
              </a:rPr>
              <a:t>”</a:t>
            </a:r>
            <a:r>
              <a:rPr lang="en-US" altLang="ja-JP" sz="1200" baseline="30000" dirty="0">
                <a:latin typeface="Arial" charset="0"/>
                <a:ea typeface="ＭＳ Ｐゴシック" charset="0"/>
                <a:cs typeface="Times New Roman" charset="0"/>
              </a:rPr>
              <a:t>11</a:t>
            </a:r>
            <a:r>
              <a:rPr lang="en-US" altLang="ja-JP" sz="1200" dirty="0">
                <a:latin typeface="Arial" charset="0"/>
                <a:ea typeface="ＭＳ Ｐゴシック" charset="0"/>
                <a:cs typeface="Times New Roman" charset="0"/>
              </a:rPr>
              <a:t> Universal prevention interventions might be in schools, whole communities, or workplaces.</a:t>
            </a:r>
            <a:r>
              <a:rPr lang="en-US" altLang="ja-JP" sz="1200" i="1" dirty="0">
                <a:latin typeface="Arial" charset="0"/>
                <a:ea typeface="ＭＳ Ｐゴシック" charset="0"/>
                <a:cs typeface="Times New Roman" charset="0"/>
              </a:rPr>
              <a:t> </a:t>
            </a:r>
            <a:endParaRPr lang="en-US" altLang="ja-JP" sz="1200" dirty="0">
              <a:latin typeface="Calibri" charset="0"/>
              <a:ea typeface="ＭＳ Ｐゴシック" charset="0"/>
              <a:cs typeface="Times New Roman" charset="0"/>
            </a:endParaRPr>
          </a:p>
          <a:p>
            <a:pPr>
              <a:lnSpc>
                <a:spcPct val="105000"/>
              </a:lnSpc>
              <a:spcBef>
                <a:spcPct val="0"/>
              </a:spcBef>
            </a:pPr>
            <a:r>
              <a:rPr lang="en-US" sz="1200" dirty="0">
                <a:latin typeface="Arial" charset="0"/>
                <a:ea typeface="ＭＳ Ｐゴシック" charset="0"/>
                <a:cs typeface="ＭＳ Ｐゴシック" charset="0"/>
              </a:rPr>
              <a:t>Ask participants: </a:t>
            </a:r>
            <a:endParaRPr lang="en-US" sz="1200" dirty="0">
              <a:latin typeface="Calibri" charset="0"/>
              <a:ea typeface="ＭＳ Ｐゴシック" charset="0"/>
              <a:cs typeface="ＭＳ Ｐゴシック" charset="0"/>
            </a:endParaRPr>
          </a:p>
          <a:p>
            <a:pPr>
              <a:lnSpc>
                <a:spcPct val="90000"/>
              </a:lnSpc>
              <a:spcBef>
                <a:spcPct val="0"/>
              </a:spcBef>
            </a:pPr>
            <a:r>
              <a:rPr lang="en-US" sz="1200" dirty="0">
                <a:latin typeface="Arial" charset="0"/>
                <a:ea typeface="ＭＳ Ｐゴシック" charset="0"/>
                <a:cs typeface="ＭＳ Ｐゴシック" charset="0"/>
              </a:rPr>
              <a:t>What are some examples of universal strategies? (e.g., community policies that encourage access to early childhood education, implementation or enforcement of anti-bullying policies in schools, education for physicians on prescription drug misuse) </a:t>
            </a:r>
          </a:p>
          <a:p>
            <a:pPr>
              <a:lnSpc>
                <a:spcPct val="105000"/>
              </a:lnSpc>
              <a:spcBef>
                <a:spcPct val="0"/>
              </a:spcBef>
            </a:pPr>
            <a:r>
              <a:rPr lang="en-US" sz="1200" dirty="0">
                <a:latin typeface="Arial" charset="0"/>
                <a:ea typeface="ＭＳ Ｐゴシック" charset="0"/>
                <a:cs typeface="ＭＳ Ｐゴシック" charset="0"/>
              </a:rPr>
              <a:t> </a:t>
            </a:r>
            <a:endParaRPr lang="en-US" sz="1200" dirty="0">
              <a:latin typeface="Calibri" charset="0"/>
              <a:ea typeface="ＭＳ Ｐゴシック" charset="0"/>
              <a:cs typeface="ＭＳ Ｐゴシック" charset="0"/>
            </a:endParaRPr>
          </a:p>
          <a:p>
            <a:pPr>
              <a:lnSpc>
                <a:spcPct val="105000"/>
              </a:lnSpc>
              <a:spcBef>
                <a:spcPct val="0"/>
              </a:spcBef>
            </a:pPr>
            <a:r>
              <a:rPr lang="en-US" sz="1200" b="1" u="sng" dirty="0">
                <a:latin typeface="Arial" charset="0"/>
                <a:ea typeface="ＭＳ Ｐゴシック" charset="0"/>
                <a:cs typeface="ＭＳ Ｐゴシック" charset="0"/>
              </a:rPr>
              <a:t>Selective preventive interventions</a:t>
            </a:r>
            <a:r>
              <a:rPr lang="en-US" sz="1200" dirty="0">
                <a:latin typeface="Arial" charset="0"/>
                <a:ea typeface="ＭＳ Ｐゴシック" charset="0"/>
                <a:cs typeface="ＭＳ Ｐゴシック" charset="0"/>
              </a:rPr>
              <a:t> are for </a:t>
            </a:r>
            <a:r>
              <a:rPr lang="ja-JP" altLang="en-US" sz="1200" dirty="0">
                <a:latin typeface="Arial" charset="0"/>
                <a:ea typeface="ＭＳ Ｐゴシック" charset="0"/>
                <a:cs typeface="ＭＳ Ｐゴシック" charset="0"/>
              </a:rPr>
              <a:t>“</a:t>
            </a:r>
            <a:r>
              <a:rPr lang="en-US" altLang="ja-JP" sz="1200" dirty="0">
                <a:latin typeface="Arial" charset="0"/>
                <a:ea typeface="ＭＳ Ｐゴシック" charset="0"/>
                <a:cs typeface="ＭＳ Ｐゴシック" charset="0"/>
              </a:rPr>
              <a:t>individuals or a population sub-group whose risk of developing mental disorders [or substance abuse disorders] is significantly higher than average.</a:t>
            </a:r>
            <a:r>
              <a:rPr lang="ja-JP" altLang="en-US" sz="1200" dirty="0">
                <a:latin typeface="Arial" charset="0"/>
                <a:ea typeface="ＭＳ Ｐゴシック" charset="0"/>
                <a:cs typeface="ＭＳ Ｐゴシック" charset="0"/>
              </a:rPr>
              <a:t>”</a:t>
            </a:r>
            <a:r>
              <a:rPr lang="en-US" altLang="ja-JP" sz="1200" baseline="30000" dirty="0">
                <a:latin typeface="Arial" charset="0"/>
                <a:ea typeface="ＭＳ Ｐゴシック" charset="0"/>
                <a:cs typeface="ＭＳ Ｐゴシック" charset="0"/>
              </a:rPr>
              <a:t>12</a:t>
            </a:r>
            <a:r>
              <a:rPr lang="en-US" altLang="ja-JP" sz="1200" dirty="0">
                <a:latin typeface="Arial" charset="0"/>
                <a:ea typeface="ＭＳ Ｐゴシック" charset="0"/>
                <a:cs typeface="ＭＳ Ｐゴシック" charset="0"/>
              </a:rPr>
              <a:t> Selective interventions focus on biological, psychological, or social risk factors that are more prominent among high-risk groups than among the wider population. </a:t>
            </a:r>
            <a:endParaRPr lang="en-US" altLang="ja-JP" sz="1200" dirty="0">
              <a:latin typeface="Calibri" charset="0"/>
              <a:ea typeface="ＭＳ Ｐゴシック" charset="0"/>
              <a:cs typeface="ＭＳ Ｐゴシック" charset="0"/>
            </a:endParaRPr>
          </a:p>
          <a:p>
            <a:pPr>
              <a:lnSpc>
                <a:spcPct val="105000"/>
              </a:lnSpc>
              <a:spcBef>
                <a:spcPct val="0"/>
              </a:spcBef>
            </a:pPr>
            <a:r>
              <a:rPr lang="en-US" sz="1200" dirty="0">
                <a:latin typeface="Arial" charset="0"/>
                <a:ea typeface="ＭＳ Ｐゴシック" charset="0"/>
                <a:cs typeface="ＭＳ Ｐゴシック" charset="0"/>
              </a:rPr>
              <a:t>Ask participants:</a:t>
            </a:r>
            <a:endParaRPr lang="en-US" sz="1200" dirty="0">
              <a:latin typeface="Calibri" charset="0"/>
              <a:ea typeface="ＭＳ Ｐゴシック" charset="0"/>
              <a:cs typeface="ＭＳ Ｐゴシック" charset="0"/>
            </a:endParaRPr>
          </a:p>
          <a:p>
            <a:pPr>
              <a:lnSpc>
                <a:spcPct val="90000"/>
              </a:lnSpc>
              <a:spcBef>
                <a:spcPct val="0"/>
              </a:spcBef>
              <a:buFont typeface="Symbol" charset="0"/>
              <a:buChar char=""/>
            </a:pPr>
            <a:r>
              <a:rPr lang="en-US" sz="1200" dirty="0">
                <a:latin typeface="Arial" charset="0"/>
                <a:ea typeface="ＭＳ Ｐゴシック" charset="0"/>
                <a:cs typeface="ＭＳ Ｐゴシック" charset="0"/>
              </a:rPr>
              <a:t>What are examples of situations that could put an individual more at risk? Emphasize the importance of </a:t>
            </a:r>
            <a:r>
              <a:rPr lang="en-US" sz="1200" b="1" u="sng" dirty="0">
                <a:latin typeface="Arial" charset="0"/>
                <a:ea typeface="ＭＳ Ｐゴシック" charset="0"/>
                <a:cs typeface="ＭＳ Ｐゴシック" charset="0"/>
              </a:rPr>
              <a:t>checking assumptions </a:t>
            </a:r>
            <a:r>
              <a:rPr lang="en-US" sz="1200" dirty="0">
                <a:latin typeface="Arial" charset="0"/>
                <a:ea typeface="ＭＳ Ｐゴシック" charset="0"/>
                <a:cs typeface="ＭＳ Ｐゴシック" charset="0"/>
              </a:rPr>
              <a:t>about what puts people at risk. For example, children of single parents are not any more at risk for substance abuse than children of two parent households. (What puts people at risk will be covered in more detail later in the training.)</a:t>
            </a:r>
          </a:p>
          <a:p>
            <a:pPr>
              <a:lnSpc>
                <a:spcPct val="90000"/>
              </a:lnSpc>
              <a:spcBef>
                <a:spcPct val="0"/>
              </a:spcBef>
              <a:buFont typeface="Symbol" charset="0"/>
              <a:buChar char=""/>
            </a:pPr>
            <a:r>
              <a:rPr lang="en-US" sz="1200" dirty="0">
                <a:latin typeface="Arial" charset="0"/>
                <a:ea typeface="ＭＳ Ｐゴシック" charset="0"/>
                <a:cs typeface="ＭＳ Ｐゴシック" charset="0"/>
              </a:rPr>
              <a:t>What are examples of interventions for selective populations? (e.g., prevention education for families living in poverty with young children, and peer support groups for people with a history of family mental illness and/or substance abuse) </a:t>
            </a:r>
          </a:p>
          <a:p>
            <a:pPr>
              <a:lnSpc>
                <a:spcPct val="105000"/>
              </a:lnSpc>
              <a:spcBef>
                <a:spcPct val="0"/>
              </a:spcBef>
            </a:pPr>
            <a:r>
              <a:rPr lang="en-US" sz="1200" dirty="0">
                <a:latin typeface="Arial" charset="0"/>
                <a:ea typeface="ＭＳ Ｐゴシック" charset="0"/>
                <a:cs typeface="ＭＳ Ｐゴシック" charset="0"/>
              </a:rPr>
              <a:t> </a:t>
            </a:r>
            <a:endParaRPr lang="en-US" sz="1200" dirty="0">
              <a:latin typeface="Calibri" charset="0"/>
              <a:ea typeface="ＭＳ Ｐゴシック" charset="0"/>
              <a:cs typeface="ＭＳ Ｐゴシック" charset="0"/>
            </a:endParaRPr>
          </a:p>
          <a:p>
            <a:pPr>
              <a:lnSpc>
                <a:spcPct val="105000"/>
              </a:lnSpc>
              <a:spcBef>
                <a:spcPct val="0"/>
              </a:spcBef>
            </a:pPr>
            <a:r>
              <a:rPr lang="en-US" sz="1200" b="1" u="sng" dirty="0">
                <a:latin typeface="Arial" charset="0"/>
                <a:ea typeface="ＭＳ Ｐゴシック" charset="0"/>
                <a:cs typeface="ＭＳ Ｐゴシック" charset="0"/>
              </a:rPr>
              <a:t>Indicated preventive interventions</a:t>
            </a:r>
            <a:r>
              <a:rPr lang="en-US" sz="1200" dirty="0">
                <a:latin typeface="Arial" charset="0"/>
                <a:ea typeface="ＭＳ Ｐゴシック" charset="0"/>
                <a:cs typeface="ＭＳ Ｐゴシック" charset="0"/>
              </a:rPr>
              <a:t> are for </a:t>
            </a:r>
            <a:r>
              <a:rPr lang="ja-JP" altLang="en-US" sz="1200" dirty="0">
                <a:latin typeface="Arial" charset="0"/>
                <a:ea typeface="ＭＳ Ｐゴシック" charset="0"/>
                <a:cs typeface="ＭＳ Ｐゴシック" charset="0"/>
              </a:rPr>
              <a:t>“</a:t>
            </a:r>
            <a:r>
              <a:rPr lang="en-US" altLang="ja-JP" sz="1200" dirty="0">
                <a:latin typeface="Arial" charset="0"/>
                <a:ea typeface="ＭＳ Ｐゴシック" charset="0"/>
                <a:cs typeface="ＭＳ Ｐゴシック" charset="0"/>
              </a:rPr>
              <a:t>high-risk individuals who are identified as having minimal but detectable signs or symptoms foreshadowing mental, emotional, or behavioral disorder.</a:t>
            </a:r>
            <a:r>
              <a:rPr lang="ja-JP" altLang="en-US" sz="1200" dirty="0">
                <a:latin typeface="Arial" charset="0"/>
                <a:ea typeface="ＭＳ Ｐゴシック" charset="0"/>
                <a:cs typeface="ＭＳ Ｐゴシック" charset="0"/>
              </a:rPr>
              <a:t>”</a:t>
            </a:r>
            <a:r>
              <a:rPr lang="en-US" altLang="ja-JP" sz="1200" baseline="30000" dirty="0">
                <a:latin typeface="Arial" charset="0"/>
                <a:ea typeface="ＭＳ Ｐゴシック" charset="0"/>
                <a:cs typeface="ＭＳ Ｐゴシック" charset="0"/>
              </a:rPr>
              <a:t>13</a:t>
            </a:r>
            <a:r>
              <a:rPr lang="en-US" altLang="ja-JP" sz="1200" i="1" dirty="0">
                <a:latin typeface="Arial" charset="0"/>
                <a:ea typeface="ＭＳ Ｐゴシック" charset="0"/>
                <a:cs typeface="ＭＳ Ｐゴシック" charset="0"/>
              </a:rPr>
              <a:t> </a:t>
            </a:r>
            <a:r>
              <a:rPr lang="en-US" altLang="ja-JP" sz="1200" dirty="0">
                <a:latin typeface="Arial" charset="0"/>
                <a:ea typeface="ＭＳ Ｐゴシック" charset="0"/>
                <a:cs typeface="ＭＳ Ｐゴシック" charset="0"/>
              </a:rPr>
              <a:t>These interventions focus on the immediate risk and protective factors present in the environments surrounding individuals. </a:t>
            </a:r>
            <a:endParaRPr lang="en-US" altLang="ja-JP" sz="1200" dirty="0">
              <a:latin typeface="Calibri" charset="0"/>
              <a:ea typeface="ＭＳ Ｐゴシック" charset="0"/>
              <a:cs typeface="ＭＳ Ｐゴシック" charset="0"/>
            </a:endParaRPr>
          </a:p>
          <a:p>
            <a:pPr>
              <a:lnSpc>
                <a:spcPct val="105000"/>
              </a:lnSpc>
              <a:spcBef>
                <a:spcPct val="0"/>
              </a:spcBef>
            </a:pPr>
            <a:r>
              <a:rPr lang="en-US" sz="1200" dirty="0">
                <a:latin typeface="Arial" charset="0"/>
                <a:ea typeface="ＭＳ Ｐゴシック" charset="0"/>
                <a:cs typeface="ＭＳ Ｐゴシック" charset="0"/>
              </a:rPr>
              <a:t>Ask participants:</a:t>
            </a:r>
            <a:endParaRPr lang="en-US" sz="1200" dirty="0">
              <a:latin typeface="Calibri" charset="0"/>
              <a:ea typeface="ＭＳ Ｐゴシック" charset="0"/>
              <a:cs typeface="ＭＳ Ｐゴシック" charset="0"/>
            </a:endParaRPr>
          </a:p>
          <a:p>
            <a:pPr>
              <a:lnSpc>
                <a:spcPct val="90000"/>
              </a:lnSpc>
              <a:spcBef>
                <a:spcPct val="0"/>
              </a:spcBef>
              <a:buFont typeface="Symbol" charset="0"/>
              <a:buChar char=""/>
            </a:pPr>
            <a:r>
              <a:rPr lang="en-US" sz="1200" dirty="0">
                <a:latin typeface="Arial" charset="0"/>
                <a:ea typeface="ＭＳ Ｐゴシック" charset="0"/>
                <a:cs typeface="ＭＳ Ｐゴシック" charset="0"/>
              </a:rPr>
              <a:t>Knowing that selective interventions are for populations that are at risk, who do you think indicated interventions are for? </a:t>
            </a:r>
          </a:p>
          <a:p>
            <a:pPr>
              <a:lnSpc>
                <a:spcPct val="90000"/>
              </a:lnSpc>
              <a:spcBef>
                <a:spcPct val="0"/>
              </a:spcBef>
              <a:buFont typeface="Symbol" charset="0"/>
              <a:buChar char=""/>
            </a:pPr>
            <a:r>
              <a:rPr lang="en-US" sz="1200" dirty="0">
                <a:latin typeface="Arial" charset="0"/>
                <a:ea typeface="ＭＳ Ｐゴシック" charset="0"/>
                <a:cs typeface="ＭＳ Ｐゴシック" charset="0"/>
              </a:rPr>
              <a:t>What are examples of interventions for indicated populations? (e.g., information and referral for young adults who violate campus or community policies on alcohol and drugs; screening, consultation, and referral for families of older adults admitted to emergency rooms with potential alcohol-related injuries) </a:t>
            </a:r>
          </a:p>
          <a:p>
            <a:pPr>
              <a:lnSpc>
                <a:spcPct val="105000"/>
              </a:lnSpc>
              <a:spcBef>
                <a:spcPct val="0"/>
              </a:spcBef>
            </a:pPr>
            <a:endParaRPr lang="en-US" sz="1200" dirty="0">
              <a:latin typeface="Arial" charset="0"/>
              <a:ea typeface="ＭＳ Ｐゴシック" charset="0"/>
              <a:cs typeface="ＭＳ Ｐゴシック" charset="0"/>
            </a:endParaRPr>
          </a:p>
          <a:p>
            <a:pPr>
              <a:lnSpc>
                <a:spcPct val="105000"/>
              </a:lnSpc>
              <a:spcBef>
                <a:spcPct val="0"/>
              </a:spcBef>
            </a:pPr>
            <a:endParaRPr lang="en-US" sz="1200" dirty="0">
              <a:latin typeface="Arial" charset="0"/>
              <a:ea typeface="ＭＳ Ｐゴシック" charset="0"/>
              <a:cs typeface="ＭＳ Ｐゴシック" charset="0"/>
            </a:endParaRPr>
          </a:p>
          <a:p>
            <a:pPr>
              <a:lnSpc>
                <a:spcPct val="105000"/>
              </a:lnSpc>
              <a:spcBef>
                <a:spcPct val="0"/>
              </a:spcBef>
            </a:pPr>
            <a:endParaRPr lang="en-US" sz="1200" dirty="0">
              <a:latin typeface="Arial" charset="0"/>
              <a:ea typeface="ＭＳ Ｐゴシック" charset="0"/>
              <a:cs typeface="ＭＳ Ｐゴシック" charset="0"/>
            </a:endParaRPr>
          </a:p>
          <a:p>
            <a:pPr>
              <a:lnSpc>
                <a:spcPct val="105000"/>
              </a:lnSpc>
              <a:spcBef>
                <a:spcPct val="0"/>
              </a:spcBef>
            </a:pPr>
            <a:r>
              <a:rPr lang="en-US" sz="1200" dirty="0">
                <a:latin typeface="Arial" charset="0"/>
                <a:ea typeface="ＭＳ Ｐゴシック" charset="0"/>
                <a:cs typeface="ＭＳ Ｐゴシック" charset="0"/>
              </a:rPr>
              <a:t>_______________</a:t>
            </a:r>
            <a:endParaRPr lang="en-US" sz="1200" dirty="0">
              <a:latin typeface="Calibri" charset="0"/>
              <a:ea typeface="ＭＳ Ｐゴシック" charset="0"/>
              <a:cs typeface="ＭＳ Ｐゴシック" charset="0"/>
            </a:endParaRPr>
          </a:p>
          <a:p>
            <a:pPr>
              <a:lnSpc>
                <a:spcPct val="105000"/>
              </a:lnSpc>
              <a:spcBef>
                <a:spcPct val="0"/>
              </a:spcBef>
            </a:pPr>
            <a:r>
              <a:rPr lang="en-US" sz="1200" dirty="0">
                <a:latin typeface="Arial" charset="0"/>
                <a:ea typeface="ＭＳ Ｐゴシック" charset="0"/>
                <a:cs typeface="ＭＳ Ｐゴシック" charset="0"/>
              </a:rPr>
              <a:t> </a:t>
            </a:r>
            <a:endParaRPr lang="en-US" sz="1200" dirty="0">
              <a:latin typeface="Calibri" charset="0"/>
              <a:ea typeface="ＭＳ Ｐゴシック" charset="0"/>
              <a:cs typeface="ＭＳ Ｐゴシック" charset="0"/>
            </a:endParaRPr>
          </a:p>
          <a:p>
            <a:pPr>
              <a:lnSpc>
                <a:spcPct val="90000"/>
              </a:lnSpc>
            </a:pPr>
            <a:r>
              <a:rPr lang="en-US" sz="1000" dirty="0">
                <a:latin typeface="Arial" charset="0"/>
                <a:ea typeface="ＭＳ Ｐゴシック" charset="0"/>
                <a:cs typeface="ＭＳ Ｐゴシック" charset="0"/>
              </a:rPr>
              <a:t>Image reprinted with permission from the National Academy of Sciences, Courtesy of the National Academies Press, Washington, D.C.</a:t>
            </a:r>
            <a:endParaRPr lang="en-US" sz="1000" dirty="0">
              <a:latin typeface="Calibri" charset="0"/>
              <a:ea typeface="ＭＳ Ｐゴシック" charset="0"/>
              <a:cs typeface="ＭＳ Ｐゴシック"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10ACC799-D066-9240-8E33-D896C365C428}" type="slidenum">
              <a:rPr lang="en-US" smtClean="0"/>
              <a:t>5</a:t>
            </a:fld>
            <a:endParaRPr lang="en-US"/>
          </a:p>
        </p:txBody>
      </p:sp>
    </p:spTree>
    <p:extLst>
      <p:ext uri="{BB962C8B-B14F-4D97-AF65-F5344CB8AC3E}">
        <p14:creationId xmlns:p14="http://schemas.microsoft.com/office/powerpoint/2010/main" val="11408046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CC799-D066-9240-8E33-D896C365C428}" type="slidenum">
              <a:rPr lang="en-US" smtClean="0"/>
              <a:t>42</a:t>
            </a:fld>
            <a:endParaRPr lang="en-US"/>
          </a:p>
        </p:txBody>
      </p:sp>
    </p:spTree>
    <p:extLst>
      <p:ext uri="{BB962C8B-B14F-4D97-AF65-F5344CB8AC3E}">
        <p14:creationId xmlns:p14="http://schemas.microsoft.com/office/powerpoint/2010/main" val="1359663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slide builds upon the previous discussion and activities to highlight the similarities between the sectors but to also point out the importance of separate data for funding, reporting, etc. </a:t>
            </a:r>
            <a:endParaRPr lang="en-US" dirty="0"/>
          </a:p>
        </p:txBody>
      </p:sp>
      <p:sp>
        <p:nvSpPr>
          <p:cNvPr id="4" name="Slide Number Placeholder 3"/>
          <p:cNvSpPr>
            <a:spLocks noGrp="1"/>
          </p:cNvSpPr>
          <p:nvPr>
            <p:ph type="sldNum" sz="quarter" idx="10"/>
          </p:nvPr>
        </p:nvSpPr>
        <p:spPr/>
        <p:txBody>
          <a:bodyPr/>
          <a:lstStyle/>
          <a:p>
            <a:fld id="{10ACC799-D066-9240-8E33-D896C365C428}" type="slidenum">
              <a:rPr lang="en-US" smtClean="0"/>
              <a:t>6</a:t>
            </a:fld>
            <a:endParaRPr lang="en-US"/>
          </a:p>
        </p:txBody>
      </p:sp>
    </p:spTree>
    <p:extLst>
      <p:ext uri="{BB962C8B-B14F-4D97-AF65-F5344CB8AC3E}">
        <p14:creationId xmlns:p14="http://schemas.microsoft.com/office/powerpoint/2010/main" val="290918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eaLnBrk="1" hangingPunct="1">
              <a:lnSpc>
                <a:spcPct val="90000"/>
              </a:lnSpc>
              <a:spcBef>
                <a:spcPct val="0"/>
              </a:spcBef>
            </a:pPr>
            <a:r>
              <a:rPr lang="en-US" dirty="0">
                <a:latin typeface="Arial" charset="0"/>
                <a:cs typeface="Arial" charset="0"/>
              </a:rPr>
              <a:t>So how do we know that substance abuse prevention and suicide prevention sectors can</a:t>
            </a:r>
            <a:r>
              <a:rPr lang="en-US" baseline="0" dirty="0">
                <a:latin typeface="Arial" charset="0"/>
                <a:cs typeface="Arial" charset="0"/>
              </a:rPr>
              <a:t> and probably should find ways to collaborate?</a:t>
            </a:r>
          </a:p>
          <a:p>
            <a:pPr eaLnBrk="1" hangingPunct="1">
              <a:lnSpc>
                <a:spcPct val="90000"/>
              </a:lnSpc>
              <a:spcBef>
                <a:spcPct val="0"/>
              </a:spcBef>
            </a:pPr>
            <a:r>
              <a:rPr lang="en-US" baseline="0" dirty="0">
                <a:latin typeface="Arial" charset="0"/>
                <a:cs typeface="Arial" charset="0"/>
              </a:rPr>
              <a:t>We look at our logic model.</a:t>
            </a:r>
          </a:p>
          <a:p>
            <a:pPr eaLnBrk="1" hangingPunct="1">
              <a:lnSpc>
                <a:spcPct val="90000"/>
              </a:lnSpc>
              <a:spcBef>
                <a:spcPct val="0"/>
              </a:spcBef>
            </a:pPr>
            <a:endParaRPr lang="en-US" baseline="0" dirty="0">
              <a:latin typeface="Arial" charset="0"/>
              <a:cs typeface="Arial" charset="0"/>
            </a:endParaRPr>
          </a:p>
          <a:p>
            <a:pPr eaLnBrk="1" hangingPunct="1">
              <a:lnSpc>
                <a:spcPct val="90000"/>
              </a:lnSpc>
              <a:spcBef>
                <a:spcPct val="0"/>
              </a:spcBef>
            </a:pPr>
            <a:r>
              <a:rPr lang="en-US" baseline="0" dirty="0">
                <a:latin typeface="Arial" charset="0"/>
                <a:cs typeface="Arial" charset="0"/>
              </a:rPr>
              <a:t>Just as we use the logic model to understand which issues we should address when we are targeting a single substance of focus, or when we are guiding a community to understand the issues at hand in their community, the logic model helps us understand the issues, the variables and causal factors in order to select appropriate strategies and  programs to address the needs utilizing the capacity that exists.</a:t>
            </a:r>
          </a:p>
          <a:p>
            <a:pPr eaLnBrk="1" hangingPunct="1">
              <a:lnSpc>
                <a:spcPct val="90000"/>
              </a:lnSpc>
              <a:spcBef>
                <a:spcPct val="0"/>
              </a:spcBef>
            </a:pPr>
            <a:endParaRPr lang="en-US" baseline="0" dirty="0">
              <a:latin typeface="Arial" charset="0"/>
              <a:cs typeface="Arial" charset="0"/>
            </a:endParaRPr>
          </a:p>
          <a:p>
            <a:pPr eaLnBrk="1" hangingPunct="1">
              <a:lnSpc>
                <a:spcPct val="90000"/>
              </a:lnSpc>
              <a:spcBef>
                <a:spcPct val="0"/>
              </a:spcBef>
            </a:pPr>
            <a:r>
              <a:rPr lang="en-US" baseline="0" dirty="0">
                <a:latin typeface="Arial" charset="0"/>
                <a:cs typeface="Arial" charset="0"/>
              </a:rPr>
              <a:t>This is no difference when we are considering collaborative work between two sectors, such as substance abuse prevention and suicide prevention.  </a:t>
            </a:r>
          </a:p>
          <a:p>
            <a:pPr eaLnBrk="1" hangingPunct="1">
              <a:lnSpc>
                <a:spcPct val="90000"/>
              </a:lnSpc>
              <a:spcBef>
                <a:spcPct val="0"/>
              </a:spcBef>
            </a:pPr>
            <a:endParaRPr lang="en-US" baseline="0" dirty="0">
              <a:latin typeface="Arial" charset="0"/>
              <a:cs typeface="Arial" charset="0"/>
            </a:endParaRPr>
          </a:p>
          <a:p>
            <a:pPr eaLnBrk="1" hangingPunct="1">
              <a:lnSpc>
                <a:spcPct val="90000"/>
              </a:lnSpc>
              <a:spcBef>
                <a:spcPct val="0"/>
              </a:spcBef>
            </a:pPr>
            <a:r>
              <a:rPr lang="en-US" dirty="0">
                <a:latin typeface="Arial" charset="0"/>
                <a:cs typeface="Arial" charset="0"/>
              </a:rPr>
              <a:t>Explain the logic model and connect it to epidemiology:</a:t>
            </a:r>
          </a:p>
          <a:p>
            <a:pPr eaLnBrk="1" hangingPunct="1">
              <a:lnSpc>
                <a:spcPct val="90000"/>
              </a:lnSpc>
              <a:spcBef>
                <a:spcPct val="0"/>
              </a:spcBef>
              <a:buFontTx/>
              <a:buChar char="•"/>
            </a:pPr>
            <a:r>
              <a:rPr lang="en-US" b="1" u="sng" dirty="0">
                <a:latin typeface="Arial" charset="0"/>
                <a:cs typeface="Arial" charset="0"/>
              </a:rPr>
              <a:t>The logic model is the “</a:t>
            </a:r>
            <a:r>
              <a:rPr lang="en-US" altLang="ja-JP" b="1" u="sng" dirty="0">
                <a:latin typeface="Arial" charset="0"/>
                <a:cs typeface="Arial" charset="0"/>
              </a:rPr>
              <a:t>roadmap”</a:t>
            </a:r>
            <a:r>
              <a:rPr lang="en-US" altLang="ja-JP" b="1" dirty="0">
                <a:latin typeface="Arial" charset="0"/>
                <a:cs typeface="Arial" charset="0"/>
              </a:rPr>
              <a:t>  </a:t>
            </a:r>
            <a:r>
              <a:rPr lang="en-US" altLang="ja-JP" dirty="0">
                <a:latin typeface="Arial" charset="0"/>
                <a:cs typeface="Arial" charset="0"/>
              </a:rPr>
              <a:t>we use, and the first stop is assessing substance use—its problems and related behaviors </a:t>
            </a:r>
          </a:p>
          <a:p>
            <a:pPr eaLnBrk="1" hangingPunct="1">
              <a:lnSpc>
                <a:spcPct val="90000"/>
              </a:lnSpc>
              <a:spcBef>
                <a:spcPct val="0"/>
              </a:spcBef>
              <a:buFontTx/>
              <a:buChar char="•"/>
            </a:pPr>
            <a:r>
              <a:rPr lang="en-US" b="1" u="sng" dirty="0">
                <a:latin typeface="Arial" charset="0"/>
                <a:cs typeface="Arial" charset="0"/>
              </a:rPr>
              <a:t>Epidemiology is </a:t>
            </a:r>
            <a:r>
              <a:rPr lang="en-US" b="1" i="1" u="sng" dirty="0">
                <a:latin typeface="Arial" charset="0"/>
                <a:cs typeface="Arial" charset="0"/>
              </a:rPr>
              <a:t>how</a:t>
            </a:r>
            <a:r>
              <a:rPr lang="en-US" b="1" u="sng" dirty="0">
                <a:latin typeface="Arial" charset="0"/>
                <a:cs typeface="Arial" charset="0"/>
              </a:rPr>
              <a:t> </a:t>
            </a:r>
            <a:r>
              <a:rPr lang="en-US" dirty="0">
                <a:latin typeface="Arial" charset="0"/>
                <a:cs typeface="Arial" charset="0"/>
              </a:rPr>
              <a:t>we do the assessment </a:t>
            </a:r>
          </a:p>
          <a:p>
            <a:pPr eaLnBrk="1" hangingPunct="1">
              <a:lnSpc>
                <a:spcPct val="90000"/>
              </a:lnSpc>
              <a:spcBef>
                <a:spcPct val="0"/>
              </a:spcBef>
            </a:pPr>
            <a:endParaRPr lang="en-US" b="1" u="sng" dirty="0">
              <a:latin typeface="Arial" charset="0"/>
              <a:cs typeface="Arial" charset="0"/>
            </a:endParaRPr>
          </a:p>
          <a:p>
            <a:pPr eaLnBrk="1" hangingPunct="1">
              <a:lnSpc>
                <a:spcPct val="90000"/>
              </a:lnSpc>
              <a:spcBef>
                <a:spcPct val="0"/>
              </a:spcBef>
            </a:pPr>
            <a:r>
              <a:rPr lang="en-US" b="1" u="sng" dirty="0">
                <a:latin typeface="Arial" charset="0"/>
                <a:cs typeface="Arial" charset="0"/>
              </a:rPr>
              <a:t>Reflect on how prevention was done in the past</a:t>
            </a:r>
            <a:r>
              <a:rPr lang="en-US" dirty="0">
                <a:latin typeface="Arial" charset="0"/>
                <a:cs typeface="Arial" charset="0"/>
              </a:rPr>
              <a:t>:</a:t>
            </a:r>
          </a:p>
          <a:p>
            <a:pPr eaLnBrk="1" hangingPunct="1">
              <a:lnSpc>
                <a:spcPct val="90000"/>
              </a:lnSpc>
              <a:spcBef>
                <a:spcPct val="0"/>
              </a:spcBef>
            </a:pPr>
            <a:r>
              <a:rPr lang="en-US" dirty="0">
                <a:latin typeface="Arial" charset="0"/>
                <a:cs typeface="Arial" charset="0"/>
              </a:rPr>
              <a:t>In the past, before the SPF, when looking at the problems faced by communities, we typically went straight to finding solutions and selecting interventions. </a:t>
            </a:r>
          </a:p>
          <a:p>
            <a:pPr eaLnBrk="1" hangingPunct="1">
              <a:lnSpc>
                <a:spcPct val="90000"/>
              </a:lnSpc>
              <a:spcBef>
                <a:spcPct val="0"/>
              </a:spcBef>
            </a:pPr>
            <a:endParaRPr lang="en-US" dirty="0">
              <a:latin typeface="Arial" charset="0"/>
              <a:cs typeface="Arial" charset="0"/>
            </a:endParaRPr>
          </a:p>
          <a:p>
            <a:pPr eaLnBrk="1" hangingPunct="1">
              <a:lnSpc>
                <a:spcPct val="90000"/>
              </a:lnSpc>
              <a:spcBef>
                <a:spcPct val="0"/>
              </a:spcBef>
            </a:pPr>
            <a:r>
              <a:rPr lang="en-US" dirty="0">
                <a:latin typeface="Arial" charset="0"/>
                <a:cs typeface="Arial" charset="0"/>
              </a:rPr>
              <a:t>However, the SPF process recommends that we do the following:</a:t>
            </a:r>
          </a:p>
          <a:p>
            <a:pPr eaLnBrk="1" hangingPunct="1">
              <a:lnSpc>
                <a:spcPct val="90000"/>
              </a:lnSpc>
              <a:spcBef>
                <a:spcPct val="0"/>
              </a:spcBef>
              <a:buFontTx/>
              <a:buChar char="•"/>
            </a:pPr>
            <a:r>
              <a:rPr lang="en-US" dirty="0">
                <a:latin typeface="Arial" charset="0"/>
                <a:cs typeface="Arial" charset="0"/>
              </a:rPr>
              <a:t>Use </a:t>
            </a:r>
            <a:r>
              <a:rPr lang="en-US" b="1" u="sng" dirty="0">
                <a:latin typeface="Arial" charset="0"/>
                <a:cs typeface="Arial" charset="0"/>
              </a:rPr>
              <a:t>data to learn about the problems </a:t>
            </a:r>
            <a:r>
              <a:rPr lang="en-US" dirty="0">
                <a:latin typeface="Arial" charset="0"/>
                <a:cs typeface="Arial" charset="0"/>
              </a:rPr>
              <a:t>in a community.</a:t>
            </a:r>
          </a:p>
          <a:p>
            <a:pPr eaLnBrk="1" hangingPunct="1">
              <a:lnSpc>
                <a:spcPct val="90000"/>
              </a:lnSpc>
              <a:spcBef>
                <a:spcPct val="0"/>
              </a:spcBef>
              <a:buFontTx/>
              <a:buChar char="•"/>
            </a:pPr>
            <a:r>
              <a:rPr lang="en-US" dirty="0">
                <a:latin typeface="Arial" charset="0"/>
                <a:cs typeface="Arial" charset="0"/>
              </a:rPr>
              <a:t>Look at the factors that influence and contribute to the problem. </a:t>
            </a:r>
          </a:p>
          <a:p>
            <a:pPr eaLnBrk="1" hangingPunct="1">
              <a:lnSpc>
                <a:spcPct val="90000"/>
              </a:lnSpc>
              <a:spcBef>
                <a:spcPct val="0"/>
              </a:spcBef>
              <a:buFontTx/>
              <a:buAutoNum type="arabicPeriod"/>
            </a:pPr>
            <a:endParaRPr lang="en-US" b="1" u="sng" dirty="0">
              <a:latin typeface="Arial" charset="0"/>
              <a:cs typeface="Arial" charset="0"/>
            </a:endParaRPr>
          </a:p>
          <a:p>
            <a:pPr eaLnBrk="1" hangingPunct="1">
              <a:lnSpc>
                <a:spcPct val="90000"/>
              </a:lnSpc>
              <a:spcBef>
                <a:spcPct val="0"/>
              </a:spcBef>
            </a:pPr>
            <a:r>
              <a:rPr lang="en-US" b="1" u="sng" dirty="0">
                <a:latin typeface="Arial" charset="0"/>
                <a:cs typeface="Arial" charset="0"/>
              </a:rPr>
              <a:t>Once we know what the problem and the risk factors are—based on data—then we can select the best possible interventions</a:t>
            </a:r>
            <a:r>
              <a:rPr lang="en-US" dirty="0">
                <a:latin typeface="Arial" charset="0"/>
                <a:cs typeface="Arial" charset="0"/>
              </a:rPr>
              <a:t>. </a:t>
            </a:r>
          </a:p>
          <a:p>
            <a:pPr eaLnBrk="1" hangingPunct="1">
              <a:lnSpc>
                <a:spcPct val="90000"/>
              </a:lnSpc>
              <a:spcBef>
                <a:spcPct val="0"/>
              </a:spcBef>
            </a:pPr>
            <a:endParaRPr lang="en-US" dirty="0">
              <a:latin typeface="Arial" charset="0"/>
              <a:cs typeface="Arial" charset="0"/>
            </a:endParaRPr>
          </a:p>
          <a:p>
            <a:pPr eaLnBrk="1" hangingPunct="1">
              <a:lnSpc>
                <a:spcPct val="90000"/>
              </a:lnSpc>
              <a:spcBef>
                <a:spcPct val="0"/>
              </a:spcBef>
            </a:pPr>
            <a:r>
              <a:rPr lang="en-US" dirty="0">
                <a:latin typeface="Arial" charset="0"/>
                <a:cs typeface="Arial" charset="0"/>
              </a:rPr>
              <a:t>Provide an example (e.g., it may appear that the problem/related behavior in a community is adult drinking, but the data from traffic fatalities shows that it</a:t>
            </a:r>
            <a:r>
              <a:rPr lang="ja-JP" altLang="en-US" dirty="0">
                <a:latin typeface="Arial" charset="0"/>
                <a:cs typeface="Arial" charset="0"/>
              </a:rPr>
              <a:t>’</a:t>
            </a:r>
            <a:r>
              <a:rPr lang="en-US" altLang="ja-JP" dirty="0">
                <a:latin typeface="Arial" charset="0"/>
                <a:cs typeface="Arial" charset="0"/>
              </a:rPr>
              <a:t>s actually underage drinking, and the risk factors may include social access).</a:t>
            </a:r>
          </a:p>
          <a:p>
            <a:pPr eaLnBrk="1" hangingPunct="1">
              <a:lnSpc>
                <a:spcPct val="90000"/>
              </a:lnSpc>
              <a:spcBef>
                <a:spcPct val="0"/>
              </a:spcBef>
            </a:pPr>
            <a:endParaRPr lang="en-US" dirty="0">
              <a:latin typeface="Arial" charset="0"/>
              <a:cs typeface="Arial" charset="0"/>
            </a:endParaRPr>
          </a:p>
          <a:p>
            <a:pPr eaLnBrk="1" hangingPunct="1">
              <a:lnSpc>
                <a:spcPct val="90000"/>
              </a:lnSpc>
              <a:spcBef>
                <a:spcPct val="0"/>
              </a:spcBef>
            </a:pPr>
            <a:r>
              <a:rPr lang="en-US" dirty="0">
                <a:latin typeface="Arial" charset="0"/>
                <a:cs typeface="Arial" charset="0"/>
              </a:rPr>
              <a:t>Make the point that the terms used in these boxes may vary:</a:t>
            </a:r>
          </a:p>
          <a:p>
            <a:pPr eaLnBrk="1" hangingPunct="1">
              <a:lnSpc>
                <a:spcPct val="90000"/>
              </a:lnSpc>
              <a:spcBef>
                <a:spcPct val="0"/>
              </a:spcBef>
              <a:buFontTx/>
              <a:buChar char="•"/>
            </a:pPr>
            <a:r>
              <a:rPr lang="en-US" dirty="0">
                <a:latin typeface="Arial" charset="0"/>
                <a:cs typeface="Arial" charset="0"/>
              </a:rPr>
              <a:t>Some people may think of problems and related behaviors as consequences and consumption</a:t>
            </a:r>
          </a:p>
          <a:p>
            <a:pPr eaLnBrk="1" hangingPunct="1">
              <a:lnSpc>
                <a:spcPct val="90000"/>
              </a:lnSpc>
              <a:spcBef>
                <a:spcPct val="0"/>
              </a:spcBef>
              <a:buFontTx/>
              <a:buChar char="•"/>
            </a:pPr>
            <a:r>
              <a:rPr lang="en-US" dirty="0">
                <a:latin typeface="Arial" charset="0"/>
                <a:cs typeface="Arial" charset="0"/>
              </a:rPr>
              <a:t>Some people may think of risk and protective factors as intervening variables or causal factors</a:t>
            </a:r>
          </a:p>
          <a:p>
            <a:pPr eaLnBrk="1" hangingPunct="1">
              <a:lnSpc>
                <a:spcPct val="90000"/>
              </a:lnSpc>
              <a:spcBef>
                <a:spcPct val="0"/>
              </a:spcBef>
              <a:buFontTx/>
              <a:buChar char="•"/>
            </a:pPr>
            <a:r>
              <a:rPr lang="en-US" dirty="0">
                <a:latin typeface="Arial" charset="0"/>
                <a:cs typeface="Arial" charset="0"/>
              </a:rPr>
              <a:t>Some people may think of interventions as strategies</a:t>
            </a:r>
          </a:p>
          <a:p>
            <a:pPr eaLnBrk="1" hangingPunct="1">
              <a:lnSpc>
                <a:spcPct val="90000"/>
              </a:lnSpc>
              <a:spcBef>
                <a:spcPct val="0"/>
              </a:spcBef>
            </a:pPr>
            <a:endParaRPr lang="en-US" dirty="0">
              <a:latin typeface="Arial" charset="0"/>
              <a:cs typeface="Arial" charset="0"/>
            </a:endParaRPr>
          </a:p>
          <a:p>
            <a:pPr eaLnBrk="1" hangingPunct="1">
              <a:lnSpc>
                <a:spcPct val="90000"/>
              </a:lnSpc>
              <a:spcBef>
                <a:spcPct val="0"/>
              </a:spcBef>
            </a:pPr>
            <a:endParaRPr lang="en-US" dirty="0">
              <a:latin typeface="Arial" charset="0"/>
              <a:cs typeface="Arial" charset="0"/>
            </a:endParaRPr>
          </a:p>
          <a:p>
            <a:pPr eaLnBrk="1" hangingPunct="1">
              <a:lnSpc>
                <a:spcPct val="80000"/>
              </a:lnSpc>
              <a:spcBef>
                <a:spcPct val="0"/>
              </a:spcBef>
            </a:pPr>
            <a:endParaRPr lang="en-US" sz="1100" dirty="0">
              <a:latin typeface="Calibri"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6CCC05C2-24E7-0C45-BD52-54676878C6DC}" type="slidenum">
              <a:rPr lang="en-US" smtClean="0"/>
              <a:pPr/>
              <a:t>7</a:t>
            </a:fld>
            <a:endParaRPr lang="en-US"/>
          </a:p>
        </p:txBody>
      </p:sp>
    </p:spTree>
    <p:extLst>
      <p:ext uri="{BB962C8B-B14F-4D97-AF65-F5344CB8AC3E}">
        <p14:creationId xmlns:p14="http://schemas.microsoft.com/office/powerpoint/2010/main" val="1181249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5299" name="Notes Placeholder 2"/>
          <p:cNvSpPr>
            <a:spLocks noGrp="1"/>
          </p:cNvSpPr>
          <p:nvPr>
            <p:ph type="body" idx="1"/>
          </p:nvPr>
        </p:nvSpPr>
        <p:spPr bwMode="auto">
          <a:xfrm>
            <a:off x="337319" y="4343400"/>
            <a:ext cx="5834881" cy="4114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2013, NVDRS States: AK, CO, GA, KY, MA, MD, NC, NJ, NM, OH, OK, OR, RI, SC, UT, VA, WI</a:t>
            </a:r>
            <a:endParaRPr lang="en-US" b="1" baseline="0" dirty="0"/>
          </a:p>
          <a:p>
            <a:r>
              <a:rPr lang="en-US" b="0" i="1" baseline="0" dirty="0"/>
              <a:t>https://wisqars.cdc.gov:8443/nvdrs/nvdrsDisplay.jsp</a:t>
            </a:r>
          </a:p>
          <a:p>
            <a:endParaRPr lang="en-US" b="1" baseline="0" dirty="0"/>
          </a:p>
          <a:p>
            <a:r>
              <a:rPr lang="en-US" b="1" baseline="0" dirty="0"/>
              <a:t>OLD</a:t>
            </a:r>
          </a:p>
          <a:p>
            <a:r>
              <a:rPr lang="en-US" b="1" baseline="0" dirty="0"/>
              <a:t>Talking Points for the Trainer</a:t>
            </a:r>
          </a:p>
          <a:p>
            <a:endParaRPr lang="en-US" b="1" baseline="0" dirty="0"/>
          </a:p>
          <a:p>
            <a:pPr marL="168235" indent="-168235">
              <a:buFont typeface="Arial" panose="020B0604020202020204" pitchFamily="34" charset="0"/>
              <a:buChar char="•"/>
            </a:pPr>
            <a:r>
              <a:rPr lang="en-US" baseline="0" dirty="0"/>
              <a:t>This is data at the national level</a:t>
            </a:r>
          </a:p>
          <a:p>
            <a:pPr marL="168235" indent="-168235">
              <a:buFont typeface="Arial" panose="020B0604020202020204" pitchFamily="34" charset="0"/>
              <a:buChar char="•"/>
            </a:pPr>
            <a:r>
              <a:rPr lang="en-US" baseline="0" dirty="0"/>
              <a:t>Here is a pie chart that shows data from the National Violent Death Reporting System which demonstrate that in 2013 when precipitating circumstances were known 18.2% of people who committed suicide in 2013 were dependent on alcohol and 14.4% had other substance abuse problems prior to their death. If you combine alcohol dependence and other substance abuse problems, about a third of suicide deaths involved people who had substance problems.</a:t>
            </a:r>
          </a:p>
          <a:p>
            <a:endParaRPr lang="en-US" baseline="0" dirty="0"/>
          </a:p>
          <a:p>
            <a:pPr marL="168244" marR="0" indent="-168244"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i="1" dirty="0"/>
              <a:t>NVDRS collects data regarding violent deaths obtained from death certificates, coroner/medical examiner reports, and law enforcement reports. NVDRS data collection began in 2003 with seven states (Alaska, Maryland, Massachusetts, New Jersey, Oregon, South Carolina, and Virginia) participating; six states (Colorado, Georgia, North Carolina, Oklahoma, Rhode Island, and Wisconsin) joined in 2004, four (California, Kentucky, New Mexico, and Utah) in 2005, two (Ohio and Michigan) in 2010, and 13 more in 2014 for a total of 32 (</a:t>
            </a:r>
            <a:r>
              <a:rPr lang="en-US" sz="1200" i="1" kern="1200" dirty="0">
                <a:solidFill>
                  <a:schemeClr val="tx1"/>
                </a:solidFill>
                <a:effectLst/>
                <a:latin typeface="+mn-lt"/>
                <a:ea typeface="+mn-ea"/>
                <a:cs typeface="+mn-cs"/>
              </a:rPr>
              <a:t>Maine, Vermont, New Hampshire, Connecticut, Delaware, Pennsylvania, North Carolina, Indiana, Illinois, Iowa, Kansas, Arizona, Washington, Hawaii)</a:t>
            </a:r>
            <a:endParaRPr lang="en-US" sz="1200" kern="1200" dirty="0">
              <a:solidFill>
                <a:schemeClr val="tx1"/>
              </a:solidFill>
              <a:effectLst/>
              <a:latin typeface="+mn-lt"/>
              <a:ea typeface="+mn-ea"/>
              <a:cs typeface="+mn-cs"/>
            </a:endParaRPr>
          </a:p>
          <a:p>
            <a:pPr marL="168235" indent="-168235">
              <a:buFont typeface="Arial" panose="020B0604020202020204" pitchFamily="34" charset="0"/>
              <a:buChar char="•"/>
            </a:pPr>
            <a:endParaRPr lang="en-US" sz="800" i="1" dirty="0"/>
          </a:p>
          <a:p>
            <a:pPr marL="168235" indent="-168235">
              <a:buFont typeface="Arial" panose="020B0604020202020204" pitchFamily="34" charset="0"/>
              <a:buChar char="•"/>
            </a:pPr>
            <a:r>
              <a:rPr lang="en-US" sz="800" i="1" dirty="0"/>
              <a:t>This report includes data from 16 states that collected statewide data in 2013. California is excluded because data were collected in only four counties. Ohio and Michigan are excluded because data collection did not begin until 2010.</a:t>
            </a:r>
          </a:p>
          <a:p>
            <a:pPr marL="168235" indent="-168235">
              <a:buFont typeface="Arial" panose="020B0604020202020204" pitchFamily="34" charset="0"/>
              <a:buChar char="•"/>
            </a:pPr>
            <a:endParaRPr lang="en-US" i="1" dirty="0"/>
          </a:p>
          <a:p>
            <a:pPr marL="168235" indent="-168235">
              <a:buFont typeface="Arial" panose="020B0604020202020204" pitchFamily="34" charset="0"/>
              <a:buChar char="•"/>
            </a:pPr>
            <a:r>
              <a:rPr lang="en-US" i="1" dirty="0"/>
              <a:t>Intoxication can increase impulsivity, which has been linked to suicidal behavior </a:t>
            </a:r>
          </a:p>
          <a:p>
            <a:pPr marL="168235" indent="-168235">
              <a:buFont typeface="Arial" panose="020B0604020202020204" pitchFamily="34" charset="0"/>
              <a:buChar char="•"/>
            </a:pPr>
            <a:endParaRPr lang="en-US" i="1" dirty="0"/>
          </a:p>
          <a:p>
            <a:pPr marL="168235" indent="-168235">
              <a:buFont typeface="Arial" panose="020B0604020202020204" pitchFamily="34" charset="0"/>
              <a:buChar char="•"/>
            </a:pPr>
            <a:r>
              <a:rPr lang="en-US" i="1" dirty="0">
                <a:latin typeface="Helvetica" panose="020B0604020202020204" pitchFamily="34" charset="0"/>
                <a:cs typeface="Helvetica" panose="020B0604020202020204" pitchFamily="34" charset="0"/>
              </a:rPr>
              <a:t> (8,867 Deaths)</a:t>
            </a:r>
          </a:p>
          <a:p>
            <a:pPr marL="168235" indent="-168235">
              <a:buFont typeface="Arial" panose="020B0604020202020204" pitchFamily="34" charset="0"/>
              <a:buChar char="•"/>
            </a:pPr>
            <a:endParaRPr lang="en-US" i="1" dirty="0">
              <a:latin typeface="Helvetica" panose="020B0604020202020204" pitchFamily="34" charset="0"/>
              <a:cs typeface="Helvetica" panose="020B0604020202020204" pitchFamily="34" charset="0"/>
            </a:endParaRPr>
          </a:p>
          <a:p>
            <a:pPr marL="0" indent="0">
              <a:buFont typeface="Arial" panose="020B0604020202020204" pitchFamily="34" charset="0"/>
              <a:buNone/>
            </a:pPr>
            <a:r>
              <a:rPr lang="en-US" i="0" baseline="0" dirty="0"/>
              <a:t>In comparison, we see Georgia’s numbers are a little lower.</a:t>
            </a:r>
          </a:p>
          <a:p>
            <a:pPr marL="0" indent="0">
              <a:buFont typeface="Arial" panose="020B0604020202020204" pitchFamily="34" charset="0"/>
              <a:buNone/>
            </a:pPr>
            <a:endParaRPr lang="en-US" i="0" baseline="0" dirty="0"/>
          </a:p>
          <a:p>
            <a:pPr marL="0" indent="0">
              <a:buFont typeface="Arial" panose="020B0604020202020204" pitchFamily="34" charset="0"/>
              <a:buNone/>
            </a:pPr>
            <a:r>
              <a:rPr lang="en-US" i="0" baseline="0" dirty="0"/>
              <a:t>74.4% of suicides have no alcohol dependence or substance abuse; 13.1% have alcohol dependence and 12.5% have other substance abuse problems = 25.6%</a:t>
            </a:r>
          </a:p>
          <a:p>
            <a:pPr marL="0" indent="0">
              <a:buFont typeface="Arial" panose="020B0604020202020204" pitchFamily="34" charset="0"/>
              <a:buNone/>
            </a:pPr>
            <a:endParaRPr lang="en-US" i="0" baseline="0" dirty="0"/>
          </a:p>
          <a:p>
            <a:pPr marL="0" indent="0">
              <a:buFont typeface="Arial" panose="020B0604020202020204" pitchFamily="34" charset="0"/>
              <a:buNone/>
            </a:pPr>
            <a:r>
              <a:rPr lang="en-US" i="0" baseline="0" dirty="0"/>
              <a:t>There could be a number of reasons for this.  Reporting issues could be one. Georgia may report the issue differently than other states.</a:t>
            </a:r>
          </a:p>
          <a:p>
            <a:pPr marL="0" indent="0">
              <a:buFont typeface="Arial" panose="020B0604020202020204" pitchFamily="34" charset="0"/>
              <a:buNone/>
            </a:pPr>
            <a:endParaRPr lang="en-US" i="0" baseline="0" dirty="0"/>
          </a:p>
          <a:p>
            <a:pPr marL="0" indent="0">
              <a:buFont typeface="Arial" panose="020B0604020202020204" pitchFamily="34" charset="0"/>
              <a:buNone/>
            </a:pPr>
            <a:r>
              <a:rPr lang="en-US" i="0" baseline="0" dirty="0"/>
              <a:t>Offers an opportunity to better understand what is happening in the state and could represent a data gap that should be investigated further. </a:t>
            </a:r>
          </a:p>
          <a:p>
            <a:pPr marL="168235" indent="-168235">
              <a:buFont typeface="Arial" panose="020B0604020202020204" pitchFamily="34" charset="0"/>
              <a:buChar char="•"/>
            </a:pPr>
            <a:endParaRPr lang="en-US" i="1" dirty="0"/>
          </a:p>
          <a:p>
            <a:pPr marL="168235" indent="-168235">
              <a:buFont typeface="Arial" panose="020B0604020202020204" pitchFamily="34" charset="0"/>
              <a:buChar char="•"/>
            </a:pPr>
            <a:endParaRPr lang="en-US" i="0" baseline="0" dirty="0"/>
          </a:p>
        </p:txBody>
      </p:sp>
      <p:sp>
        <p:nvSpPr>
          <p:cNvPr id="5530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8976" indent="-280375" eaLnBrk="0" hangingPunct="0">
              <a:defRPr>
                <a:solidFill>
                  <a:schemeClr val="tx1"/>
                </a:solidFill>
                <a:latin typeface="Arial" pitchFamily="34" charset="0"/>
              </a:defRPr>
            </a:lvl2pPr>
            <a:lvl3pPr marL="1121502" indent="-224300" eaLnBrk="0" hangingPunct="0">
              <a:defRPr>
                <a:solidFill>
                  <a:schemeClr val="tx1"/>
                </a:solidFill>
                <a:latin typeface="Arial" pitchFamily="34" charset="0"/>
              </a:defRPr>
            </a:lvl3pPr>
            <a:lvl4pPr marL="1570103" indent="-224300" eaLnBrk="0" hangingPunct="0">
              <a:defRPr>
                <a:solidFill>
                  <a:schemeClr val="tx1"/>
                </a:solidFill>
                <a:latin typeface="Arial" pitchFamily="34" charset="0"/>
              </a:defRPr>
            </a:lvl4pPr>
            <a:lvl5pPr marL="2018705" indent="-224300" eaLnBrk="0" hangingPunct="0">
              <a:defRPr>
                <a:solidFill>
                  <a:schemeClr val="tx1"/>
                </a:solidFill>
                <a:latin typeface="Arial" pitchFamily="34" charset="0"/>
              </a:defRPr>
            </a:lvl5pPr>
            <a:lvl6pPr marL="2467304" indent="-224300" eaLnBrk="0" fontAlgn="base" hangingPunct="0">
              <a:spcBef>
                <a:spcPct val="0"/>
              </a:spcBef>
              <a:spcAft>
                <a:spcPct val="0"/>
              </a:spcAft>
              <a:defRPr>
                <a:solidFill>
                  <a:schemeClr val="tx1"/>
                </a:solidFill>
                <a:latin typeface="Arial" pitchFamily="34" charset="0"/>
              </a:defRPr>
            </a:lvl6pPr>
            <a:lvl7pPr marL="2915904" indent="-224300" eaLnBrk="0" fontAlgn="base" hangingPunct="0">
              <a:spcBef>
                <a:spcPct val="0"/>
              </a:spcBef>
              <a:spcAft>
                <a:spcPct val="0"/>
              </a:spcAft>
              <a:defRPr>
                <a:solidFill>
                  <a:schemeClr val="tx1"/>
                </a:solidFill>
                <a:latin typeface="Arial" pitchFamily="34" charset="0"/>
              </a:defRPr>
            </a:lvl7pPr>
            <a:lvl8pPr marL="3364506" indent="-224300" eaLnBrk="0" fontAlgn="base" hangingPunct="0">
              <a:spcBef>
                <a:spcPct val="0"/>
              </a:spcBef>
              <a:spcAft>
                <a:spcPct val="0"/>
              </a:spcAft>
              <a:defRPr>
                <a:solidFill>
                  <a:schemeClr val="tx1"/>
                </a:solidFill>
                <a:latin typeface="Arial" pitchFamily="34" charset="0"/>
              </a:defRPr>
            </a:lvl8pPr>
            <a:lvl9pPr marL="3813106" indent="-224300" eaLnBrk="0" fontAlgn="base" hangingPunct="0">
              <a:spcBef>
                <a:spcPct val="0"/>
              </a:spcBef>
              <a:spcAft>
                <a:spcPct val="0"/>
              </a:spcAft>
              <a:defRPr>
                <a:solidFill>
                  <a:schemeClr val="tx1"/>
                </a:solidFill>
                <a:latin typeface="Arial" pitchFamily="34" charset="0"/>
              </a:defRPr>
            </a:lvl9pPr>
          </a:lstStyle>
          <a:p>
            <a:pPr eaLnBrk="1" hangingPunct="1"/>
            <a:fld id="{56691E7E-A328-41FC-8D92-DEFBB13892E7}" type="slidenum">
              <a:rPr lang="en-US">
                <a:solidFill>
                  <a:prstClr val="black"/>
                </a:solidFill>
              </a:rPr>
              <a:pPr eaLnBrk="1" hangingPunct="1"/>
              <a:t>8</a:t>
            </a:fld>
            <a:endParaRPr lang="en-US" dirty="0">
              <a:solidFill>
                <a:prstClr val="black"/>
              </a:solidFill>
            </a:endParaRPr>
          </a:p>
        </p:txBody>
      </p:sp>
    </p:spTree>
    <p:extLst>
      <p:ext uri="{BB962C8B-B14F-4D97-AF65-F5344CB8AC3E}">
        <p14:creationId xmlns:p14="http://schemas.microsoft.com/office/powerpoint/2010/main" val="1494243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baseline="0" dirty="0"/>
              <a:t>OLD</a:t>
            </a:r>
          </a:p>
          <a:p>
            <a:r>
              <a:rPr lang="en-US" b="1" baseline="0" dirty="0"/>
              <a:t>Talking Points for the Trainer</a:t>
            </a:r>
          </a:p>
          <a:p>
            <a:endParaRPr lang="en-US" b="1" baseline="0" dirty="0"/>
          </a:p>
          <a:p>
            <a:pPr marL="168235" indent="-168235">
              <a:buFont typeface="Arial" panose="020B0604020202020204" pitchFamily="34" charset="0"/>
              <a:buChar char="•"/>
            </a:pPr>
            <a:r>
              <a:rPr lang="en-US" baseline="0" dirty="0"/>
              <a:t>This is data at the national level</a:t>
            </a:r>
          </a:p>
          <a:p>
            <a:pPr marL="168235" indent="-168235">
              <a:buFont typeface="Arial" panose="020B0604020202020204" pitchFamily="34" charset="0"/>
              <a:buChar char="•"/>
            </a:pPr>
            <a:r>
              <a:rPr lang="en-US" baseline="0" dirty="0"/>
              <a:t>Here is a pie chart that shows data from the National Violent Death Reporting System which demonstrate that in 2013 when precipitating circumstances were known 13.1% of people who committed suicide in 2013 were dependent on alcohol and 12.5% had other substance abuse problems prior to their death. If you combine alcohol dependence and other substance abuse problems, about a third of suicide deaths involved people who had substance problems.</a:t>
            </a:r>
          </a:p>
          <a:p>
            <a:endParaRPr lang="en-US" baseline="0" dirty="0"/>
          </a:p>
          <a:p>
            <a:pPr marL="168235" indent="-168235">
              <a:buFont typeface="Arial" panose="020B0604020202020204" pitchFamily="34" charset="0"/>
              <a:buChar char="•"/>
            </a:pPr>
            <a:r>
              <a:rPr lang="en-US" sz="800" i="1" dirty="0"/>
              <a:t>NVDRS collects data regarding violent deaths obtained from death certificates, coroner/medical examiner reports, and law enforcement reports. NVDRS data collection began in 2003 with seven states (Alaska, Maryland, Massachusetts, New Jersey, Oregon, South Carolina, and Virginia) participating; six states (Colorado, Georgia, North Carolina, Oklahoma, Rhode Island, and Wisconsin) joined in 2004, four (California, Kentucky, New Mexico, and Utah) in 2005, and two (Ohio and Michigan) in 2010, for a total of 19 states. </a:t>
            </a:r>
          </a:p>
          <a:p>
            <a:pPr marL="168235" indent="-168235">
              <a:buFont typeface="Arial" panose="020B0604020202020204" pitchFamily="34" charset="0"/>
              <a:buChar char="•"/>
            </a:pPr>
            <a:endParaRPr lang="en-US" sz="800" i="1" dirty="0"/>
          </a:p>
          <a:p>
            <a:pPr marL="168235" indent="-168235">
              <a:buFont typeface="Arial" panose="020B0604020202020204" pitchFamily="34" charset="0"/>
              <a:buChar char="•"/>
            </a:pPr>
            <a:r>
              <a:rPr lang="en-US" sz="800" i="1" dirty="0"/>
              <a:t>This report includes data from 16 states that collected statewide data in 2013. California is excluded because data were collected in only four counties. Ohio and Michigan are excluded because data collection did not begin until 2010.</a:t>
            </a:r>
          </a:p>
          <a:p>
            <a:pPr marL="168235" indent="-168235">
              <a:buFont typeface="Arial" panose="020B0604020202020204" pitchFamily="34" charset="0"/>
              <a:buChar char="•"/>
            </a:pPr>
            <a:endParaRPr lang="en-US" i="1" dirty="0"/>
          </a:p>
          <a:p>
            <a:pPr marL="168235" indent="-168235">
              <a:buFont typeface="Arial" panose="020B0604020202020204" pitchFamily="34" charset="0"/>
              <a:buChar char="•"/>
            </a:pPr>
            <a:r>
              <a:rPr lang="en-US" i="1" dirty="0"/>
              <a:t>Intoxication can increase impulsivity, which has been linked to suicidal behavior </a:t>
            </a:r>
          </a:p>
          <a:p>
            <a:pPr marL="168235" indent="-168235">
              <a:buFont typeface="Arial" panose="020B0604020202020204" pitchFamily="34" charset="0"/>
              <a:buChar char="•"/>
            </a:pPr>
            <a:endParaRPr lang="en-US" i="1" dirty="0"/>
          </a:p>
          <a:p>
            <a:pPr marL="168235" indent="-168235">
              <a:buFont typeface="Arial" panose="020B0604020202020204" pitchFamily="34" charset="0"/>
              <a:buChar char="•"/>
            </a:pPr>
            <a:r>
              <a:rPr lang="en-US" i="1" dirty="0">
                <a:latin typeface="Helvetica" panose="020B0604020202020204" pitchFamily="34" charset="0"/>
                <a:cs typeface="Helvetica" panose="020B0604020202020204" pitchFamily="34" charset="0"/>
              </a:rPr>
              <a:t> (8,867 Deaths)</a:t>
            </a:r>
            <a:endParaRPr lang="en-US" i="1" dirty="0"/>
          </a:p>
          <a:p>
            <a:pPr marL="168235" indent="-168235">
              <a:buFont typeface="Arial" panose="020B0604020202020204" pitchFamily="34" charset="0"/>
              <a:buChar char="•"/>
            </a:pPr>
            <a:endParaRPr lang="en-US" i="0" baseline="0" dirty="0"/>
          </a:p>
        </p:txBody>
      </p:sp>
      <p:sp>
        <p:nvSpPr>
          <p:cNvPr id="5530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8976" indent="-280375" eaLnBrk="0" hangingPunct="0">
              <a:defRPr>
                <a:solidFill>
                  <a:schemeClr val="tx1"/>
                </a:solidFill>
                <a:latin typeface="Arial" pitchFamily="34" charset="0"/>
              </a:defRPr>
            </a:lvl2pPr>
            <a:lvl3pPr marL="1121502" indent="-224300" eaLnBrk="0" hangingPunct="0">
              <a:defRPr>
                <a:solidFill>
                  <a:schemeClr val="tx1"/>
                </a:solidFill>
                <a:latin typeface="Arial" pitchFamily="34" charset="0"/>
              </a:defRPr>
            </a:lvl3pPr>
            <a:lvl4pPr marL="1570103" indent="-224300" eaLnBrk="0" hangingPunct="0">
              <a:defRPr>
                <a:solidFill>
                  <a:schemeClr val="tx1"/>
                </a:solidFill>
                <a:latin typeface="Arial" pitchFamily="34" charset="0"/>
              </a:defRPr>
            </a:lvl4pPr>
            <a:lvl5pPr marL="2018705" indent="-224300" eaLnBrk="0" hangingPunct="0">
              <a:defRPr>
                <a:solidFill>
                  <a:schemeClr val="tx1"/>
                </a:solidFill>
                <a:latin typeface="Arial" pitchFamily="34" charset="0"/>
              </a:defRPr>
            </a:lvl5pPr>
            <a:lvl6pPr marL="2467304" indent="-224300" eaLnBrk="0" fontAlgn="base" hangingPunct="0">
              <a:spcBef>
                <a:spcPct val="0"/>
              </a:spcBef>
              <a:spcAft>
                <a:spcPct val="0"/>
              </a:spcAft>
              <a:defRPr>
                <a:solidFill>
                  <a:schemeClr val="tx1"/>
                </a:solidFill>
                <a:latin typeface="Arial" pitchFamily="34" charset="0"/>
              </a:defRPr>
            </a:lvl6pPr>
            <a:lvl7pPr marL="2915904" indent="-224300" eaLnBrk="0" fontAlgn="base" hangingPunct="0">
              <a:spcBef>
                <a:spcPct val="0"/>
              </a:spcBef>
              <a:spcAft>
                <a:spcPct val="0"/>
              </a:spcAft>
              <a:defRPr>
                <a:solidFill>
                  <a:schemeClr val="tx1"/>
                </a:solidFill>
                <a:latin typeface="Arial" pitchFamily="34" charset="0"/>
              </a:defRPr>
            </a:lvl7pPr>
            <a:lvl8pPr marL="3364506" indent="-224300" eaLnBrk="0" fontAlgn="base" hangingPunct="0">
              <a:spcBef>
                <a:spcPct val="0"/>
              </a:spcBef>
              <a:spcAft>
                <a:spcPct val="0"/>
              </a:spcAft>
              <a:defRPr>
                <a:solidFill>
                  <a:schemeClr val="tx1"/>
                </a:solidFill>
                <a:latin typeface="Arial" pitchFamily="34" charset="0"/>
              </a:defRPr>
            </a:lvl8pPr>
            <a:lvl9pPr marL="3813106" indent="-224300" eaLnBrk="0" fontAlgn="base" hangingPunct="0">
              <a:spcBef>
                <a:spcPct val="0"/>
              </a:spcBef>
              <a:spcAft>
                <a:spcPct val="0"/>
              </a:spcAft>
              <a:defRPr>
                <a:solidFill>
                  <a:schemeClr val="tx1"/>
                </a:solidFill>
                <a:latin typeface="Arial" pitchFamily="34" charset="0"/>
              </a:defRPr>
            </a:lvl9pPr>
          </a:lstStyle>
          <a:p>
            <a:pPr eaLnBrk="1" hangingPunct="1"/>
            <a:fld id="{56691E7E-A328-41FC-8D92-DEFBB13892E7}" type="slidenum">
              <a:rPr lang="en-US">
                <a:solidFill>
                  <a:prstClr val="black"/>
                </a:solidFill>
              </a:rPr>
              <a:pPr eaLnBrk="1" hangingPunct="1"/>
              <a:t>9</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Data Source:</a:t>
            </a:r>
          </a:p>
          <a:p>
            <a:r>
              <a:rPr lang="en-US" dirty="0"/>
              <a:t>National Survey on Drug Use and Health (NSDUH) 2014</a:t>
            </a:r>
          </a:p>
          <a:p>
            <a:r>
              <a:rPr lang="en-US" dirty="0">
                <a:hlinkClick r:id="rId3"/>
              </a:rPr>
              <a:t>http://www.samhsa.gov/data/sites/default/files/NSDUH-FRR1-2014/NSDUH-FRR1-2014.pdf</a:t>
            </a:r>
            <a:endParaRPr lang="en-US" dirty="0"/>
          </a:p>
          <a:p>
            <a:endParaRPr lang="en-US" b="0" dirty="0"/>
          </a:p>
          <a:p>
            <a:r>
              <a:rPr lang="en-US" b="0" dirty="0"/>
              <a:t>The NSDUH Report, Data Spotlight, National Surveys on Drug Use and Health (NSDUH), 2011. November 19, 2013</a:t>
            </a:r>
          </a:p>
          <a:p>
            <a:r>
              <a:rPr lang="en-US" b="0" dirty="0"/>
              <a:t>http://</a:t>
            </a:r>
            <a:r>
              <a:rPr lang="en-US" b="0" dirty="0" err="1"/>
              <a:t>www.samhsa.gov</a:t>
            </a:r>
            <a:r>
              <a:rPr lang="en-US" b="0" dirty="0"/>
              <a:t>/data/spotlight/spot111-adults-mental-illness-substance-use-disorder.pdf</a:t>
            </a:r>
            <a:endParaRPr lang="en-US" b="1" dirty="0"/>
          </a:p>
          <a:p>
            <a:r>
              <a:rPr lang="en-US" b="1" dirty="0"/>
              <a:t>Talking Points</a:t>
            </a:r>
          </a:p>
          <a:p>
            <a:endParaRPr lang="en-US" b="1" dirty="0"/>
          </a:p>
          <a:p>
            <a:pPr marL="171441" indent="-171441">
              <a:buFont typeface="Arial" panose="020B0604020202020204" pitchFamily="34" charset="0"/>
              <a:buChar char="•"/>
            </a:pPr>
            <a:r>
              <a:rPr lang="en-US" dirty="0"/>
              <a:t>On this slide is a </a:t>
            </a:r>
            <a:r>
              <a:rPr lang="en-US" dirty="0" err="1"/>
              <a:t>ven</a:t>
            </a:r>
            <a:r>
              <a:rPr lang="en-US" dirty="0"/>
              <a:t> diagram that shows the intersection of substance use disorders and mental illness. The data is from the National Surveys on Drug Use and Health which is survey that serves as the primary source of information on illicit drug, alcohol, and tobacco use in all 50 states. </a:t>
            </a:r>
          </a:p>
          <a:p>
            <a:pPr marL="171441" indent="-171441">
              <a:buFont typeface="Arial" panose="020B0604020202020204" pitchFamily="34" charset="0"/>
              <a:buChar char="•"/>
            </a:pPr>
            <a:endParaRPr lang="en-US" dirty="0"/>
          </a:p>
          <a:p>
            <a:pPr marL="171441" indent="-171441">
              <a:buFont typeface="Arial" panose="020B0604020202020204" pitchFamily="34" charset="0"/>
              <a:buChar char="•"/>
            </a:pPr>
            <a:r>
              <a:rPr lang="en-US" dirty="0"/>
              <a:t>You can see that in 2014, 20.2</a:t>
            </a:r>
            <a:r>
              <a:rPr lang="en-US" baseline="0" dirty="0"/>
              <a:t> </a:t>
            </a:r>
            <a:r>
              <a:rPr lang="en-US" dirty="0"/>
              <a:t> million adults in the United States had past year substance use disorder (SUD), and 43.6 million adults had mental illness in the past year; and 7.9</a:t>
            </a:r>
            <a:r>
              <a:rPr lang="en-US" baseline="0" dirty="0"/>
              <a:t> </a:t>
            </a:r>
            <a:r>
              <a:rPr lang="en-US" dirty="0"/>
              <a:t>million adults experienced both.</a:t>
            </a:r>
          </a:p>
          <a:p>
            <a:pPr marL="171441" indent="-171441">
              <a:buFont typeface="Arial" panose="020B0604020202020204" pitchFamily="34" charset="0"/>
              <a:buChar char="•"/>
            </a:pPr>
            <a:endParaRPr lang="en-US" dirty="0"/>
          </a:p>
          <a:p>
            <a:pPr marL="171441" indent="-171441">
              <a:buFont typeface="Arial" panose="020B0604020202020204" pitchFamily="34" charset="0"/>
              <a:buChar char="•"/>
            </a:pPr>
            <a:r>
              <a:rPr lang="en-US" dirty="0"/>
              <a:t>Among adults with SUD, 39.1 percent also had a co-occurring mental illness, whereas, among adults without SUD, 16.2 percent had mental illness. Among adults with mental illness in the past year, 18 percent had SUD, compared with 6.3 percent of adults who did not have mental illness</a:t>
            </a:r>
          </a:p>
          <a:p>
            <a:r>
              <a:rPr lang="en-US" i="1" dirty="0"/>
              <a:t>Incidence </a:t>
            </a:r>
            <a:r>
              <a:rPr lang="en-US" i="1" dirty="0" err="1"/>
              <a:t>vs</a:t>
            </a:r>
            <a:r>
              <a:rPr lang="en-US" i="1" dirty="0"/>
              <a:t> prevalence</a:t>
            </a:r>
          </a:p>
          <a:p>
            <a:r>
              <a:rPr lang="en-US" i="1" dirty="0"/>
              <a:t>Incidence is a measure of the risk of developing some new condition within a specified period of time.</a:t>
            </a:r>
          </a:p>
          <a:p>
            <a:r>
              <a:rPr lang="en-US" i="1" dirty="0"/>
              <a:t>Prevalence is the proportion of cases in the population at a given time</a:t>
            </a:r>
          </a:p>
          <a:p>
            <a:endParaRPr lang="en-US" b="1" dirty="0"/>
          </a:p>
          <a:p>
            <a:r>
              <a:rPr lang="en-US" b="1" dirty="0"/>
              <a:t>Instructions for the Trainer</a:t>
            </a:r>
          </a:p>
          <a:p>
            <a:endParaRPr lang="en-US" b="1" dirty="0"/>
          </a:p>
          <a:p>
            <a:pPr marL="168244" indent="-168244">
              <a:buFont typeface="Arial" panose="020B0604020202020204" pitchFamily="34" charset="0"/>
              <a:buChar char="•"/>
            </a:pPr>
            <a:r>
              <a:rPr lang="en-US" dirty="0"/>
              <a:t>This</a:t>
            </a:r>
            <a:r>
              <a:rPr lang="en-US" baseline="0" dirty="0"/>
              <a:t> graphic is complex, discuss the information in stages</a:t>
            </a:r>
            <a:endParaRPr lang="en-US" dirty="0"/>
          </a:p>
          <a:p>
            <a:endParaRPr lang="en-US" dirty="0"/>
          </a:p>
          <a:p>
            <a:r>
              <a:rPr lang="en-US" b="1" dirty="0"/>
              <a:t>Tips for the Trainer</a:t>
            </a:r>
          </a:p>
          <a:p>
            <a:endParaRPr lang="en-US" b="1" dirty="0"/>
          </a:p>
          <a:p>
            <a:pPr marL="168244" indent="-168244">
              <a:buFont typeface="Arial" panose="020B0604020202020204" pitchFamily="34" charset="0"/>
              <a:buChar char="•"/>
            </a:pPr>
            <a:r>
              <a:rPr lang="en-US" dirty="0"/>
              <a:t>Take</a:t>
            </a:r>
            <a:r>
              <a:rPr lang="en-US" baseline="0" dirty="0"/>
              <a:t> time, where possible to explain what NSDUH is, prepare to answer questions by reviewing the information below.</a:t>
            </a:r>
          </a:p>
          <a:p>
            <a:endParaRPr lang="en-US" baseline="0" dirty="0"/>
          </a:p>
          <a:p>
            <a:pPr marL="616894" lvl="1" indent="-168244">
              <a:buFont typeface="Arial" panose="020B0604020202020204" pitchFamily="34" charset="0"/>
              <a:buChar char="•"/>
            </a:pPr>
            <a:r>
              <a:rPr lang="en-US" dirty="0"/>
              <a:t>Data Source: The National Survey on Drug Use and Health (NSDUH)</a:t>
            </a:r>
          </a:p>
          <a:p>
            <a:pPr marL="448650" lvl="1"/>
            <a:endParaRPr lang="en-US" dirty="0"/>
          </a:p>
          <a:p>
            <a:pPr marL="616894" lvl="1" indent="-168244">
              <a:buFont typeface="Arial" panose="020B0604020202020204" pitchFamily="34" charset="0"/>
              <a:buChar char="•"/>
            </a:pPr>
            <a:r>
              <a:rPr lang="en-US" dirty="0"/>
              <a:t>Description: The NSDUH is a survey that serves as the primary source of information on the prevalence and incidence of illicit drug, alcohol, and tobacco uses in the civilian non-institutionalized population aged 12 and older in all 50 states. The survey is conducted using a telephone computer-assisted interviewing methodology.</a:t>
            </a:r>
          </a:p>
          <a:p>
            <a:pPr marL="616894" lvl="1" indent="-168244">
              <a:buFont typeface="Arial" panose="020B0604020202020204" pitchFamily="34" charset="0"/>
              <a:buChar char="•"/>
            </a:pPr>
            <a:r>
              <a:rPr lang="en-US" dirty="0"/>
              <a:t>Sponsored by: Substance Abuse and Mental Health Services Administration</a:t>
            </a:r>
          </a:p>
          <a:p>
            <a:pPr marL="616894" lvl="1" indent="-168244">
              <a:buFont typeface="Arial" panose="020B0604020202020204" pitchFamily="34" charset="0"/>
              <a:buChar char="•"/>
            </a:pPr>
            <a:r>
              <a:rPr lang="en-US" dirty="0"/>
              <a:t>Geographic level: National, State</a:t>
            </a:r>
          </a:p>
          <a:p>
            <a:pPr marL="616894" lvl="1" indent="-168244">
              <a:buFont typeface="Arial" panose="020B0604020202020204" pitchFamily="34" charset="0"/>
              <a:buChar char="•"/>
            </a:pPr>
            <a:r>
              <a:rPr lang="en-US" dirty="0"/>
              <a:t>Frequency: Annually (for analyses two years of data are combined)</a:t>
            </a:r>
          </a:p>
          <a:p>
            <a:pPr marL="616894" lvl="1" indent="-168244">
              <a:buFont typeface="Arial" panose="020B0604020202020204" pitchFamily="34" charset="0"/>
              <a:buChar char="•"/>
            </a:pPr>
            <a:r>
              <a:rPr lang="en-US" dirty="0"/>
              <a:t>Strengths:</a:t>
            </a:r>
            <a:r>
              <a:rPr lang="en-US" baseline="0" dirty="0"/>
              <a:t> </a:t>
            </a:r>
            <a:r>
              <a:rPr lang="en-US" dirty="0"/>
              <a:t>Trend data is available,</a:t>
            </a:r>
            <a:r>
              <a:rPr lang="en-US" baseline="0" dirty="0"/>
              <a:t> </a:t>
            </a:r>
            <a:r>
              <a:rPr lang="en-US" dirty="0"/>
              <a:t>Standardized data collection nationwide</a:t>
            </a:r>
          </a:p>
          <a:p>
            <a:pPr marL="616894" lvl="1" indent="-168244">
              <a:buFont typeface="Arial" panose="020B0604020202020204" pitchFamily="34" charset="0"/>
              <a:buChar char="•"/>
            </a:pPr>
            <a:r>
              <a:rPr lang="en-US" dirty="0"/>
              <a:t>Limitations:</a:t>
            </a:r>
            <a:r>
              <a:rPr lang="en-US" baseline="0" dirty="0"/>
              <a:t>  </a:t>
            </a:r>
            <a:r>
              <a:rPr lang="en-US" dirty="0"/>
              <a:t>No data from persons who are homeless who do not stay at shelters, active duty military personnel, and persons housed in jails or hospitals.,</a:t>
            </a:r>
            <a:r>
              <a:rPr lang="en-US" baseline="0" dirty="0"/>
              <a:t>  </a:t>
            </a:r>
            <a:r>
              <a:rPr lang="en-US" dirty="0"/>
              <a:t>No demographic breakdown of data available.</a:t>
            </a:r>
            <a:r>
              <a:rPr lang="en-US" baseline="0" dirty="0"/>
              <a:t>   </a:t>
            </a:r>
            <a:r>
              <a:rPr lang="en-US" dirty="0"/>
              <a:t>Link to Source: </a:t>
            </a:r>
            <a:r>
              <a:rPr lang="en-US" dirty="0" err="1"/>
              <a:t>www.nsduhweb.rti.org</a:t>
            </a:r>
            <a:r>
              <a:rPr lang="en-US" dirty="0"/>
              <a:t>   </a:t>
            </a:r>
          </a:p>
          <a:p>
            <a:endParaRPr lang="en-US" dirty="0"/>
          </a:p>
        </p:txBody>
      </p:sp>
      <p:sp>
        <p:nvSpPr>
          <p:cNvPr id="4" name="Slide Number Placeholder 3"/>
          <p:cNvSpPr>
            <a:spLocks noGrp="1"/>
          </p:cNvSpPr>
          <p:nvPr>
            <p:ph type="sldNum" sz="quarter" idx="10"/>
          </p:nvPr>
        </p:nvSpPr>
        <p:spPr/>
        <p:txBody>
          <a:bodyPr/>
          <a:lstStyle/>
          <a:p>
            <a:fld id="{F0E44BE3-01A7-B745-9E6B-BF9BCE0E3791}" type="slidenum">
              <a:rPr lang="en-US" smtClean="0"/>
              <a:t>10</a:t>
            </a:fld>
            <a:endParaRPr lang="en-US"/>
          </a:p>
        </p:txBody>
      </p:sp>
    </p:spTree>
    <p:extLst>
      <p:ext uri="{BB962C8B-B14F-4D97-AF65-F5344CB8AC3E}">
        <p14:creationId xmlns:p14="http://schemas.microsoft.com/office/powerpoint/2010/main" val="893299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descr="TitleSlide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icon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2578" y="1586035"/>
            <a:ext cx="385955" cy="402496"/>
          </a:xfrm>
          <a:prstGeom prst="rect">
            <a:avLst/>
          </a:prstGeom>
        </p:spPr>
      </p:pic>
      <p:pic>
        <p:nvPicPr>
          <p:cNvPr id="12" name="Picture 11" descr="icon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34587" y="1619312"/>
            <a:ext cx="428648" cy="355421"/>
          </a:xfrm>
          <a:prstGeom prst="rect">
            <a:avLst/>
          </a:prstGeom>
        </p:spPr>
      </p:pic>
      <p:pic>
        <p:nvPicPr>
          <p:cNvPr id="13" name="Picture 12" descr="icon4.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22879" y="1585088"/>
            <a:ext cx="542562" cy="403443"/>
          </a:xfrm>
          <a:prstGeom prst="rect">
            <a:avLst/>
          </a:prstGeom>
        </p:spPr>
      </p:pic>
      <p:pic>
        <p:nvPicPr>
          <p:cNvPr id="14" name="Picture 13"/>
          <p:cNvPicPr>
            <a:picLocks noChangeAspect="1"/>
          </p:cNvPicPr>
          <p:nvPr userDrawn="1"/>
        </p:nvPicPr>
        <p:blipFill>
          <a:blip r:embed="rId6">
            <a:alphaModFix amt="70000"/>
            <a:extLst>
              <a:ext uri="{28A0092B-C50C-407E-A947-70E740481C1C}">
                <a14:useLocalDpi xmlns:a14="http://schemas.microsoft.com/office/drawing/2010/main" val="0"/>
              </a:ext>
            </a:extLst>
          </a:blip>
          <a:stretch>
            <a:fillRect/>
          </a:stretch>
        </p:blipFill>
        <p:spPr>
          <a:xfrm>
            <a:off x="2947269" y="1585088"/>
            <a:ext cx="347544" cy="403443"/>
          </a:xfrm>
          <a:prstGeom prst="rect">
            <a:avLst/>
          </a:prstGeom>
        </p:spPr>
      </p:pic>
      <p:sp>
        <p:nvSpPr>
          <p:cNvPr id="15" name="Title 1"/>
          <p:cNvSpPr>
            <a:spLocks noGrp="1"/>
          </p:cNvSpPr>
          <p:nvPr>
            <p:ph type="ctrTitle" hasCustomPrompt="1"/>
          </p:nvPr>
        </p:nvSpPr>
        <p:spPr>
          <a:xfrm>
            <a:off x="336550" y="3317875"/>
            <a:ext cx="8610600" cy="1470025"/>
          </a:xfrm>
          <a:prstGeom prst="rect">
            <a:avLst/>
          </a:prstGeom>
        </p:spPr>
        <p:txBody>
          <a:bodyPr>
            <a:normAutofit/>
          </a:bodyPr>
          <a:lstStyle>
            <a:lvl1pPr>
              <a:defRPr sz="4000" b="1" i="0" baseline="0">
                <a:solidFill>
                  <a:srgbClr val="577785"/>
                </a:solidFill>
                <a:latin typeface="Arial"/>
                <a:cs typeface="Arial"/>
              </a:defRPr>
            </a:lvl1pPr>
          </a:lstStyle>
          <a:p>
            <a:r>
              <a:rPr lang="en-US" dirty="0"/>
              <a:t>Click to edit webinar title</a:t>
            </a:r>
          </a:p>
        </p:txBody>
      </p:sp>
      <p:pic>
        <p:nvPicPr>
          <p:cNvPr id="22" name="Picture 21" descr="CAPT Logo Recreated.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32734" y="6085849"/>
            <a:ext cx="2357086" cy="392848"/>
          </a:xfrm>
          <a:prstGeom prst="rect">
            <a:avLst/>
          </a:prstGeom>
        </p:spPr>
      </p:pic>
    </p:spTree>
    <p:extLst>
      <p:ext uri="{BB962C8B-B14F-4D97-AF65-F5344CB8AC3E}">
        <p14:creationId xmlns:p14="http://schemas.microsoft.com/office/powerpoint/2010/main" val="1720560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t - Section Titl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itle 1"/>
          <p:cNvSpPr txBox="1">
            <a:spLocks/>
          </p:cNvSpPr>
          <p:nvPr userDrawn="1"/>
        </p:nvSpPr>
        <p:spPr>
          <a:xfrm>
            <a:off x="457200" y="4832350"/>
            <a:ext cx="8610600" cy="12128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b="0" i="0" kern="1200" baseline="0">
                <a:solidFill>
                  <a:srgbClr val="FFFFFF"/>
                </a:solidFill>
                <a:latin typeface="Arial"/>
                <a:ea typeface="+mj-ea"/>
                <a:cs typeface="Arial"/>
              </a:defRPr>
            </a:lvl1pPr>
          </a:lstStyle>
          <a:p>
            <a:endParaRPr lang="en-US" dirty="0">
              <a:solidFill>
                <a:srgbClr val="478BB5"/>
              </a:solidFill>
            </a:endParaRPr>
          </a:p>
        </p:txBody>
      </p:sp>
      <p:pic>
        <p:nvPicPr>
          <p:cNvPr id="8" name="Picture 7" descr="CAPT Logo Recreat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1532" y="6084964"/>
            <a:ext cx="2361827" cy="393638"/>
          </a:xfrm>
          <a:prstGeom prst="rect">
            <a:avLst/>
          </a:prstGeom>
        </p:spPr>
      </p:pic>
      <p:pic>
        <p:nvPicPr>
          <p:cNvPr id="14" name="Picture 13" descr="icon4.png"/>
          <p:cNvPicPr>
            <a:picLocks noChangeAspect="1"/>
          </p:cNvPicPr>
          <p:nvPr userDrawn="1"/>
        </p:nvPicPr>
        <p:blipFill>
          <a:blip r:embed="rId4">
            <a:duotone>
              <a:prstClr val="black"/>
              <a:srgbClr val="C89C46">
                <a:tint val="45000"/>
                <a:satMod val="400000"/>
              </a:srgbClr>
            </a:duotone>
            <a:alphaModFix amt="50000"/>
            <a:extLst>
              <a:ext uri="{28A0092B-C50C-407E-A947-70E740481C1C}">
                <a14:useLocalDpi xmlns:a14="http://schemas.microsoft.com/office/drawing/2010/main" val="0"/>
              </a:ext>
            </a:extLst>
          </a:blip>
          <a:stretch>
            <a:fillRect/>
          </a:stretch>
        </p:blipFill>
        <p:spPr>
          <a:xfrm>
            <a:off x="7650759" y="5851332"/>
            <a:ext cx="910579" cy="677096"/>
          </a:xfrm>
          <a:prstGeom prst="rect">
            <a:avLst/>
          </a:prstGeom>
        </p:spPr>
      </p:pic>
      <p:sp>
        <p:nvSpPr>
          <p:cNvPr id="10" name="Title 1"/>
          <p:cNvSpPr>
            <a:spLocks noGrp="1"/>
          </p:cNvSpPr>
          <p:nvPr>
            <p:ph type="ctrTitle" hasCustomPrompt="1"/>
          </p:nvPr>
        </p:nvSpPr>
        <p:spPr>
          <a:xfrm>
            <a:off x="330200" y="2182000"/>
            <a:ext cx="8610600" cy="667927"/>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4000" b="1" i="0">
                <a:solidFill>
                  <a:srgbClr val="FFFFFF"/>
                </a:solidFill>
                <a:latin typeface="Arial"/>
                <a:cs typeface="Arial"/>
              </a:defRPr>
            </a:lvl1pPr>
          </a:lstStyle>
          <a:p>
            <a:r>
              <a:rPr lang="en-US" dirty="0"/>
              <a:t>Click to edit Section Title</a:t>
            </a:r>
          </a:p>
        </p:txBody>
      </p:sp>
      <p:sp>
        <p:nvSpPr>
          <p:cNvPr id="12" name="Subtitle 2"/>
          <p:cNvSpPr>
            <a:spLocks noGrp="1"/>
          </p:cNvSpPr>
          <p:nvPr>
            <p:ph type="subTitle" idx="1" hasCustomPrompt="1"/>
          </p:nvPr>
        </p:nvSpPr>
        <p:spPr>
          <a:xfrm>
            <a:off x="330200" y="3730017"/>
            <a:ext cx="8610600" cy="1975457"/>
          </a:xfrm>
        </p:spPr>
        <p:txBody>
          <a:bodyPr>
            <a:noAutofit/>
          </a:bodyPr>
          <a:lstStyle>
            <a:lvl1pPr marL="0" indent="0" algn="l">
              <a:buNone/>
              <a:defRPr sz="18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sp>
        <p:nvSpPr>
          <p:cNvPr id="9"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solidFill>
                  <a:srgbClr val="FFFFFF"/>
                </a:solidFill>
              </a:rPr>
              <a:pPr/>
              <a:t>‹#›</a:t>
            </a:fld>
            <a:endParaRPr lang="en-US" sz="900" dirty="0">
              <a:solidFill>
                <a:srgbClr val="FFFFFF"/>
              </a:solidFill>
            </a:endParaRPr>
          </a:p>
        </p:txBody>
      </p:sp>
    </p:spTree>
    <p:extLst>
      <p:ext uri="{BB962C8B-B14F-4D97-AF65-F5344CB8AC3E}">
        <p14:creationId xmlns:p14="http://schemas.microsoft.com/office/powerpoint/2010/main" val="551318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uter - Content Horizontal">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b="10741"/>
          <a:stretch/>
        </p:blipFill>
        <p:spPr>
          <a:xfrm>
            <a:off x="0" y="0"/>
            <a:ext cx="9144000" cy="6121400"/>
          </a:xfrm>
          <a:prstGeom prst="rect">
            <a:avLst/>
          </a:prstGeom>
        </p:spPr>
      </p:pic>
      <p:sp>
        <p:nvSpPr>
          <p:cNvPr id="8" name="Title 1"/>
          <p:cNvSpPr>
            <a:spLocks noGrp="1"/>
          </p:cNvSpPr>
          <p:nvPr>
            <p:ph type="ctrTitle" hasCustomPrompt="1"/>
          </p:nvPr>
        </p:nvSpPr>
        <p:spPr>
          <a:xfrm>
            <a:off x="403412" y="0"/>
            <a:ext cx="8448488" cy="1105648"/>
          </a:xfrm>
          <a:prstGeom prst="rect">
            <a:avLst/>
          </a:prstGeom>
        </p:spPr>
        <p:txBody>
          <a:bodyPr>
            <a:noAutofit/>
          </a:bodyPr>
          <a:lstStyle>
            <a:lvl1pPr>
              <a:defRPr sz="4000" b="1" i="0" baseline="0">
                <a:solidFill>
                  <a:srgbClr val="FFFFFF"/>
                </a:solidFill>
                <a:latin typeface="Arial"/>
                <a:cs typeface="Arial"/>
              </a:defRPr>
            </a:lvl1pPr>
          </a:lstStyle>
          <a:p>
            <a:r>
              <a:rPr lang="en-US" dirty="0"/>
              <a:t>Click to edit slide title</a:t>
            </a:r>
          </a:p>
        </p:txBody>
      </p:sp>
      <p:sp>
        <p:nvSpPr>
          <p:cNvPr id="9" name="Subtitle 2"/>
          <p:cNvSpPr>
            <a:spLocks noGrp="1"/>
          </p:cNvSpPr>
          <p:nvPr>
            <p:ph type="subTitle" idx="1" hasCustomPrompt="1"/>
          </p:nvPr>
        </p:nvSpPr>
        <p:spPr>
          <a:xfrm>
            <a:off x="403412" y="1464235"/>
            <a:ext cx="8448488" cy="4453965"/>
          </a:xfrm>
          <a:prstGeom prst="rect">
            <a:avLst/>
          </a:prstGeo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pic>
        <p:nvPicPr>
          <p:cNvPr id="6" name="Picture 5" descr="Icon_Computer.png"/>
          <p:cNvPicPr>
            <a:picLocks noChangeAspect="1"/>
          </p:cNvPicPr>
          <p:nvPr userDrawn="1"/>
        </p:nvPicPr>
        <p:blipFill>
          <a:blip r:embed="rId3">
            <a:alphaModFix amt="49000"/>
            <a:extLst>
              <a:ext uri="{28A0092B-C50C-407E-A947-70E740481C1C}">
                <a14:useLocalDpi xmlns:a14="http://schemas.microsoft.com/office/drawing/2010/main" val="0"/>
              </a:ext>
            </a:extLst>
          </a:blip>
          <a:stretch>
            <a:fillRect/>
          </a:stretch>
        </p:blipFill>
        <p:spPr>
          <a:xfrm>
            <a:off x="7607364" y="5882676"/>
            <a:ext cx="908541" cy="819324"/>
          </a:xfrm>
          <a:prstGeom prst="rect">
            <a:avLst/>
          </a:prstGeom>
        </p:spPr>
      </p:pic>
      <p:sp>
        <p:nvSpPr>
          <p:cNvPr id="10"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1988423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uter - Content Vertic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ctrTitle" hasCustomPrompt="1"/>
          </p:nvPr>
        </p:nvSpPr>
        <p:spPr>
          <a:xfrm>
            <a:off x="304800" y="633171"/>
            <a:ext cx="3422650" cy="1597025"/>
          </a:xfrm>
          <a:prstGeom prst="rect">
            <a:avLst/>
          </a:prstGeom>
        </p:spPr>
        <p:txBody>
          <a:bodyPr>
            <a:noAutofit/>
          </a:bodyPr>
          <a:lstStyle>
            <a:lvl1pPr>
              <a:defRPr sz="4000" b="1" i="0">
                <a:solidFill>
                  <a:srgbClr val="FFFFFF"/>
                </a:solidFill>
                <a:latin typeface="Arial"/>
                <a:cs typeface="Arial"/>
              </a:defRPr>
            </a:lvl1pPr>
          </a:lstStyle>
          <a:p>
            <a:r>
              <a:rPr lang="en-US" dirty="0"/>
              <a:t>Click to edit slide title</a:t>
            </a:r>
          </a:p>
        </p:txBody>
      </p:sp>
      <p:pic>
        <p:nvPicPr>
          <p:cNvPr id="10" name="Picture 9" descr="CAPT Logo Recreat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1532" y="6084964"/>
            <a:ext cx="2361827" cy="393638"/>
          </a:xfrm>
          <a:prstGeom prst="rect">
            <a:avLst/>
          </a:prstGeom>
        </p:spPr>
      </p:pic>
      <p:sp>
        <p:nvSpPr>
          <p:cNvPr id="11" name="Subtitle 2"/>
          <p:cNvSpPr>
            <a:spLocks noGrp="1"/>
          </p:cNvSpPr>
          <p:nvPr>
            <p:ph type="subTitle" idx="1" hasCustomPrompt="1"/>
          </p:nvPr>
        </p:nvSpPr>
        <p:spPr>
          <a:xfrm>
            <a:off x="4519706" y="610533"/>
            <a:ext cx="4250018" cy="5094942"/>
          </a:xfr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pic>
        <p:nvPicPr>
          <p:cNvPr id="13" name="Picture 12" descr="Icon_Computer.png"/>
          <p:cNvPicPr>
            <a:picLocks noChangeAspect="1"/>
          </p:cNvPicPr>
          <p:nvPr userDrawn="1"/>
        </p:nvPicPr>
        <p:blipFill>
          <a:blip r:embed="rId4">
            <a:alphaModFix amt="49000"/>
            <a:extLst>
              <a:ext uri="{28A0092B-C50C-407E-A947-70E740481C1C}">
                <a14:useLocalDpi xmlns:a14="http://schemas.microsoft.com/office/drawing/2010/main" val="0"/>
              </a:ext>
            </a:extLst>
          </a:blip>
          <a:stretch>
            <a:fillRect/>
          </a:stretch>
        </p:blipFill>
        <p:spPr>
          <a:xfrm>
            <a:off x="7607364" y="5882676"/>
            <a:ext cx="908541" cy="819324"/>
          </a:xfrm>
          <a:prstGeom prst="rect">
            <a:avLst/>
          </a:prstGeom>
        </p:spPr>
      </p:pic>
      <p:sp>
        <p:nvSpPr>
          <p:cNvPr id="14"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1328760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uter - Section Titl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itle 1"/>
          <p:cNvSpPr txBox="1">
            <a:spLocks/>
          </p:cNvSpPr>
          <p:nvPr userDrawn="1"/>
        </p:nvSpPr>
        <p:spPr>
          <a:xfrm>
            <a:off x="457200" y="4832350"/>
            <a:ext cx="8610600" cy="12128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b="0" i="0" kern="1200" baseline="0">
                <a:solidFill>
                  <a:srgbClr val="FFFFFF"/>
                </a:solidFill>
                <a:latin typeface="Arial"/>
                <a:ea typeface="+mj-ea"/>
                <a:cs typeface="Arial"/>
              </a:defRPr>
            </a:lvl1pPr>
          </a:lstStyle>
          <a:p>
            <a:endParaRPr lang="en-US" dirty="0">
              <a:solidFill>
                <a:srgbClr val="478BB5"/>
              </a:solidFill>
            </a:endParaRPr>
          </a:p>
        </p:txBody>
      </p:sp>
      <p:pic>
        <p:nvPicPr>
          <p:cNvPr id="8" name="Picture 7" descr="CAPT Logo Recreat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1532" y="6084964"/>
            <a:ext cx="2361827" cy="393638"/>
          </a:xfrm>
          <a:prstGeom prst="rect">
            <a:avLst/>
          </a:prstGeom>
        </p:spPr>
      </p:pic>
      <p:pic>
        <p:nvPicPr>
          <p:cNvPr id="9" name="Picture 8" descr="Icon_Computer.png"/>
          <p:cNvPicPr>
            <a:picLocks noChangeAspect="1"/>
          </p:cNvPicPr>
          <p:nvPr userDrawn="1"/>
        </p:nvPicPr>
        <p:blipFill>
          <a:blip r:embed="rId4">
            <a:alphaModFix amt="49000"/>
            <a:lum bright="70000" contras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7607364" y="5882676"/>
            <a:ext cx="908541" cy="819324"/>
          </a:xfrm>
          <a:prstGeom prst="rect">
            <a:avLst/>
          </a:prstGeom>
        </p:spPr>
      </p:pic>
      <p:sp>
        <p:nvSpPr>
          <p:cNvPr id="10" name="Title 1"/>
          <p:cNvSpPr>
            <a:spLocks noGrp="1"/>
          </p:cNvSpPr>
          <p:nvPr>
            <p:ph type="ctrTitle" hasCustomPrompt="1"/>
          </p:nvPr>
        </p:nvSpPr>
        <p:spPr>
          <a:xfrm>
            <a:off x="330200" y="2182000"/>
            <a:ext cx="8610600" cy="667927"/>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4000" b="1" i="0">
                <a:solidFill>
                  <a:srgbClr val="FFFFFF"/>
                </a:solidFill>
                <a:latin typeface="Arial"/>
                <a:cs typeface="Arial"/>
              </a:defRPr>
            </a:lvl1pPr>
          </a:lstStyle>
          <a:p>
            <a:r>
              <a:rPr lang="en-US" dirty="0"/>
              <a:t>Click to edit Section Title</a:t>
            </a:r>
          </a:p>
        </p:txBody>
      </p:sp>
      <p:sp>
        <p:nvSpPr>
          <p:cNvPr id="12" name="Subtitle 2"/>
          <p:cNvSpPr>
            <a:spLocks noGrp="1"/>
          </p:cNvSpPr>
          <p:nvPr>
            <p:ph type="subTitle" idx="1" hasCustomPrompt="1"/>
          </p:nvPr>
        </p:nvSpPr>
        <p:spPr>
          <a:xfrm>
            <a:off x="330200" y="3730017"/>
            <a:ext cx="8610600" cy="1975457"/>
          </a:xfrm>
        </p:spPr>
        <p:txBody>
          <a:bodyPr>
            <a:noAutofit/>
          </a:bodyPr>
          <a:lstStyle>
            <a:lvl1pPr marL="0" indent="0" algn="l">
              <a:buNone/>
              <a:defRPr sz="18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sp>
        <p:nvSpPr>
          <p:cNvPr id="16"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solidFill>
                  <a:srgbClr val="FFFFFF"/>
                </a:solidFill>
              </a:rPr>
              <a:pPr/>
              <a:t>‹#›</a:t>
            </a:fld>
            <a:endParaRPr lang="en-US" sz="900" dirty="0">
              <a:solidFill>
                <a:srgbClr val="FFFFFF"/>
              </a:solidFill>
            </a:endParaRPr>
          </a:p>
        </p:txBody>
      </p:sp>
    </p:spTree>
    <p:extLst>
      <p:ext uri="{BB962C8B-B14F-4D97-AF65-F5344CB8AC3E}">
        <p14:creationId xmlns:p14="http://schemas.microsoft.com/office/powerpoint/2010/main" val="3406479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andout - Content Horizontal">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b="10741"/>
          <a:stretch/>
        </p:blipFill>
        <p:spPr>
          <a:xfrm>
            <a:off x="0" y="0"/>
            <a:ext cx="9144000" cy="6121400"/>
          </a:xfrm>
          <a:prstGeom prst="rect">
            <a:avLst/>
          </a:prstGeom>
        </p:spPr>
      </p:pic>
      <p:sp>
        <p:nvSpPr>
          <p:cNvPr id="8" name="Title 1"/>
          <p:cNvSpPr>
            <a:spLocks noGrp="1"/>
          </p:cNvSpPr>
          <p:nvPr>
            <p:ph type="ctrTitle" hasCustomPrompt="1"/>
          </p:nvPr>
        </p:nvSpPr>
        <p:spPr>
          <a:xfrm>
            <a:off x="403412" y="0"/>
            <a:ext cx="8448488" cy="1105648"/>
          </a:xfrm>
          <a:prstGeom prst="rect">
            <a:avLst/>
          </a:prstGeom>
        </p:spPr>
        <p:txBody>
          <a:bodyPr>
            <a:noAutofit/>
          </a:bodyPr>
          <a:lstStyle>
            <a:lvl1pPr>
              <a:defRPr sz="4000" b="1" i="0" baseline="0">
                <a:solidFill>
                  <a:srgbClr val="FFFFFF"/>
                </a:solidFill>
                <a:latin typeface="Arial"/>
                <a:cs typeface="Arial"/>
              </a:defRPr>
            </a:lvl1pPr>
          </a:lstStyle>
          <a:p>
            <a:r>
              <a:rPr lang="en-US" dirty="0"/>
              <a:t>Click to edit slide title</a:t>
            </a:r>
          </a:p>
        </p:txBody>
      </p:sp>
      <p:sp>
        <p:nvSpPr>
          <p:cNvPr id="9" name="Subtitle 2"/>
          <p:cNvSpPr>
            <a:spLocks noGrp="1"/>
          </p:cNvSpPr>
          <p:nvPr>
            <p:ph type="subTitle" idx="1" hasCustomPrompt="1"/>
          </p:nvPr>
        </p:nvSpPr>
        <p:spPr>
          <a:xfrm>
            <a:off x="403412" y="1464235"/>
            <a:ext cx="8448488" cy="4453965"/>
          </a:xfrm>
          <a:prstGeom prst="rect">
            <a:avLst/>
          </a:prstGeo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pic>
        <p:nvPicPr>
          <p:cNvPr id="2" name="Picture 1" descr="Handout_icon.png"/>
          <p:cNvPicPr>
            <a:picLocks noChangeAspect="1"/>
          </p:cNvPicPr>
          <p:nvPr userDrawn="1"/>
        </p:nvPicPr>
        <p:blipFill>
          <a:blip r:embed="rId3">
            <a:alphaModFix amt="25000"/>
            <a:extLst>
              <a:ext uri="{28A0092B-C50C-407E-A947-70E740481C1C}">
                <a14:useLocalDpi xmlns:a14="http://schemas.microsoft.com/office/drawing/2010/main" val="0"/>
              </a:ext>
            </a:extLst>
          </a:blip>
          <a:stretch>
            <a:fillRect/>
          </a:stretch>
        </p:blipFill>
        <p:spPr>
          <a:xfrm>
            <a:off x="7804874" y="5838275"/>
            <a:ext cx="636952" cy="739399"/>
          </a:xfrm>
          <a:prstGeom prst="rect">
            <a:avLst/>
          </a:prstGeom>
        </p:spPr>
      </p:pic>
      <p:sp>
        <p:nvSpPr>
          <p:cNvPr id="11"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2333497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andout - Content Vertic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ctrTitle" hasCustomPrompt="1"/>
          </p:nvPr>
        </p:nvSpPr>
        <p:spPr>
          <a:xfrm>
            <a:off x="304800" y="633171"/>
            <a:ext cx="3422650" cy="1597025"/>
          </a:xfrm>
          <a:prstGeom prst="rect">
            <a:avLst/>
          </a:prstGeom>
        </p:spPr>
        <p:txBody>
          <a:bodyPr>
            <a:noAutofit/>
          </a:bodyPr>
          <a:lstStyle>
            <a:lvl1pPr>
              <a:defRPr sz="4000" b="1" i="0">
                <a:solidFill>
                  <a:srgbClr val="FFFFFF"/>
                </a:solidFill>
                <a:latin typeface="Arial"/>
                <a:cs typeface="Arial"/>
              </a:defRPr>
            </a:lvl1pPr>
          </a:lstStyle>
          <a:p>
            <a:r>
              <a:rPr lang="en-US" dirty="0"/>
              <a:t>Click to edit slide title</a:t>
            </a:r>
          </a:p>
        </p:txBody>
      </p:sp>
      <p:pic>
        <p:nvPicPr>
          <p:cNvPr id="10" name="Picture 9" descr="CAPT Logo Recreat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1532" y="6084964"/>
            <a:ext cx="2361827" cy="393638"/>
          </a:xfrm>
          <a:prstGeom prst="rect">
            <a:avLst/>
          </a:prstGeom>
        </p:spPr>
      </p:pic>
      <p:sp>
        <p:nvSpPr>
          <p:cNvPr id="11" name="Subtitle 2"/>
          <p:cNvSpPr>
            <a:spLocks noGrp="1"/>
          </p:cNvSpPr>
          <p:nvPr>
            <p:ph type="subTitle" idx="1" hasCustomPrompt="1"/>
          </p:nvPr>
        </p:nvSpPr>
        <p:spPr>
          <a:xfrm>
            <a:off x="4519706" y="610533"/>
            <a:ext cx="4250018" cy="5094942"/>
          </a:xfr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pic>
        <p:nvPicPr>
          <p:cNvPr id="12" name="Picture 11" descr="Handout_icon.png"/>
          <p:cNvPicPr>
            <a:picLocks noChangeAspect="1"/>
          </p:cNvPicPr>
          <p:nvPr userDrawn="1"/>
        </p:nvPicPr>
        <p:blipFill>
          <a:blip r:embed="rId4">
            <a:alphaModFix amt="25000"/>
            <a:extLst>
              <a:ext uri="{28A0092B-C50C-407E-A947-70E740481C1C}">
                <a14:useLocalDpi xmlns:a14="http://schemas.microsoft.com/office/drawing/2010/main" val="0"/>
              </a:ext>
            </a:extLst>
          </a:blip>
          <a:stretch>
            <a:fillRect/>
          </a:stretch>
        </p:blipFill>
        <p:spPr>
          <a:xfrm>
            <a:off x="7804874" y="5838275"/>
            <a:ext cx="636952" cy="739399"/>
          </a:xfrm>
          <a:prstGeom prst="rect">
            <a:avLst/>
          </a:prstGeom>
        </p:spPr>
      </p:pic>
      <p:sp>
        <p:nvSpPr>
          <p:cNvPr id="13"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3810092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andout - Section Titl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itle 1"/>
          <p:cNvSpPr txBox="1">
            <a:spLocks/>
          </p:cNvSpPr>
          <p:nvPr userDrawn="1"/>
        </p:nvSpPr>
        <p:spPr>
          <a:xfrm>
            <a:off x="457200" y="4832350"/>
            <a:ext cx="8610600" cy="12128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b="0" i="0" kern="1200" baseline="0">
                <a:solidFill>
                  <a:srgbClr val="FFFFFF"/>
                </a:solidFill>
                <a:latin typeface="Arial"/>
                <a:ea typeface="+mj-ea"/>
                <a:cs typeface="Arial"/>
              </a:defRPr>
            </a:lvl1pPr>
          </a:lstStyle>
          <a:p>
            <a:endParaRPr lang="en-US" dirty="0">
              <a:solidFill>
                <a:srgbClr val="478BB5"/>
              </a:solidFill>
            </a:endParaRPr>
          </a:p>
        </p:txBody>
      </p:sp>
      <p:pic>
        <p:nvPicPr>
          <p:cNvPr id="8" name="Picture 7" descr="CAPT Logo Recreat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1532" y="6084964"/>
            <a:ext cx="2361827" cy="393638"/>
          </a:xfrm>
          <a:prstGeom prst="rect">
            <a:avLst/>
          </a:prstGeom>
        </p:spPr>
      </p:pic>
      <p:sp>
        <p:nvSpPr>
          <p:cNvPr id="10" name="Title 1"/>
          <p:cNvSpPr>
            <a:spLocks noGrp="1"/>
          </p:cNvSpPr>
          <p:nvPr>
            <p:ph type="ctrTitle" hasCustomPrompt="1"/>
          </p:nvPr>
        </p:nvSpPr>
        <p:spPr>
          <a:xfrm>
            <a:off x="330200" y="2182000"/>
            <a:ext cx="8610600" cy="667927"/>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4000" b="1" i="0">
                <a:solidFill>
                  <a:srgbClr val="FFFFFF"/>
                </a:solidFill>
                <a:latin typeface="Arial"/>
                <a:cs typeface="Arial"/>
              </a:defRPr>
            </a:lvl1pPr>
          </a:lstStyle>
          <a:p>
            <a:r>
              <a:rPr lang="en-US" dirty="0"/>
              <a:t>Click to edit Section Title</a:t>
            </a:r>
          </a:p>
        </p:txBody>
      </p:sp>
      <p:sp>
        <p:nvSpPr>
          <p:cNvPr id="12" name="Subtitle 2"/>
          <p:cNvSpPr>
            <a:spLocks noGrp="1"/>
          </p:cNvSpPr>
          <p:nvPr>
            <p:ph type="subTitle" idx="1" hasCustomPrompt="1"/>
          </p:nvPr>
        </p:nvSpPr>
        <p:spPr>
          <a:xfrm>
            <a:off x="330200" y="3730017"/>
            <a:ext cx="8610600" cy="1975457"/>
          </a:xfrm>
        </p:spPr>
        <p:txBody>
          <a:bodyPr>
            <a:noAutofit/>
          </a:bodyPr>
          <a:lstStyle>
            <a:lvl1pPr marL="0" indent="0" algn="l">
              <a:buNone/>
              <a:defRPr sz="18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pic>
        <p:nvPicPr>
          <p:cNvPr id="15" name="Picture 14"/>
          <p:cNvPicPr>
            <a:picLocks noChangeAspect="1"/>
          </p:cNvPicPr>
          <p:nvPr userDrawn="1"/>
        </p:nvPicPr>
        <p:blipFill>
          <a:blip r:embed="rId4">
            <a:alphaModFix amt="35000"/>
            <a:extLst>
              <a:ext uri="{28A0092B-C50C-407E-A947-70E740481C1C}">
                <a14:useLocalDpi xmlns:a14="http://schemas.microsoft.com/office/drawing/2010/main" val="0"/>
              </a:ext>
            </a:extLst>
          </a:blip>
          <a:stretch>
            <a:fillRect/>
          </a:stretch>
        </p:blipFill>
        <p:spPr>
          <a:xfrm>
            <a:off x="7804874" y="5838275"/>
            <a:ext cx="636952" cy="739398"/>
          </a:xfrm>
          <a:prstGeom prst="rect">
            <a:avLst/>
          </a:prstGeom>
        </p:spPr>
      </p:pic>
      <p:sp>
        <p:nvSpPr>
          <p:cNvPr id="16"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solidFill>
                  <a:srgbClr val="FFFFFF"/>
                </a:solidFill>
              </a:rPr>
              <a:pPr/>
              <a:t>‹#›</a:t>
            </a:fld>
            <a:endParaRPr lang="en-US" sz="900" dirty="0">
              <a:solidFill>
                <a:srgbClr val="FFFFFF"/>
              </a:solidFill>
            </a:endParaRPr>
          </a:p>
        </p:txBody>
      </p:sp>
    </p:spTree>
    <p:extLst>
      <p:ext uri="{BB962C8B-B14F-4D97-AF65-F5344CB8AC3E}">
        <p14:creationId xmlns:p14="http://schemas.microsoft.com/office/powerpoint/2010/main" val="2542765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PT Logo &amp; Stripes">
    <p:spTree>
      <p:nvGrpSpPr>
        <p:cNvPr id="1" name=""/>
        <p:cNvGrpSpPr/>
        <p:nvPr/>
      </p:nvGrpSpPr>
      <p:grpSpPr>
        <a:xfrm>
          <a:off x="0" y="0"/>
          <a:ext cx="0" cy="0"/>
          <a:chOff x="0" y="0"/>
          <a:chExt cx="0" cy="0"/>
        </a:xfrm>
      </p:grpSpPr>
      <p:pic>
        <p:nvPicPr>
          <p:cNvPr id="8" name="Picture 7" descr="header interior slide.png"/>
          <p:cNvPicPr>
            <a:picLocks noChangeAspect="1"/>
          </p:cNvPicPr>
          <p:nvPr userDrawn="1"/>
        </p:nvPicPr>
        <p:blipFill rotWithShape="1">
          <a:blip r:embed="rId2">
            <a:extLst>
              <a:ext uri="{28A0092B-C50C-407E-A947-70E740481C1C}">
                <a14:useLocalDpi xmlns:a14="http://schemas.microsoft.com/office/drawing/2010/main" val="0"/>
              </a:ext>
            </a:extLst>
          </a:blip>
          <a:srcRect b="98796"/>
          <a:stretch/>
        </p:blipFill>
        <p:spPr>
          <a:xfrm>
            <a:off x="0" y="0"/>
            <a:ext cx="9144000" cy="82550"/>
          </a:xfrm>
          <a:prstGeom prst="rect">
            <a:avLst/>
          </a:prstGeom>
        </p:spPr>
      </p:pic>
      <p:sp>
        <p:nvSpPr>
          <p:cNvPr id="3" name="Subtitle 2"/>
          <p:cNvSpPr>
            <a:spLocks noGrp="1"/>
          </p:cNvSpPr>
          <p:nvPr>
            <p:ph type="subTitle" idx="1" hasCustomPrompt="1"/>
          </p:nvPr>
        </p:nvSpPr>
        <p:spPr>
          <a:xfrm>
            <a:off x="403412" y="1091172"/>
            <a:ext cx="8448488" cy="4453965"/>
          </a:xfrm>
          <a:prstGeom prst="rect">
            <a:avLst/>
          </a:prstGeo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sp>
        <p:nvSpPr>
          <p:cNvPr id="4"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2311966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PT Logo Only">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03412" y="1091172"/>
            <a:ext cx="8448488" cy="4453965"/>
          </a:xfrm>
          <a:prstGeom prst="rect">
            <a:avLst/>
          </a:prstGeo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sp>
        <p:nvSpPr>
          <p:cNvPr id="4"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719825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8194"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4174" t="31675" r="10332" b="41168"/>
          <a:stretch/>
        </p:blipFill>
        <p:spPr bwMode="auto">
          <a:xfrm>
            <a:off x="-1" y="192502"/>
            <a:ext cx="9151701" cy="21038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457200" y="-94605"/>
            <a:ext cx="8229600" cy="96088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31397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Horizontal">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b="10741"/>
          <a:stretch/>
        </p:blipFill>
        <p:spPr>
          <a:xfrm>
            <a:off x="0" y="0"/>
            <a:ext cx="9144000" cy="6121400"/>
          </a:xfrm>
          <a:prstGeom prst="rect">
            <a:avLst/>
          </a:prstGeom>
        </p:spPr>
      </p:pic>
      <p:sp>
        <p:nvSpPr>
          <p:cNvPr id="8" name="Title 1"/>
          <p:cNvSpPr>
            <a:spLocks noGrp="1"/>
          </p:cNvSpPr>
          <p:nvPr>
            <p:ph type="ctrTitle" hasCustomPrompt="1"/>
          </p:nvPr>
        </p:nvSpPr>
        <p:spPr>
          <a:xfrm>
            <a:off x="403412" y="0"/>
            <a:ext cx="8448488" cy="1105648"/>
          </a:xfrm>
          <a:prstGeom prst="rect">
            <a:avLst/>
          </a:prstGeom>
        </p:spPr>
        <p:txBody>
          <a:bodyPr>
            <a:noAutofit/>
          </a:bodyPr>
          <a:lstStyle>
            <a:lvl1pPr>
              <a:defRPr sz="4000" b="1" i="0" baseline="0">
                <a:solidFill>
                  <a:srgbClr val="FFFFFF"/>
                </a:solidFill>
                <a:latin typeface="Arial"/>
                <a:cs typeface="Arial"/>
              </a:defRPr>
            </a:lvl1pPr>
          </a:lstStyle>
          <a:p>
            <a:r>
              <a:rPr lang="en-US" dirty="0"/>
              <a:t>Click to edit slide title</a:t>
            </a:r>
          </a:p>
        </p:txBody>
      </p:sp>
      <p:sp>
        <p:nvSpPr>
          <p:cNvPr id="9" name="Subtitle 2"/>
          <p:cNvSpPr>
            <a:spLocks noGrp="1"/>
          </p:cNvSpPr>
          <p:nvPr>
            <p:ph type="subTitle" idx="1" hasCustomPrompt="1"/>
          </p:nvPr>
        </p:nvSpPr>
        <p:spPr>
          <a:xfrm>
            <a:off x="403412" y="1464234"/>
            <a:ext cx="8448488" cy="4365065"/>
          </a:xfrm>
          <a:prstGeom prst="rect">
            <a:avLst/>
          </a:prstGeo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sp>
        <p:nvSpPr>
          <p:cNvPr id="7"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7125367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pic>
        <p:nvPicPr>
          <p:cNvPr id="8194"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4174" t="31675" r="10332" b="41168"/>
          <a:stretch/>
        </p:blipFill>
        <p:spPr bwMode="auto">
          <a:xfrm>
            <a:off x="-1" y="192502"/>
            <a:ext cx="9151701" cy="21038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457200" y="-94605"/>
            <a:ext cx="8229600" cy="96088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788680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3"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l="34174" t="31676" r="10332" b="41168"/>
          <a:stretch>
            <a:fillRect/>
          </a:stretch>
        </p:blipFill>
        <p:spPr bwMode="auto">
          <a:xfrm>
            <a:off x="0" y="192088"/>
            <a:ext cx="9151938" cy="2105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457200" y="-94605"/>
            <a:ext cx="8229600" cy="96088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056281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57200" y="1313091"/>
            <a:ext cx="2133600" cy="365125"/>
          </a:xfrm>
          <a:prstGeom prst="rect">
            <a:avLst/>
          </a:prstGeom>
        </p:spPr>
        <p:txBody>
          <a:bodyPr/>
          <a:lstStyle/>
          <a:p>
            <a:fld id="{6A8B13A0-CF5D-D04B-8720-A9565B8B26A0}" type="slidenum">
              <a:rPr lang="en-US" smtClean="0"/>
              <a:pPr/>
              <a:t>‹#›</a:t>
            </a:fld>
            <a:endParaRPr lang="en-US"/>
          </a:p>
        </p:txBody>
      </p:sp>
    </p:spTree>
    <p:extLst>
      <p:ext uri="{BB962C8B-B14F-4D97-AF65-F5344CB8AC3E}">
        <p14:creationId xmlns:p14="http://schemas.microsoft.com/office/powerpoint/2010/main" val="11573689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0206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0206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a:xfrm>
            <a:off x="457200" y="1312863"/>
            <a:ext cx="2133600" cy="365125"/>
          </a:xfrm>
          <a:prstGeom prst="rect">
            <a:avLst/>
          </a:prstGeom>
        </p:spPr>
        <p:txBody>
          <a:bodyPr/>
          <a:lstStyle>
            <a:lvl1pPr fontAlgn="base">
              <a:spcBef>
                <a:spcPct val="0"/>
              </a:spcBef>
              <a:spcAft>
                <a:spcPct val="0"/>
              </a:spcAft>
              <a:defRPr>
                <a:latin typeface="Arial" charset="0"/>
                <a:ea typeface="MS PGothic" pitchFamily="34" charset="-128"/>
              </a:defRPr>
            </a:lvl1pPr>
          </a:lstStyle>
          <a:p>
            <a:pPr>
              <a:defRPr/>
            </a:pPr>
            <a:fld id="{DE5A7C3A-96E3-436A-8805-E2F421348DDE}" type="slidenum">
              <a:rPr lang="en-US"/>
              <a:pPr>
                <a:defRPr/>
              </a:pPr>
              <a:t>‹#›</a:t>
            </a:fld>
            <a:endParaRPr lang="en-US"/>
          </a:p>
        </p:txBody>
      </p:sp>
    </p:spTree>
    <p:extLst>
      <p:ext uri="{BB962C8B-B14F-4D97-AF65-F5344CB8AC3E}">
        <p14:creationId xmlns:p14="http://schemas.microsoft.com/office/powerpoint/2010/main" val="3174205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4"/>
          <p:cNvSpPr>
            <a:spLocks noGrp="1"/>
          </p:cNvSpPr>
          <p:nvPr>
            <p:ph type="sldNum" sz="quarter" idx="10"/>
          </p:nvPr>
        </p:nvSpPr>
        <p:spPr>
          <a:xfrm>
            <a:off x="457200" y="1312863"/>
            <a:ext cx="2133600" cy="365125"/>
          </a:xfrm>
          <a:prstGeom prst="rect">
            <a:avLst/>
          </a:prstGeom>
        </p:spPr>
        <p:txBody>
          <a:bodyPr/>
          <a:lstStyle>
            <a:lvl1pPr fontAlgn="base">
              <a:spcBef>
                <a:spcPct val="0"/>
              </a:spcBef>
              <a:spcAft>
                <a:spcPct val="0"/>
              </a:spcAft>
              <a:defRPr>
                <a:latin typeface="Arial" charset="0"/>
                <a:ea typeface="MS PGothic" pitchFamily="34" charset="-128"/>
              </a:defRPr>
            </a:lvl1pPr>
          </a:lstStyle>
          <a:p>
            <a:pPr>
              <a:defRPr/>
            </a:pPr>
            <a:fld id="{65CC3F7A-8884-4572-A546-F64DE6010E05}" type="slidenum">
              <a:rPr lang="en-US"/>
              <a:pPr>
                <a:defRPr/>
              </a:pPr>
              <a:t>‹#›</a:t>
            </a:fld>
            <a:endParaRPr lang="en-US"/>
          </a:p>
        </p:txBody>
      </p:sp>
    </p:spTree>
    <p:extLst>
      <p:ext uri="{BB962C8B-B14F-4D97-AF65-F5344CB8AC3E}">
        <p14:creationId xmlns:p14="http://schemas.microsoft.com/office/powerpoint/2010/main" val="15284691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AB40E29-FF76-4E41-8CDC-536AC25E2A7B}" type="datetime1">
              <a:rPr lang="en-US"/>
              <a:pPr>
                <a:defRPr/>
              </a:pPr>
              <a:t>11/10/19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571705F-9F56-C04E-A2CD-637C6297E025}" type="slidenum">
              <a:rPr lang="en-US"/>
              <a:pPr>
                <a:defRPr/>
              </a:pPr>
              <a:t>‹#›</a:t>
            </a:fld>
            <a:endParaRPr lang="en-US"/>
          </a:p>
        </p:txBody>
      </p:sp>
    </p:spTree>
    <p:extLst>
      <p:ext uri="{BB962C8B-B14F-4D97-AF65-F5344CB8AC3E}">
        <p14:creationId xmlns:p14="http://schemas.microsoft.com/office/powerpoint/2010/main" val="18664202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7F9E1C6-1F6D-5C4C-A52F-CB0292E97BB9}" type="datetimeFigureOut">
              <a:rPr lang="en-US" smtClean="0"/>
              <a:t>11/10/19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342DB-A77B-634F-8E8E-10ED7D3CF967}"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9168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Vertic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ctrTitle" hasCustomPrompt="1"/>
          </p:nvPr>
        </p:nvSpPr>
        <p:spPr>
          <a:xfrm>
            <a:off x="304800" y="633171"/>
            <a:ext cx="3422650" cy="1597025"/>
          </a:xfrm>
          <a:prstGeom prst="rect">
            <a:avLst/>
          </a:prstGeom>
        </p:spPr>
        <p:txBody>
          <a:bodyPr>
            <a:noAutofit/>
          </a:bodyPr>
          <a:lstStyle>
            <a:lvl1pPr>
              <a:defRPr sz="4000" b="1" i="0">
                <a:solidFill>
                  <a:srgbClr val="FFFFFF"/>
                </a:solidFill>
                <a:latin typeface="Arial"/>
                <a:cs typeface="Arial"/>
              </a:defRPr>
            </a:lvl1pPr>
          </a:lstStyle>
          <a:p>
            <a:r>
              <a:rPr lang="en-US" dirty="0"/>
              <a:t>Click to edit slide title</a:t>
            </a:r>
          </a:p>
        </p:txBody>
      </p:sp>
      <p:pic>
        <p:nvPicPr>
          <p:cNvPr id="10" name="Picture 9" descr="CAPT Logo Recreat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1532" y="6084964"/>
            <a:ext cx="2361827" cy="393638"/>
          </a:xfrm>
          <a:prstGeom prst="rect">
            <a:avLst/>
          </a:prstGeom>
        </p:spPr>
      </p:pic>
      <p:sp>
        <p:nvSpPr>
          <p:cNvPr id="11" name="Subtitle 2"/>
          <p:cNvSpPr>
            <a:spLocks noGrp="1"/>
          </p:cNvSpPr>
          <p:nvPr>
            <p:ph type="subTitle" idx="1" hasCustomPrompt="1"/>
          </p:nvPr>
        </p:nvSpPr>
        <p:spPr>
          <a:xfrm>
            <a:off x="4519706" y="610533"/>
            <a:ext cx="4250018" cy="5094942"/>
          </a:xfr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sp>
        <p:nvSpPr>
          <p:cNvPr id="7"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28871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itle 1"/>
          <p:cNvSpPr txBox="1">
            <a:spLocks/>
          </p:cNvSpPr>
          <p:nvPr userDrawn="1"/>
        </p:nvSpPr>
        <p:spPr>
          <a:xfrm>
            <a:off x="457200" y="4832350"/>
            <a:ext cx="8610600" cy="12128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b="0" i="0" kern="1200" baseline="0">
                <a:solidFill>
                  <a:srgbClr val="FFFFFF"/>
                </a:solidFill>
                <a:latin typeface="Arial"/>
                <a:ea typeface="+mj-ea"/>
                <a:cs typeface="Arial"/>
              </a:defRPr>
            </a:lvl1pPr>
          </a:lstStyle>
          <a:p>
            <a:endParaRPr lang="en-US" dirty="0">
              <a:solidFill>
                <a:srgbClr val="478BB5"/>
              </a:solidFill>
            </a:endParaRPr>
          </a:p>
        </p:txBody>
      </p:sp>
      <p:pic>
        <p:nvPicPr>
          <p:cNvPr id="8" name="Picture 7" descr="CAPT Logo Recreat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1532" y="6084964"/>
            <a:ext cx="2361827" cy="393638"/>
          </a:xfrm>
          <a:prstGeom prst="rect">
            <a:avLst/>
          </a:prstGeom>
        </p:spPr>
      </p:pic>
      <p:sp>
        <p:nvSpPr>
          <p:cNvPr id="10" name="Title 1"/>
          <p:cNvSpPr>
            <a:spLocks noGrp="1"/>
          </p:cNvSpPr>
          <p:nvPr>
            <p:ph type="ctrTitle" hasCustomPrompt="1"/>
          </p:nvPr>
        </p:nvSpPr>
        <p:spPr>
          <a:xfrm>
            <a:off x="330200" y="2182000"/>
            <a:ext cx="8610600" cy="667927"/>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4000" b="1" i="0">
                <a:solidFill>
                  <a:srgbClr val="FFFFFF"/>
                </a:solidFill>
                <a:latin typeface="Arial"/>
                <a:cs typeface="Arial"/>
              </a:defRPr>
            </a:lvl1pPr>
          </a:lstStyle>
          <a:p>
            <a:r>
              <a:rPr lang="en-US" dirty="0"/>
              <a:t>Click to edit Section Title</a:t>
            </a:r>
          </a:p>
        </p:txBody>
      </p:sp>
      <p:sp>
        <p:nvSpPr>
          <p:cNvPr id="12" name="Subtitle 2"/>
          <p:cNvSpPr>
            <a:spLocks noGrp="1"/>
          </p:cNvSpPr>
          <p:nvPr>
            <p:ph type="subTitle" idx="1" hasCustomPrompt="1"/>
          </p:nvPr>
        </p:nvSpPr>
        <p:spPr>
          <a:xfrm>
            <a:off x="330200" y="3730017"/>
            <a:ext cx="8610600" cy="1975457"/>
          </a:xfrm>
        </p:spPr>
        <p:txBody>
          <a:bodyPr>
            <a:noAutofit/>
          </a:bodyPr>
          <a:lstStyle>
            <a:lvl1pPr marL="0" indent="0" algn="l">
              <a:buNone/>
              <a:defRPr sz="18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sp>
        <p:nvSpPr>
          <p:cNvPr id="14"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solidFill>
                  <a:schemeClr val="bg1"/>
                </a:solidFill>
              </a:rPr>
              <a:pPr/>
              <a:t>‹#›</a:t>
            </a:fld>
            <a:endParaRPr lang="en-US" sz="900" dirty="0">
              <a:solidFill>
                <a:schemeClr val="bg1"/>
              </a:solidFill>
            </a:endParaRPr>
          </a:p>
        </p:txBody>
      </p:sp>
    </p:spTree>
    <p:extLst>
      <p:ext uri="{BB962C8B-B14F-4D97-AF65-F5344CB8AC3E}">
        <p14:creationId xmlns:p14="http://schemas.microsoft.com/office/powerpoint/2010/main" val="1960765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eople - Content Horizontal">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b="10741"/>
          <a:stretch/>
        </p:blipFill>
        <p:spPr>
          <a:xfrm>
            <a:off x="0" y="0"/>
            <a:ext cx="9144000" cy="6121400"/>
          </a:xfrm>
          <a:prstGeom prst="rect">
            <a:avLst/>
          </a:prstGeom>
        </p:spPr>
      </p:pic>
      <p:sp>
        <p:nvSpPr>
          <p:cNvPr id="8" name="Title 1"/>
          <p:cNvSpPr>
            <a:spLocks noGrp="1"/>
          </p:cNvSpPr>
          <p:nvPr>
            <p:ph type="ctrTitle" hasCustomPrompt="1"/>
          </p:nvPr>
        </p:nvSpPr>
        <p:spPr>
          <a:xfrm>
            <a:off x="403412" y="0"/>
            <a:ext cx="8448488" cy="1105648"/>
          </a:xfrm>
          <a:prstGeom prst="rect">
            <a:avLst/>
          </a:prstGeom>
        </p:spPr>
        <p:txBody>
          <a:bodyPr>
            <a:noAutofit/>
          </a:bodyPr>
          <a:lstStyle>
            <a:lvl1pPr>
              <a:defRPr sz="4000" b="1" i="0" baseline="0">
                <a:solidFill>
                  <a:srgbClr val="FFFFFF"/>
                </a:solidFill>
                <a:latin typeface="Arial"/>
                <a:cs typeface="Arial"/>
              </a:defRPr>
            </a:lvl1pPr>
          </a:lstStyle>
          <a:p>
            <a:r>
              <a:rPr lang="en-US" dirty="0"/>
              <a:t>Click to edit slide title</a:t>
            </a:r>
          </a:p>
        </p:txBody>
      </p:sp>
      <p:sp>
        <p:nvSpPr>
          <p:cNvPr id="9" name="Subtitle 2"/>
          <p:cNvSpPr>
            <a:spLocks noGrp="1"/>
          </p:cNvSpPr>
          <p:nvPr>
            <p:ph type="subTitle" idx="1" hasCustomPrompt="1"/>
          </p:nvPr>
        </p:nvSpPr>
        <p:spPr>
          <a:xfrm>
            <a:off x="403412" y="1464234"/>
            <a:ext cx="8448488" cy="4365065"/>
          </a:xfrm>
          <a:prstGeom prst="rect">
            <a:avLst/>
          </a:prstGeo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pic>
        <p:nvPicPr>
          <p:cNvPr id="5" name="Picture 4" descr="Icon_People.png"/>
          <p:cNvPicPr>
            <a:picLocks noChangeAspect="1"/>
          </p:cNvPicPr>
          <p:nvPr userDrawn="1"/>
        </p:nvPicPr>
        <p:blipFill>
          <a:blip r:embed="rId3">
            <a:alphaModFix amt="39000"/>
            <a:extLst>
              <a:ext uri="{28A0092B-C50C-407E-A947-70E740481C1C}">
                <a14:useLocalDpi xmlns:a14="http://schemas.microsoft.com/office/drawing/2010/main" val="0"/>
              </a:ext>
            </a:extLst>
          </a:blip>
          <a:stretch>
            <a:fillRect/>
          </a:stretch>
        </p:blipFill>
        <p:spPr>
          <a:xfrm>
            <a:off x="7635784" y="5926220"/>
            <a:ext cx="906136" cy="817155"/>
          </a:xfrm>
          <a:prstGeom prst="rect">
            <a:avLst/>
          </a:prstGeom>
        </p:spPr>
      </p:pic>
      <p:sp>
        <p:nvSpPr>
          <p:cNvPr id="6"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3224895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eople - Content Vertic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ctrTitle" hasCustomPrompt="1"/>
          </p:nvPr>
        </p:nvSpPr>
        <p:spPr>
          <a:xfrm>
            <a:off x="304800" y="633171"/>
            <a:ext cx="3422650" cy="1597025"/>
          </a:xfrm>
          <a:prstGeom prst="rect">
            <a:avLst/>
          </a:prstGeom>
        </p:spPr>
        <p:txBody>
          <a:bodyPr>
            <a:noAutofit/>
          </a:bodyPr>
          <a:lstStyle>
            <a:lvl1pPr>
              <a:defRPr sz="4000" b="1" i="0">
                <a:solidFill>
                  <a:srgbClr val="FFFFFF"/>
                </a:solidFill>
                <a:latin typeface="Arial"/>
                <a:cs typeface="Arial"/>
              </a:defRPr>
            </a:lvl1pPr>
          </a:lstStyle>
          <a:p>
            <a:r>
              <a:rPr lang="en-US" dirty="0"/>
              <a:t>Click to edit slide title</a:t>
            </a:r>
          </a:p>
        </p:txBody>
      </p:sp>
      <p:pic>
        <p:nvPicPr>
          <p:cNvPr id="10" name="Picture 9" descr="CAPT Logo Recreat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1532" y="6084964"/>
            <a:ext cx="2361827" cy="393638"/>
          </a:xfrm>
          <a:prstGeom prst="rect">
            <a:avLst/>
          </a:prstGeom>
        </p:spPr>
      </p:pic>
      <p:sp>
        <p:nvSpPr>
          <p:cNvPr id="11" name="Subtitle 2"/>
          <p:cNvSpPr>
            <a:spLocks noGrp="1"/>
          </p:cNvSpPr>
          <p:nvPr>
            <p:ph type="subTitle" idx="1" hasCustomPrompt="1"/>
          </p:nvPr>
        </p:nvSpPr>
        <p:spPr>
          <a:xfrm>
            <a:off x="4519706" y="610533"/>
            <a:ext cx="4250018" cy="5094942"/>
          </a:xfr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pic>
        <p:nvPicPr>
          <p:cNvPr id="8" name="Picture 7" descr="Icon_People.png"/>
          <p:cNvPicPr>
            <a:picLocks noChangeAspect="1"/>
          </p:cNvPicPr>
          <p:nvPr userDrawn="1"/>
        </p:nvPicPr>
        <p:blipFill>
          <a:blip r:embed="rId4">
            <a:alphaModFix amt="39000"/>
            <a:extLst>
              <a:ext uri="{28A0092B-C50C-407E-A947-70E740481C1C}">
                <a14:useLocalDpi xmlns:a14="http://schemas.microsoft.com/office/drawing/2010/main" val="0"/>
              </a:ext>
            </a:extLst>
          </a:blip>
          <a:stretch>
            <a:fillRect/>
          </a:stretch>
        </p:blipFill>
        <p:spPr>
          <a:xfrm>
            <a:off x="7635784" y="5926220"/>
            <a:ext cx="906136" cy="817155"/>
          </a:xfrm>
          <a:prstGeom prst="rect">
            <a:avLst/>
          </a:prstGeom>
        </p:spPr>
      </p:pic>
      <p:sp>
        <p:nvSpPr>
          <p:cNvPr id="7"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3010974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eople - Section Titl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itle 1"/>
          <p:cNvSpPr txBox="1">
            <a:spLocks/>
          </p:cNvSpPr>
          <p:nvPr userDrawn="1"/>
        </p:nvSpPr>
        <p:spPr>
          <a:xfrm>
            <a:off x="457200" y="4832350"/>
            <a:ext cx="8610600" cy="12128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b="0" i="0" kern="1200" baseline="0">
                <a:solidFill>
                  <a:srgbClr val="FFFFFF"/>
                </a:solidFill>
                <a:latin typeface="Arial"/>
                <a:ea typeface="+mj-ea"/>
                <a:cs typeface="Arial"/>
              </a:defRPr>
            </a:lvl1pPr>
          </a:lstStyle>
          <a:p>
            <a:endParaRPr lang="en-US" dirty="0">
              <a:solidFill>
                <a:srgbClr val="478BB5"/>
              </a:solidFill>
            </a:endParaRPr>
          </a:p>
        </p:txBody>
      </p:sp>
      <p:pic>
        <p:nvPicPr>
          <p:cNvPr id="8" name="Picture 7" descr="CAPT Logo Recreat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1532" y="6084964"/>
            <a:ext cx="2361827" cy="393638"/>
          </a:xfrm>
          <a:prstGeom prst="rect">
            <a:avLst/>
          </a:prstGeom>
        </p:spPr>
      </p:pic>
      <p:sp>
        <p:nvSpPr>
          <p:cNvPr id="10" name="Title 1"/>
          <p:cNvSpPr>
            <a:spLocks noGrp="1"/>
          </p:cNvSpPr>
          <p:nvPr>
            <p:ph type="ctrTitle" hasCustomPrompt="1"/>
          </p:nvPr>
        </p:nvSpPr>
        <p:spPr>
          <a:xfrm>
            <a:off x="330200" y="2182000"/>
            <a:ext cx="8610600" cy="667927"/>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4000" b="1" i="0">
                <a:solidFill>
                  <a:srgbClr val="FFFFFF"/>
                </a:solidFill>
                <a:latin typeface="Arial"/>
                <a:cs typeface="Arial"/>
              </a:defRPr>
            </a:lvl1pPr>
          </a:lstStyle>
          <a:p>
            <a:r>
              <a:rPr lang="en-US" dirty="0"/>
              <a:t>Click to edit Section Title</a:t>
            </a:r>
          </a:p>
        </p:txBody>
      </p:sp>
      <p:sp>
        <p:nvSpPr>
          <p:cNvPr id="12" name="Subtitle 2"/>
          <p:cNvSpPr>
            <a:spLocks noGrp="1"/>
          </p:cNvSpPr>
          <p:nvPr>
            <p:ph type="subTitle" idx="1" hasCustomPrompt="1"/>
          </p:nvPr>
        </p:nvSpPr>
        <p:spPr>
          <a:xfrm>
            <a:off x="330200" y="3730017"/>
            <a:ext cx="8610600" cy="1975457"/>
          </a:xfrm>
        </p:spPr>
        <p:txBody>
          <a:bodyPr>
            <a:noAutofit/>
          </a:bodyPr>
          <a:lstStyle>
            <a:lvl1pPr marL="0" indent="0" algn="l">
              <a:buNone/>
              <a:defRPr sz="18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pic>
        <p:nvPicPr>
          <p:cNvPr id="7" name="Picture 6" descr="Icon_People.png"/>
          <p:cNvPicPr>
            <a:picLocks noChangeAspect="1"/>
          </p:cNvPicPr>
          <p:nvPr userDrawn="1"/>
        </p:nvPicPr>
        <p:blipFill>
          <a:blip r:embed="rId4">
            <a:alphaModFix amt="39000"/>
            <a:lum bright="70000" contrast="-70000"/>
            <a:extLst>
              <a:ext uri="{28A0092B-C50C-407E-A947-70E740481C1C}">
                <a14:useLocalDpi xmlns:a14="http://schemas.microsoft.com/office/drawing/2010/main" val="0"/>
              </a:ext>
            </a:extLst>
          </a:blip>
          <a:stretch>
            <a:fillRect/>
          </a:stretch>
        </p:blipFill>
        <p:spPr>
          <a:xfrm>
            <a:off x="7630109" y="5921103"/>
            <a:ext cx="911811" cy="822273"/>
          </a:xfrm>
          <a:prstGeom prst="rect">
            <a:avLst/>
          </a:prstGeom>
        </p:spPr>
      </p:pic>
      <p:sp>
        <p:nvSpPr>
          <p:cNvPr id="9"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solidFill>
                  <a:srgbClr val="FFFFFF"/>
                </a:solidFill>
              </a:rPr>
              <a:pPr/>
              <a:t>‹#›</a:t>
            </a:fld>
            <a:endParaRPr lang="en-US" sz="900" dirty="0">
              <a:solidFill>
                <a:srgbClr val="FFFFFF"/>
              </a:solidFill>
            </a:endParaRPr>
          </a:p>
        </p:txBody>
      </p:sp>
    </p:spTree>
    <p:extLst>
      <p:ext uri="{BB962C8B-B14F-4D97-AF65-F5344CB8AC3E}">
        <p14:creationId xmlns:p14="http://schemas.microsoft.com/office/powerpoint/2010/main" val="3160869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t - Content Horizontal">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b="10741"/>
          <a:stretch/>
        </p:blipFill>
        <p:spPr>
          <a:xfrm>
            <a:off x="0" y="0"/>
            <a:ext cx="9144000" cy="6121400"/>
          </a:xfrm>
          <a:prstGeom prst="rect">
            <a:avLst/>
          </a:prstGeom>
        </p:spPr>
      </p:pic>
      <p:sp>
        <p:nvSpPr>
          <p:cNvPr id="8" name="Title 1"/>
          <p:cNvSpPr>
            <a:spLocks noGrp="1"/>
          </p:cNvSpPr>
          <p:nvPr>
            <p:ph type="ctrTitle" hasCustomPrompt="1"/>
          </p:nvPr>
        </p:nvSpPr>
        <p:spPr>
          <a:xfrm>
            <a:off x="403412" y="0"/>
            <a:ext cx="8448488" cy="1105648"/>
          </a:xfrm>
          <a:prstGeom prst="rect">
            <a:avLst/>
          </a:prstGeom>
        </p:spPr>
        <p:txBody>
          <a:bodyPr>
            <a:noAutofit/>
          </a:bodyPr>
          <a:lstStyle>
            <a:lvl1pPr>
              <a:defRPr sz="4000" b="1" i="0" baseline="0">
                <a:solidFill>
                  <a:srgbClr val="FFFFFF"/>
                </a:solidFill>
                <a:latin typeface="Arial"/>
                <a:cs typeface="Arial"/>
              </a:defRPr>
            </a:lvl1pPr>
          </a:lstStyle>
          <a:p>
            <a:r>
              <a:rPr lang="en-US" dirty="0"/>
              <a:t>Click to edit slide title</a:t>
            </a:r>
          </a:p>
        </p:txBody>
      </p:sp>
      <p:sp>
        <p:nvSpPr>
          <p:cNvPr id="9" name="Subtitle 2"/>
          <p:cNvSpPr>
            <a:spLocks noGrp="1"/>
          </p:cNvSpPr>
          <p:nvPr>
            <p:ph type="subTitle" idx="1" hasCustomPrompt="1"/>
          </p:nvPr>
        </p:nvSpPr>
        <p:spPr>
          <a:xfrm>
            <a:off x="403412" y="1464235"/>
            <a:ext cx="8448488" cy="4390465"/>
          </a:xfrm>
          <a:prstGeom prst="rect">
            <a:avLst/>
          </a:prstGeo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pic>
        <p:nvPicPr>
          <p:cNvPr id="7" name="Picture 6" descr="icon4.png"/>
          <p:cNvPicPr>
            <a:picLocks noChangeAspect="1"/>
          </p:cNvPicPr>
          <p:nvPr userDrawn="1"/>
        </p:nvPicPr>
        <p:blipFill>
          <a:blip r:embed="rId3">
            <a:duotone>
              <a:prstClr val="black"/>
              <a:srgbClr val="C89C46">
                <a:tint val="45000"/>
                <a:satMod val="400000"/>
              </a:srgbClr>
            </a:duotone>
            <a:alphaModFix amt="60000"/>
            <a:extLst>
              <a:ext uri="{28A0092B-C50C-407E-A947-70E740481C1C}">
                <a14:useLocalDpi xmlns:a14="http://schemas.microsoft.com/office/drawing/2010/main" val="0"/>
              </a:ext>
            </a:extLst>
          </a:blip>
          <a:stretch>
            <a:fillRect/>
          </a:stretch>
        </p:blipFill>
        <p:spPr>
          <a:xfrm>
            <a:off x="7650759" y="5851332"/>
            <a:ext cx="910579" cy="677096"/>
          </a:xfrm>
          <a:prstGeom prst="rect">
            <a:avLst/>
          </a:prstGeom>
        </p:spPr>
      </p:pic>
      <p:sp>
        <p:nvSpPr>
          <p:cNvPr id="6"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633521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t - Content Vertic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ctrTitle" hasCustomPrompt="1"/>
          </p:nvPr>
        </p:nvSpPr>
        <p:spPr>
          <a:xfrm>
            <a:off x="304800" y="633171"/>
            <a:ext cx="3422650" cy="1597025"/>
          </a:xfrm>
          <a:prstGeom prst="rect">
            <a:avLst/>
          </a:prstGeom>
        </p:spPr>
        <p:txBody>
          <a:bodyPr>
            <a:noAutofit/>
          </a:bodyPr>
          <a:lstStyle>
            <a:lvl1pPr>
              <a:defRPr sz="4000" b="1" i="0">
                <a:solidFill>
                  <a:srgbClr val="FFFFFF"/>
                </a:solidFill>
                <a:latin typeface="Arial"/>
                <a:cs typeface="Arial"/>
              </a:defRPr>
            </a:lvl1pPr>
          </a:lstStyle>
          <a:p>
            <a:r>
              <a:rPr lang="en-US" dirty="0"/>
              <a:t>Click to edit slide title</a:t>
            </a:r>
          </a:p>
        </p:txBody>
      </p:sp>
      <p:pic>
        <p:nvPicPr>
          <p:cNvPr id="10" name="Picture 9" descr="CAPT Logo Recreat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1532" y="6084964"/>
            <a:ext cx="2361827" cy="393638"/>
          </a:xfrm>
          <a:prstGeom prst="rect">
            <a:avLst/>
          </a:prstGeom>
        </p:spPr>
      </p:pic>
      <p:sp>
        <p:nvSpPr>
          <p:cNvPr id="11" name="Subtitle 2"/>
          <p:cNvSpPr>
            <a:spLocks noGrp="1"/>
          </p:cNvSpPr>
          <p:nvPr>
            <p:ph type="subTitle" idx="1" hasCustomPrompt="1"/>
          </p:nvPr>
        </p:nvSpPr>
        <p:spPr>
          <a:xfrm>
            <a:off x="4519706" y="610533"/>
            <a:ext cx="4250018" cy="5094942"/>
          </a:xfr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pic>
        <p:nvPicPr>
          <p:cNvPr id="7" name="Picture 6" descr="icon4.png"/>
          <p:cNvPicPr>
            <a:picLocks noChangeAspect="1"/>
          </p:cNvPicPr>
          <p:nvPr userDrawn="1"/>
        </p:nvPicPr>
        <p:blipFill>
          <a:blip r:embed="rId4">
            <a:duotone>
              <a:prstClr val="black"/>
              <a:srgbClr val="C89C46">
                <a:tint val="45000"/>
                <a:satMod val="400000"/>
              </a:srgbClr>
            </a:duotone>
            <a:alphaModFix amt="60000"/>
            <a:extLst>
              <a:ext uri="{28A0092B-C50C-407E-A947-70E740481C1C}">
                <a14:useLocalDpi xmlns:a14="http://schemas.microsoft.com/office/drawing/2010/main" val="0"/>
              </a:ext>
            </a:extLst>
          </a:blip>
          <a:stretch>
            <a:fillRect/>
          </a:stretch>
        </p:blipFill>
        <p:spPr>
          <a:xfrm>
            <a:off x="7650759" y="5851332"/>
            <a:ext cx="910579" cy="677096"/>
          </a:xfrm>
          <a:prstGeom prst="rect">
            <a:avLst/>
          </a:prstGeom>
        </p:spPr>
      </p:pic>
      <p:sp>
        <p:nvSpPr>
          <p:cNvPr id="8"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1598118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361950" y="307448"/>
            <a:ext cx="8408520" cy="1143000"/>
          </a:xfrm>
          <a:prstGeom prst="rect">
            <a:avLst/>
          </a:prstGeom>
        </p:spPr>
        <p:txBody>
          <a:bodyPr vert="horz" lIns="91440" tIns="45720" rIns="91440" bIns="45720" rtlCol="0" anchor="ctr">
            <a:noAutofit/>
          </a:bodyPr>
          <a:lstStyle/>
          <a:p>
            <a:r>
              <a:rPr lang="en-US" dirty="0"/>
              <a:t>Click to edit Master title style</a:t>
            </a:r>
          </a:p>
        </p:txBody>
      </p:sp>
      <p:sp>
        <p:nvSpPr>
          <p:cNvPr id="12" name="Text Placeholder 2"/>
          <p:cNvSpPr>
            <a:spLocks noGrp="1"/>
          </p:cNvSpPr>
          <p:nvPr>
            <p:ph type="body" idx="1"/>
          </p:nvPr>
        </p:nvSpPr>
        <p:spPr>
          <a:xfrm>
            <a:off x="361949" y="1600200"/>
            <a:ext cx="8408521" cy="491415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CAPT Logo Recreated.png"/>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332734" y="6085849"/>
            <a:ext cx="2357086" cy="392848"/>
          </a:xfrm>
          <a:prstGeom prst="rect">
            <a:avLst/>
          </a:prstGeom>
        </p:spPr>
      </p:pic>
    </p:spTree>
    <p:extLst>
      <p:ext uri="{BB962C8B-B14F-4D97-AF65-F5344CB8AC3E}">
        <p14:creationId xmlns:p14="http://schemas.microsoft.com/office/powerpoint/2010/main" val="96124854"/>
      </p:ext>
    </p:extLst>
  </p:cSld>
  <p:clrMap bg1="lt1" tx1="dk1" bg2="lt2" tx2="dk2" accent1="accent1" accent2="accent2" accent3="accent3" accent4="accent4" accent5="accent5" accent6="accent6" hlink="hlink" folHlink="folHlink"/>
  <p:sldLayoutIdLst>
    <p:sldLayoutId id="2147483650" r:id="rId1"/>
    <p:sldLayoutId id="2147483666" r:id="rId2"/>
    <p:sldLayoutId id="2147483667" r:id="rId3"/>
    <p:sldLayoutId id="2147483668" r:id="rId4"/>
    <p:sldLayoutId id="2147483649" r:id="rId5"/>
    <p:sldLayoutId id="2147483665" r:id="rId6"/>
    <p:sldLayoutId id="2147483663" r:id="rId7"/>
    <p:sldLayoutId id="2147483661" r:id="rId8"/>
    <p:sldLayoutId id="2147483655" r:id="rId9"/>
    <p:sldLayoutId id="2147483651" r:id="rId10"/>
    <p:sldLayoutId id="2147483660" r:id="rId11"/>
    <p:sldLayoutId id="2147483662" r:id="rId12"/>
    <p:sldLayoutId id="2147483664" r:id="rId13"/>
    <p:sldLayoutId id="2147483669" r:id="rId14"/>
    <p:sldLayoutId id="2147483670" r:id="rId15"/>
    <p:sldLayoutId id="2147483671" r:id="rId16"/>
    <p:sldLayoutId id="2147483656" r:id="rId17"/>
    <p:sldLayoutId id="2147483654" r:id="rId18"/>
    <p:sldLayoutId id="2147483673" r:id="rId19"/>
    <p:sldLayoutId id="2147483674" r:id="rId20"/>
    <p:sldLayoutId id="2147483675" r:id="rId21"/>
    <p:sldLayoutId id="2147483678" r:id="rId22"/>
    <p:sldLayoutId id="2147483680" r:id="rId23"/>
    <p:sldLayoutId id="2147483681" r:id="rId24"/>
    <p:sldLayoutId id="2147483682" r:id="rId25"/>
    <p:sldLayoutId id="2147483683" r:id="rId26"/>
  </p:sldLayoutIdLst>
  <p:hf hdr="0" ftr="0" dt="0"/>
  <p:txStyles>
    <p:titleStyle>
      <a:lvl1pPr algn="l" defTabSz="457200" rtl="0" eaLnBrk="1" latinLnBrk="0" hangingPunct="1">
        <a:spcBef>
          <a:spcPct val="0"/>
        </a:spcBef>
        <a:buNone/>
        <a:defRPr sz="4000" b="1" kern="1200">
          <a:solidFill>
            <a:srgbClr val="577785"/>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5.e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6.emf"/><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7.emf"/><Relationship Id="rId4"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books.nap.edu/books/0309083214/html/index.html" TargetMode="External"/><Relationship Id="rId2" Type="http://schemas.openxmlformats.org/officeDocument/2006/relationships/hyperlink" Target="http://www.samhsa.gov/capt/sites/default/files/resources/behavioral-health-factsheet.pdf" TargetMode="External"/><Relationship Id="rId1" Type="http://schemas.openxmlformats.org/officeDocument/2006/relationships/slideLayout" Target="../slideLayouts/slideLayout2.xml"/><Relationship Id="rId4" Type="http://schemas.openxmlformats.org/officeDocument/2006/relationships/hyperlink" Target="http://stacks.cdc.gov/view/cdc/11981"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cdc.gov/yrbss" TargetMode="External"/><Relationship Id="rId2" Type="http://schemas.openxmlformats.org/officeDocument/2006/relationships/hyperlink" Target="https://wisqars.cdc.gov:8443/nvdrs/nvdrsDisplay.jsp" TargetMode="External"/><Relationship Id="rId1" Type="http://schemas.openxmlformats.org/officeDocument/2006/relationships/slideLayout" Target="../slideLayouts/slideLayout2.xml"/><Relationship Id="rId6" Type="http://schemas.openxmlformats.org/officeDocument/2006/relationships/hyperlink" Target="https://sharp.edc.org/" TargetMode="External"/><Relationship Id="rId5" Type="http://schemas.openxmlformats.org/officeDocument/2006/relationships/hyperlink" Target="https://www.gadoe.org/Curriculum-Instruction-and-Assessment/Curriculum-and-Instruction/GSHS-II/Pages/GSHS-Results.aspx" TargetMode="External"/><Relationship Id="rId4" Type="http://schemas.openxmlformats.org/officeDocument/2006/relationships/hyperlink" Target="http://www.cdc.gov/healthyyouth/data/yrbs/index.htm" TargetMode="External"/></Relationships>
</file>

<file path=ppt/slides/_rels/slide46.xml.rels><?xml version="1.0" encoding="UTF-8" standalone="yes"?>
<Relationships xmlns="http://schemas.openxmlformats.org/package/2006/relationships"><Relationship Id="rId2" Type="http://schemas.openxmlformats.org/officeDocument/2006/relationships/hyperlink" Target="https://sharp.edc.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0100" y="2047446"/>
            <a:ext cx="7543800" cy="2071116"/>
          </a:xfrm>
        </p:spPr>
        <p:txBody>
          <a:bodyPr>
            <a:normAutofit/>
          </a:bodyPr>
          <a:lstStyle/>
          <a:p>
            <a:r>
              <a:rPr lang="en-US" sz="4800" dirty="0"/>
              <a:t>Overview of Shared and Risk and Protective Factors</a:t>
            </a:r>
          </a:p>
        </p:txBody>
      </p:sp>
      <p:sp>
        <p:nvSpPr>
          <p:cNvPr id="3" name="Subtitle 2"/>
          <p:cNvSpPr>
            <a:spLocks noGrp="1"/>
          </p:cNvSpPr>
          <p:nvPr>
            <p:ph type="subTitle" idx="1"/>
          </p:nvPr>
        </p:nvSpPr>
        <p:spPr>
          <a:xfrm>
            <a:off x="800100" y="4455620"/>
            <a:ext cx="7543800" cy="1469692"/>
          </a:xfrm>
        </p:spPr>
        <p:txBody>
          <a:bodyPr>
            <a:normAutofit fontScale="92500" lnSpcReduction="20000"/>
          </a:bodyPr>
          <a:lstStyle/>
          <a:p>
            <a:r>
              <a:rPr lang="en-US" sz="1950" dirty="0"/>
              <a:t>DBHDD Networking event</a:t>
            </a:r>
          </a:p>
          <a:p>
            <a:r>
              <a:rPr lang="en-US" sz="1950" dirty="0"/>
              <a:t>Nov 14 – 15</a:t>
            </a:r>
          </a:p>
          <a:p>
            <a:r>
              <a:rPr lang="en-US" sz="1950" dirty="0"/>
              <a:t>Macon GA </a:t>
            </a:r>
          </a:p>
          <a:p>
            <a:r>
              <a:rPr lang="en-US" sz="1950" dirty="0"/>
              <a:t>Slide Set developed by: CAPT’s Lourdes Vasquez and </a:t>
            </a:r>
          </a:p>
          <a:p>
            <a:r>
              <a:rPr lang="en-US" sz="1950" dirty="0"/>
              <a:t>Patti Clark, Presented by: Marcus Bouligny</a:t>
            </a:r>
            <a:endParaRPr lang="en-US" sz="1350" dirty="0"/>
          </a:p>
        </p:txBody>
      </p:sp>
      <p:pic>
        <p:nvPicPr>
          <p:cNvPr id="7" name="Picture 6" descr="A picture containing drawing, food&#10;&#10;Description automatically generated">
            <a:extLst>
              <a:ext uri="{FF2B5EF4-FFF2-40B4-BE49-F238E27FC236}">
                <a16:creationId xmlns:a16="http://schemas.microsoft.com/office/drawing/2014/main" id="{6D5BC614-A648-AA46-A6BA-A6649674AE2D}"/>
              </a:ext>
            </a:extLst>
          </p:cNvPr>
          <p:cNvPicPr>
            <a:picLocks noChangeAspect="1"/>
          </p:cNvPicPr>
          <p:nvPr/>
        </p:nvPicPr>
        <p:blipFill>
          <a:blip r:embed="rId2"/>
          <a:stretch>
            <a:fillRect/>
          </a:stretch>
        </p:blipFill>
        <p:spPr>
          <a:xfrm>
            <a:off x="265176" y="274780"/>
            <a:ext cx="2770632" cy="769620"/>
          </a:xfrm>
          <a:prstGeom prst="rect">
            <a:avLst/>
          </a:prstGeom>
        </p:spPr>
      </p:pic>
    </p:spTree>
    <p:extLst>
      <p:ext uri="{BB962C8B-B14F-4D97-AF65-F5344CB8AC3E}">
        <p14:creationId xmlns:p14="http://schemas.microsoft.com/office/powerpoint/2010/main" val="318751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0550" y="115795"/>
            <a:ext cx="9144000" cy="1105648"/>
          </a:xfrm>
        </p:spPr>
        <p:txBody>
          <a:bodyPr>
            <a:normAutofit fontScale="90000"/>
          </a:bodyPr>
          <a:lstStyle/>
          <a:p>
            <a:r>
              <a:rPr lang="en-US" sz="3100" dirty="0"/>
              <a:t>Past Year Substance Use Disorders and </a:t>
            </a:r>
            <a:br>
              <a:rPr lang="en-US" sz="3100" dirty="0"/>
            </a:br>
            <a:r>
              <a:rPr lang="en-US" sz="3100" dirty="0"/>
              <a:t>Mental Illness, Adults Aged 18 or Older: 2014 </a:t>
            </a:r>
            <a:r>
              <a:rPr lang="en-US" sz="3100" b="0" baseline="30000" dirty="0"/>
              <a:t>15</a:t>
            </a:r>
            <a:br>
              <a:rPr lang="en-US" sz="3100" dirty="0"/>
            </a:br>
            <a:endParaRPr lang="en-US" sz="1600" dirty="0"/>
          </a:p>
        </p:txBody>
      </p:sp>
      <p:graphicFrame>
        <p:nvGraphicFramePr>
          <p:cNvPr id="10" name="Content Placeholder 9"/>
          <p:cNvGraphicFramePr>
            <a:graphicFrameLocks noGrp="1"/>
          </p:cNvGraphicFramePr>
          <p:nvPr>
            <p:ph idx="4294967295"/>
            <p:extLst>
              <p:ext uri="{D42A27DB-BD31-4B8C-83A1-F6EECF244321}">
                <p14:modId xmlns:p14="http://schemas.microsoft.com/office/powerpoint/2010/main" val="709072441"/>
              </p:ext>
            </p:extLst>
          </p:nvPr>
        </p:nvGraphicFramePr>
        <p:xfrm>
          <a:off x="9042400" y="4978400"/>
          <a:ext cx="101600" cy="1508760"/>
        </p:xfrm>
        <a:graphic>
          <a:graphicData uri="http://schemas.openxmlformats.org/drawingml/2006/table">
            <a:tbl>
              <a:tblPr>
                <a:tableStyleId>{5C22544A-7EE6-4342-B048-85BDC9FD1C3A}</a:tableStyleId>
              </a:tblPr>
              <a:tblGrid>
                <a:gridCol w="25400">
                  <a:extLst>
                    <a:ext uri="{9D8B030D-6E8A-4147-A177-3AD203B41FA5}">
                      <a16:colId xmlns:a16="http://schemas.microsoft.com/office/drawing/2014/main" val="20000"/>
                    </a:ext>
                  </a:extLst>
                </a:gridCol>
                <a:gridCol w="25400">
                  <a:extLst>
                    <a:ext uri="{9D8B030D-6E8A-4147-A177-3AD203B41FA5}">
                      <a16:colId xmlns:a16="http://schemas.microsoft.com/office/drawing/2014/main" val="20001"/>
                    </a:ext>
                  </a:extLst>
                </a:gridCol>
                <a:gridCol w="25400">
                  <a:extLst>
                    <a:ext uri="{9D8B030D-6E8A-4147-A177-3AD203B41FA5}">
                      <a16:colId xmlns:a16="http://schemas.microsoft.com/office/drawing/2014/main" val="20002"/>
                    </a:ext>
                  </a:extLst>
                </a:gridCol>
                <a:gridCol w="25400">
                  <a:extLst>
                    <a:ext uri="{9D8B030D-6E8A-4147-A177-3AD203B41FA5}">
                      <a16:colId xmlns:a16="http://schemas.microsoft.com/office/drawing/2014/main" val="20003"/>
                    </a:ext>
                  </a:extLst>
                </a:gridCol>
              </a:tblGrid>
              <a:tr h="117940">
                <a:tc>
                  <a:txBody>
                    <a:bodyPr/>
                    <a:lstStyle/>
                    <a:p>
                      <a:pPr algn="l" fontAlgn="b"/>
                      <a:endParaRPr lang="en-US" sz="1100" b="0" i="0" u="none" strike="noStrike" dirty="0">
                        <a:solidFill>
                          <a:srgbClr val="000000"/>
                        </a:solidFill>
                        <a:effectLst/>
                        <a:latin typeface="Calibri"/>
                      </a:endParaRPr>
                    </a:p>
                  </a:txBody>
                  <a:tcPr marL="0" marR="0" marT="0" marB="0"/>
                </a:tc>
                <a:tc>
                  <a:txBody>
                    <a:bodyPr/>
                    <a:lstStyle/>
                    <a:p>
                      <a:pPr algn="l" fontAlgn="b"/>
                      <a:endParaRPr lang="en-US" sz="1100" b="0" i="0" u="none" strike="noStrike">
                        <a:solidFill>
                          <a:srgbClr val="000000"/>
                        </a:solidFill>
                        <a:effectLst/>
                        <a:latin typeface="Calibri"/>
                      </a:endParaRPr>
                    </a:p>
                  </a:txBody>
                  <a:tcPr marL="0" marR="0" marT="0" marB="0" anchor="b"/>
                </a:tc>
                <a:tc>
                  <a:txBody>
                    <a:bodyPr/>
                    <a:lstStyle/>
                    <a:p>
                      <a:pPr algn="l" fontAlgn="b"/>
                      <a:endParaRPr lang="en-US" sz="1100" b="0" i="0" u="none" strike="noStrike">
                        <a:solidFill>
                          <a:srgbClr val="000000"/>
                        </a:solidFill>
                        <a:effectLst/>
                        <a:latin typeface="Calibri"/>
                      </a:endParaRPr>
                    </a:p>
                  </a:txBody>
                  <a:tcPr marL="0" marR="0" marT="0" marB="0" anchor="b"/>
                </a:tc>
                <a:tc>
                  <a:txBody>
                    <a:bodyPr/>
                    <a:lstStyle/>
                    <a:p>
                      <a:pPr algn="l" fontAlgn="b"/>
                      <a:endParaRPr lang="en-US" sz="11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0"/>
                  </a:ext>
                </a:extLst>
              </a:tr>
              <a:tr h="117940">
                <a:tc>
                  <a:txBody>
                    <a:bodyPr/>
                    <a:lstStyle/>
                    <a:p>
                      <a:pPr algn="l" fontAlgn="b"/>
                      <a:endParaRPr lang="en-US" sz="1100" b="0" i="0" u="none" strike="noStrike">
                        <a:solidFill>
                          <a:srgbClr val="000000"/>
                        </a:solidFill>
                        <a:effectLst/>
                        <a:latin typeface="Calibri"/>
                      </a:endParaRPr>
                    </a:p>
                  </a:txBody>
                  <a:tcPr marL="0" marR="0" marT="0" marB="0" anchor="b"/>
                </a:tc>
                <a:tc>
                  <a:txBody>
                    <a:bodyPr/>
                    <a:lstStyle/>
                    <a:p>
                      <a:pPr algn="l" fontAlgn="b"/>
                      <a:endParaRPr lang="en-US" sz="1100" b="0" i="0" u="none" strike="noStrike">
                        <a:solidFill>
                          <a:srgbClr val="000000"/>
                        </a:solidFill>
                        <a:effectLst/>
                        <a:latin typeface="Calibri"/>
                      </a:endParaRPr>
                    </a:p>
                  </a:txBody>
                  <a:tcPr marL="0" marR="0" marT="0" marB="0" anchor="b"/>
                </a:tc>
                <a:tc>
                  <a:txBody>
                    <a:bodyPr/>
                    <a:lstStyle/>
                    <a:p>
                      <a:pPr algn="l" fontAlgn="b"/>
                      <a:endParaRPr lang="en-US" sz="1100" b="0" i="0" u="none" strike="noStrike">
                        <a:solidFill>
                          <a:srgbClr val="000000"/>
                        </a:solidFill>
                        <a:effectLst/>
                        <a:latin typeface="Calibri"/>
                      </a:endParaRPr>
                    </a:p>
                  </a:txBody>
                  <a:tcPr marL="0" marR="0" marT="0" marB="0" anchor="b"/>
                </a:tc>
                <a:tc>
                  <a:txBody>
                    <a:bodyPr/>
                    <a:lstStyle/>
                    <a:p>
                      <a:pPr algn="l" fontAlgn="b"/>
                      <a:endParaRPr lang="en-US" sz="11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1"/>
                  </a:ext>
                </a:extLst>
              </a:tr>
              <a:tr h="117940">
                <a:tc>
                  <a:txBody>
                    <a:bodyPr/>
                    <a:lstStyle/>
                    <a:p>
                      <a:pPr algn="l" fontAlgn="b"/>
                      <a:endParaRPr lang="en-US" sz="1100" b="0" i="0" u="none" strike="noStrike">
                        <a:solidFill>
                          <a:srgbClr val="000000"/>
                        </a:solidFill>
                        <a:effectLst/>
                        <a:latin typeface="Calibri"/>
                      </a:endParaRPr>
                    </a:p>
                  </a:txBody>
                  <a:tcPr marL="0" marR="0" marT="0" marB="0" anchor="b"/>
                </a:tc>
                <a:tc>
                  <a:txBody>
                    <a:bodyPr/>
                    <a:lstStyle/>
                    <a:p>
                      <a:pPr algn="l" fontAlgn="b"/>
                      <a:endParaRPr lang="en-US" sz="1100" b="0" i="0" u="none" strike="noStrike">
                        <a:solidFill>
                          <a:srgbClr val="000000"/>
                        </a:solidFill>
                        <a:effectLst/>
                        <a:latin typeface="Calibri"/>
                      </a:endParaRPr>
                    </a:p>
                  </a:txBody>
                  <a:tcPr marL="0" marR="0" marT="0" marB="0" anchor="b"/>
                </a:tc>
                <a:tc>
                  <a:txBody>
                    <a:bodyPr/>
                    <a:lstStyle/>
                    <a:p>
                      <a:pPr algn="l" fontAlgn="b"/>
                      <a:endParaRPr lang="en-US" sz="1100" b="0" i="0" u="none" strike="noStrike">
                        <a:solidFill>
                          <a:srgbClr val="000000"/>
                        </a:solidFill>
                        <a:effectLst/>
                        <a:latin typeface="Calibri"/>
                      </a:endParaRPr>
                    </a:p>
                  </a:txBody>
                  <a:tcPr marL="0" marR="0" marT="0" marB="0" anchor="b"/>
                </a:tc>
                <a:tc>
                  <a:txBody>
                    <a:bodyPr/>
                    <a:lstStyle/>
                    <a:p>
                      <a:pPr algn="l" fontAlgn="b"/>
                      <a:endParaRPr lang="en-US" sz="11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2"/>
                  </a:ext>
                </a:extLst>
              </a:tr>
              <a:tr h="117940">
                <a:tc>
                  <a:txBody>
                    <a:bodyPr/>
                    <a:lstStyle/>
                    <a:p>
                      <a:pPr algn="l" fontAlgn="b"/>
                      <a:endParaRPr lang="en-US" sz="1100" b="0" i="0" u="none" strike="noStrike">
                        <a:solidFill>
                          <a:srgbClr val="000000"/>
                        </a:solidFill>
                        <a:effectLst/>
                        <a:latin typeface="Calibri"/>
                      </a:endParaRPr>
                    </a:p>
                  </a:txBody>
                  <a:tcPr marL="0" marR="0" marT="0" marB="0" anchor="b"/>
                </a:tc>
                <a:tc>
                  <a:txBody>
                    <a:bodyPr/>
                    <a:lstStyle/>
                    <a:p>
                      <a:pPr algn="l" fontAlgn="b"/>
                      <a:endParaRPr lang="en-US" sz="1100" b="0" i="0" u="none" strike="noStrike">
                        <a:solidFill>
                          <a:srgbClr val="000000"/>
                        </a:solidFill>
                        <a:effectLst/>
                        <a:latin typeface="Calibri"/>
                      </a:endParaRPr>
                    </a:p>
                  </a:txBody>
                  <a:tcPr marL="0" marR="0" marT="0" marB="0" anchor="b"/>
                </a:tc>
                <a:tc>
                  <a:txBody>
                    <a:bodyPr/>
                    <a:lstStyle/>
                    <a:p>
                      <a:pPr algn="l" fontAlgn="b"/>
                      <a:endParaRPr lang="en-US" sz="1100" b="0" i="0" u="none" strike="noStrike">
                        <a:solidFill>
                          <a:srgbClr val="000000"/>
                        </a:solidFill>
                        <a:effectLst/>
                        <a:latin typeface="Calibri"/>
                      </a:endParaRPr>
                    </a:p>
                  </a:txBody>
                  <a:tcPr marL="0" marR="0" marT="0" marB="0" anchor="b"/>
                </a:tc>
                <a:tc>
                  <a:txBody>
                    <a:bodyPr/>
                    <a:lstStyle/>
                    <a:p>
                      <a:pPr algn="l" fontAlgn="b"/>
                      <a:endParaRPr lang="en-US" sz="11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3"/>
                  </a:ext>
                </a:extLst>
              </a:tr>
              <a:tr h="117940">
                <a:tc>
                  <a:txBody>
                    <a:bodyPr/>
                    <a:lstStyle/>
                    <a:p>
                      <a:pPr algn="l" fontAlgn="b"/>
                      <a:endParaRPr lang="en-US" sz="1100" b="0" i="0" u="none" strike="noStrike">
                        <a:solidFill>
                          <a:srgbClr val="000000"/>
                        </a:solidFill>
                        <a:effectLst/>
                        <a:latin typeface="Calibri"/>
                      </a:endParaRPr>
                    </a:p>
                  </a:txBody>
                  <a:tcPr marL="0" marR="0" marT="0" marB="0" anchor="b"/>
                </a:tc>
                <a:tc>
                  <a:txBody>
                    <a:bodyPr/>
                    <a:lstStyle/>
                    <a:p>
                      <a:pPr algn="l" fontAlgn="b"/>
                      <a:endParaRPr lang="en-US" sz="1100" b="0" i="0" u="none" strike="noStrike">
                        <a:solidFill>
                          <a:srgbClr val="000000"/>
                        </a:solidFill>
                        <a:effectLst/>
                        <a:latin typeface="Calibri"/>
                      </a:endParaRPr>
                    </a:p>
                  </a:txBody>
                  <a:tcPr marL="0" marR="0" marT="0" marB="0" anchor="b"/>
                </a:tc>
                <a:tc>
                  <a:txBody>
                    <a:bodyPr/>
                    <a:lstStyle/>
                    <a:p>
                      <a:pPr algn="l" fontAlgn="b"/>
                      <a:endParaRPr lang="en-US" sz="1100" b="0" i="0" u="none" strike="noStrike">
                        <a:solidFill>
                          <a:srgbClr val="000000"/>
                        </a:solidFill>
                        <a:effectLst/>
                        <a:latin typeface="Calibri"/>
                      </a:endParaRPr>
                    </a:p>
                  </a:txBody>
                  <a:tcPr marL="0" marR="0" marT="0" marB="0" anchor="b"/>
                </a:tc>
                <a:tc>
                  <a:txBody>
                    <a:bodyPr/>
                    <a:lstStyle/>
                    <a:p>
                      <a:pPr algn="l" fontAlgn="b"/>
                      <a:endParaRPr lang="en-US" sz="11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4"/>
                  </a:ext>
                </a:extLst>
              </a:tr>
              <a:tr h="117940">
                <a:tc>
                  <a:txBody>
                    <a:bodyPr/>
                    <a:lstStyle/>
                    <a:p>
                      <a:pPr algn="l" fontAlgn="b"/>
                      <a:endParaRPr lang="en-US" sz="1100" b="0" i="0" u="none" strike="noStrike">
                        <a:solidFill>
                          <a:srgbClr val="000000"/>
                        </a:solidFill>
                        <a:effectLst/>
                        <a:latin typeface="Calibri"/>
                      </a:endParaRPr>
                    </a:p>
                  </a:txBody>
                  <a:tcPr marL="0" marR="0" marT="0" marB="0" anchor="b"/>
                </a:tc>
                <a:tc>
                  <a:txBody>
                    <a:bodyPr/>
                    <a:lstStyle/>
                    <a:p>
                      <a:pPr algn="l" fontAlgn="b"/>
                      <a:endParaRPr lang="en-US" sz="1100" b="0" i="0" u="none" strike="noStrike">
                        <a:solidFill>
                          <a:srgbClr val="000000"/>
                        </a:solidFill>
                        <a:effectLst/>
                        <a:latin typeface="Calibri"/>
                      </a:endParaRPr>
                    </a:p>
                  </a:txBody>
                  <a:tcPr marL="0" marR="0" marT="0" marB="0" anchor="b"/>
                </a:tc>
                <a:tc>
                  <a:txBody>
                    <a:bodyPr/>
                    <a:lstStyle/>
                    <a:p>
                      <a:pPr algn="l" fontAlgn="b"/>
                      <a:endParaRPr lang="en-US" sz="1100" b="0" i="0" u="none" strike="noStrike">
                        <a:solidFill>
                          <a:srgbClr val="000000"/>
                        </a:solidFill>
                        <a:effectLst/>
                        <a:latin typeface="Calibri"/>
                      </a:endParaRPr>
                    </a:p>
                  </a:txBody>
                  <a:tcPr marL="0" marR="0" marT="0" marB="0" anchor="b"/>
                </a:tc>
                <a:tc>
                  <a:txBody>
                    <a:bodyPr/>
                    <a:lstStyle/>
                    <a:p>
                      <a:pPr algn="l" fontAlgn="b"/>
                      <a:endParaRPr lang="en-US" sz="11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5"/>
                  </a:ext>
                </a:extLst>
              </a:tr>
              <a:tr h="117940">
                <a:tc>
                  <a:txBody>
                    <a:bodyPr/>
                    <a:lstStyle/>
                    <a:p>
                      <a:pPr algn="l" fontAlgn="b"/>
                      <a:endParaRPr lang="en-US" sz="1100" b="0" i="0" u="none" strike="noStrike">
                        <a:solidFill>
                          <a:srgbClr val="000000"/>
                        </a:solidFill>
                        <a:effectLst/>
                        <a:latin typeface="Calibri"/>
                      </a:endParaRPr>
                    </a:p>
                  </a:txBody>
                  <a:tcPr marL="0" marR="0" marT="0" marB="0" anchor="b"/>
                </a:tc>
                <a:tc>
                  <a:txBody>
                    <a:bodyPr/>
                    <a:lstStyle/>
                    <a:p>
                      <a:pPr algn="l" fontAlgn="b"/>
                      <a:endParaRPr lang="en-US" sz="1100" b="0" i="0" u="none" strike="noStrike">
                        <a:solidFill>
                          <a:srgbClr val="000000"/>
                        </a:solidFill>
                        <a:effectLst/>
                        <a:latin typeface="Calibri"/>
                      </a:endParaRPr>
                    </a:p>
                  </a:txBody>
                  <a:tcPr marL="0" marR="0" marT="0" marB="0" anchor="b"/>
                </a:tc>
                <a:tc>
                  <a:txBody>
                    <a:bodyPr/>
                    <a:lstStyle/>
                    <a:p>
                      <a:pPr algn="l" fontAlgn="b"/>
                      <a:endParaRPr lang="en-US" sz="1100" b="0" i="0" u="none" strike="noStrike">
                        <a:solidFill>
                          <a:srgbClr val="000000"/>
                        </a:solidFill>
                        <a:effectLst/>
                        <a:latin typeface="Calibri"/>
                      </a:endParaRPr>
                    </a:p>
                  </a:txBody>
                  <a:tcPr marL="0" marR="0" marT="0" marB="0" anchor="b"/>
                </a:tc>
                <a:tc>
                  <a:txBody>
                    <a:bodyPr/>
                    <a:lstStyle/>
                    <a:p>
                      <a:pPr algn="l" fontAlgn="b"/>
                      <a:endParaRPr lang="en-US" sz="11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6"/>
                  </a:ext>
                </a:extLst>
              </a:tr>
              <a:tr h="117940">
                <a:tc>
                  <a:txBody>
                    <a:bodyPr/>
                    <a:lstStyle/>
                    <a:p>
                      <a:pPr algn="l" fontAlgn="b"/>
                      <a:endParaRPr lang="en-US" sz="1100" b="0" i="0" u="none" strike="noStrike">
                        <a:solidFill>
                          <a:srgbClr val="000000"/>
                        </a:solidFill>
                        <a:effectLst/>
                        <a:latin typeface="Calibri"/>
                      </a:endParaRPr>
                    </a:p>
                  </a:txBody>
                  <a:tcPr marL="0" marR="0" marT="0" marB="0" anchor="b"/>
                </a:tc>
                <a:tc>
                  <a:txBody>
                    <a:bodyPr/>
                    <a:lstStyle/>
                    <a:p>
                      <a:pPr algn="l" fontAlgn="b"/>
                      <a:endParaRPr lang="en-US" sz="1100" b="0" i="0" u="none" strike="noStrike">
                        <a:solidFill>
                          <a:srgbClr val="000000"/>
                        </a:solidFill>
                        <a:effectLst/>
                        <a:latin typeface="Calibri"/>
                      </a:endParaRPr>
                    </a:p>
                  </a:txBody>
                  <a:tcPr marL="0" marR="0" marT="0" marB="0" anchor="b"/>
                </a:tc>
                <a:tc>
                  <a:txBody>
                    <a:bodyPr/>
                    <a:lstStyle/>
                    <a:p>
                      <a:pPr algn="l" fontAlgn="b"/>
                      <a:endParaRPr lang="en-US" sz="1100" b="0" i="0" u="none" strike="noStrike">
                        <a:solidFill>
                          <a:srgbClr val="000000"/>
                        </a:solidFill>
                        <a:effectLst/>
                        <a:latin typeface="Calibri"/>
                      </a:endParaRPr>
                    </a:p>
                  </a:txBody>
                  <a:tcPr marL="0" marR="0" marT="0" marB="0" anchor="b"/>
                </a:tc>
                <a:tc>
                  <a:txBody>
                    <a:bodyPr/>
                    <a:lstStyle/>
                    <a:p>
                      <a:pPr algn="l" fontAlgn="b"/>
                      <a:endParaRPr lang="en-US" sz="11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7"/>
                  </a:ext>
                </a:extLst>
              </a:tr>
              <a:tr h="117940">
                <a:tc>
                  <a:txBody>
                    <a:bodyPr/>
                    <a:lstStyle/>
                    <a:p>
                      <a:pPr algn="l" fontAlgn="b"/>
                      <a:endParaRPr lang="en-US" sz="1100" b="0" i="0" u="none" strike="noStrike" dirty="0">
                        <a:solidFill>
                          <a:srgbClr val="000000"/>
                        </a:solidFill>
                        <a:effectLst/>
                        <a:latin typeface="Calibri"/>
                      </a:endParaRPr>
                    </a:p>
                  </a:txBody>
                  <a:tcPr marL="0" marR="0" marT="0" marB="0" anchor="b"/>
                </a:tc>
                <a:tc>
                  <a:txBody>
                    <a:bodyPr/>
                    <a:lstStyle/>
                    <a:p>
                      <a:pPr algn="l" fontAlgn="b"/>
                      <a:endParaRPr lang="en-US" sz="1100" b="0" i="0" u="none" strike="noStrike">
                        <a:solidFill>
                          <a:srgbClr val="000000"/>
                        </a:solidFill>
                        <a:effectLst/>
                        <a:latin typeface="Calibri"/>
                      </a:endParaRPr>
                    </a:p>
                  </a:txBody>
                  <a:tcPr marL="0" marR="0" marT="0" marB="0" anchor="b"/>
                </a:tc>
                <a:tc>
                  <a:txBody>
                    <a:bodyPr/>
                    <a:lstStyle/>
                    <a:p>
                      <a:pPr algn="l" fontAlgn="b"/>
                      <a:endParaRPr lang="en-US" sz="1100" b="0" i="0" u="none" strike="noStrike">
                        <a:solidFill>
                          <a:srgbClr val="000000"/>
                        </a:solidFill>
                        <a:effectLst/>
                        <a:latin typeface="Calibri"/>
                      </a:endParaRPr>
                    </a:p>
                  </a:txBody>
                  <a:tcPr marL="0" marR="0" marT="0" marB="0" anchor="b"/>
                </a:tc>
                <a:tc>
                  <a:txBody>
                    <a:bodyPr/>
                    <a:lstStyle/>
                    <a:p>
                      <a:pPr algn="l" fontAlgn="b"/>
                      <a:endParaRPr lang="en-US" sz="11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08"/>
                  </a:ext>
                </a:extLst>
              </a:tr>
            </a:tbl>
          </a:graphicData>
        </a:graphic>
      </p:graphicFrame>
      <p:sp>
        <p:nvSpPr>
          <p:cNvPr id="11" name="Oval 10"/>
          <p:cNvSpPr/>
          <p:nvPr/>
        </p:nvSpPr>
        <p:spPr>
          <a:xfrm>
            <a:off x="2646466" y="2499114"/>
            <a:ext cx="1885412" cy="188918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ln>
                <a:noFill/>
              </a:ln>
            </a:endParaRPr>
          </a:p>
        </p:txBody>
      </p:sp>
      <p:sp>
        <p:nvSpPr>
          <p:cNvPr id="12" name="Oval 11"/>
          <p:cNvSpPr/>
          <p:nvPr/>
        </p:nvSpPr>
        <p:spPr>
          <a:xfrm>
            <a:off x="3361111" y="1333308"/>
            <a:ext cx="3191773" cy="3131388"/>
          </a:xfrm>
          <a:prstGeom prst="ellipse">
            <a:avLst/>
          </a:prstGeom>
          <a:solidFill>
            <a:schemeClr val="accent4">
              <a:lumMod val="5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3" name="TextBox 5"/>
          <p:cNvSpPr txBox="1"/>
          <p:nvPr/>
        </p:nvSpPr>
        <p:spPr>
          <a:xfrm>
            <a:off x="2809514" y="3429509"/>
            <a:ext cx="807109" cy="33855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600" dirty="0">
                <a:solidFill>
                  <a:schemeClr val="bg1"/>
                </a:solidFill>
                <a:latin typeface="Arial" panose="020B0604020202020204" pitchFamily="34" charset="0"/>
                <a:cs typeface="Arial" panose="020B0604020202020204" pitchFamily="34" charset="0"/>
              </a:rPr>
              <a:t>12.3M</a:t>
            </a:r>
          </a:p>
        </p:txBody>
      </p:sp>
      <p:sp>
        <p:nvSpPr>
          <p:cNvPr id="14" name="TextBox 6"/>
          <p:cNvSpPr txBox="1"/>
          <p:nvPr/>
        </p:nvSpPr>
        <p:spPr>
          <a:xfrm>
            <a:off x="3522449" y="3029894"/>
            <a:ext cx="690831" cy="4143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600" dirty="0">
                <a:solidFill>
                  <a:schemeClr val="bg1"/>
                </a:solidFill>
                <a:latin typeface="Arial" panose="020B0604020202020204" pitchFamily="34" charset="0"/>
                <a:cs typeface="Arial" panose="020B0604020202020204" pitchFamily="34" charset="0"/>
              </a:rPr>
              <a:t>7.9M</a:t>
            </a:r>
          </a:p>
        </p:txBody>
      </p:sp>
      <p:sp>
        <p:nvSpPr>
          <p:cNvPr id="15" name="TextBox 7"/>
          <p:cNvSpPr txBox="1"/>
          <p:nvPr/>
        </p:nvSpPr>
        <p:spPr>
          <a:xfrm>
            <a:off x="5368865" y="3237063"/>
            <a:ext cx="773143" cy="33855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600" dirty="0">
                <a:solidFill>
                  <a:schemeClr val="bg1"/>
                </a:solidFill>
                <a:latin typeface="Arial" panose="020B0604020202020204" pitchFamily="34" charset="0"/>
                <a:cs typeface="Arial" panose="020B0604020202020204" pitchFamily="34" charset="0"/>
              </a:rPr>
              <a:t>35.6M</a:t>
            </a:r>
          </a:p>
        </p:txBody>
      </p:sp>
      <p:sp>
        <p:nvSpPr>
          <p:cNvPr id="16" name="TextBox 15"/>
          <p:cNvSpPr txBox="1"/>
          <p:nvPr/>
        </p:nvSpPr>
        <p:spPr>
          <a:xfrm>
            <a:off x="561953" y="1180717"/>
            <a:ext cx="2341532"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12.3 M</a:t>
            </a:r>
          </a:p>
          <a:p>
            <a:r>
              <a:rPr lang="en-US" sz="2400" dirty="0">
                <a:latin typeface="Arial" panose="020B0604020202020204" pitchFamily="34" charset="0"/>
                <a:cs typeface="Arial" panose="020B0604020202020204" pitchFamily="34" charset="0"/>
              </a:rPr>
              <a:t>Substance Abuse Disorders (SUD), No Mental Illness</a:t>
            </a:r>
          </a:p>
        </p:txBody>
      </p:sp>
      <p:sp>
        <p:nvSpPr>
          <p:cNvPr id="19" name="TextBox 18"/>
          <p:cNvSpPr txBox="1"/>
          <p:nvPr/>
        </p:nvSpPr>
        <p:spPr>
          <a:xfrm>
            <a:off x="6910566" y="4532451"/>
            <a:ext cx="1958196"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43.6M </a:t>
            </a:r>
          </a:p>
          <a:p>
            <a:r>
              <a:rPr lang="en-US" sz="2400" dirty="0">
                <a:latin typeface="Arial" panose="020B0604020202020204" pitchFamily="34" charset="0"/>
                <a:cs typeface="Arial" panose="020B0604020202020204" pitchFamily="34" charset="0"/>
              </a:rPr>
              <a:t>Adults had Mental Illness</a:t>
            </a:r>
          </a:p>
        </p:txBody>
      </p:sp>
      <p:sp>
        <p:nvSpPr>
          <p:cNvPr id="20" name="TextBox 19"/>
          <p:cNvSpPr txBox="1"/>
          <p:nvPr/>
        </p:nvSpPr>
        <p:spPr>
          <a:xfrm>
            <a:off x="207768" y="3989117"/>
            <a:ext cx="2427268"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20.2M </a:t>
            </a:r>
          </a:p>
          <a:p>
            <a:r>
              <a:rPr lang="en-US" sz="2400" dirty="0">
                <a:latin typeface="Arial" panose="020B0604020202020204" pitchFamily="34" charset="0"/>
                <a:cs typeface="Arial" panose="020B0604020202020204" pitchFamily="34" charset="0"/>
              </a:rPr>
              <a:t>Adults Had SUD</a:t>
            </a:r>
          </a:p>
        </p:txBody>
      </p:sp>
      <p:sp>
        <p:nvSpPr>
          <p:cNvPr id="22" name="Right Arrow 21"/>
          <p:cNvSpPr/>
          <p:nvPr/>
        </p:nvSpPr>
        <p:spPr>
          <a:xfrm>
            <a:off x="1883210" y="3758922"/>
            <a:ext cx="777537" cy="460391"/>
          </a:xfrm>
          <a:custGeom>
            <a:avLst/>
            <a:gdLst>
              <a:gd name="connsiteX0" fmla="*/ 0 w 607879"/>
              <a:gd name="connsiteY0" fmla="*/ 141000 h 564000"/>
              <a:gd name="connsiteX1" fmla="*/ 325879 w 607879"/>
              <a:gd name="connsiteY1" fmla="*/ 141000 h 564000"/>
              <a:gd name="connsiteX2" fmla="*/ 325879 w 607879"/>
              <a:gd name="connsiteY2" fmla="*/ 0 h 564000"/>
              <a:gd name="connsiteX3" fmla="*/ 607879 w 607879"/>
              <a:gd name="connsiteY3" fmla="*/ 282000 h 564000"/>
              <a:gd name="connsiteX4" fmla="*/ 325879 w 607879"/>
              <a:gd name="connsiteY4" fmla="*/ 564000 h 564000"/>
              <a:gd name="connsiteX5" fmla="*/ 325879 w 607879"/>
              <a:gd name="connsiteY5" fmla="*/ 423000 h 564000"/>
              <a:gd name="connsiteX6" fmla="*/ 0 w 607879"/>
              <a:gd name="connsiteY6" fmla="*/ 423000 h 564000"/>
              <a:gd name="connsiteX7" fmla="*/ 0 w 607879"/>
              <a:gd name="connsiteY7" fmla="*/ 141000 h 564000"/>
              <a:gd name="connsiteX0" fmla="*/ 0 w 702770"/>
              <a:gd name="connsiteY0" fmla="*/ 141000 h 564000"/>
              <a:gd name="connsiteX1" fmla="*/ 325879 w 702770"/>
              <a:gd name="connsiteY1" fmla="*/ 141000 h 564000"/>
              <a:gd name="connsiteX2" fmla="*/ 325879 w 702770"/>
              <a:gd name="connsiteY2" fmla="*/ 0 h 564000"/>
              <a:gd name="connsiteX3" fmla="*/ 702770 w 702770"/>
              <a:gd name="connsiteY3" fmla="*/ 282000 h 564000"/>
              <a:gd name="connsiteX4" fmla="*/ 325879 w 702770"/>
              <a:gd name="connsiteY4" fmla="*/ 564000 h 564000"/>
              <a:gd name="connsiteX5" fmla="*/ 325879 w 702770"/>
              <a:gd name="connsiteY5" fmla="*/ 423000 h 564000"/>
              <a:gd name="connsiteX6" fmla="*/ 0 w 702770"/>
              <a:gd name="connsiteY6" fmla="*/ 423000 h 564000"/>
              <a:gd name="connsiteX7" fmla="*/ 0 w 702770"/>
              <a:gd name="connsiteY7" fmla="*/ 141000 h 564000"/>
              <a:gd name="connsiteX0" fmla="*/ 0 w 702770"/>
              <a:gd name="connsiteY0" fmla="*/ 141000 h 564000"/>
              <a:gd name="connsiteX1" fmla="*/ 325879 w 702770"/>
              <a:gd name="connsiteY1" fmla="*/ 141000 h 564000"/>
              <a:gd name="connsiteX2" fmla="*/ 325879 w 702770"/>
              <a:gd name="connsiteY2" fmla="*/ 0 h 564000"/>
              <a:gd name="connsiteX3" fmla="*/ 702770 w 702770"/>
              <a:gd name="connsiteY3" fmla="*/ 282000 h 564000"/>
              <a:gd name="connsiteX4" fmla="*/ 325879 w 702770"/>
              <a:gd name="connsiteY4" fmla="*/ 564000 h 564000"/>
              <a:gd name="connsiteX5" fmla="*/ 325879 w 702770"/>
              <a:gd name="connsiteY5" fmla="*/ 423000 h 564000"/>
              <a:gd name="connsiteX6" fmla="*/ 0 w 702770"/>
              <a:gd name="connsiteY6" fmla="*/ 509265 h 564000"/>
              <a:gd name="connsiteX7" fmla="*/ 0 w 702770"/>
              <a:gd name="connsiteY7" fmla="*/ 141000 h 5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770" h="564000">
                <a:moveTo>
                  <a:pt x="0" y="141000"/>
                </a:moveTo>
                <a:lnTo>
                  <a:pt x="325879" y="141000"/>
                </a:lnTo>
                <a:lnTo>
                  <a:pt x="325879" y="0"/>
                </a:lnTo>
                <a:lnTo>
                  <a:pt x="702770" y="282000"/>
                </a:lnTo>
                <a:lnTo>
                  <a:pt x="325879" y="564000"/>
                </a:lnTo>
                <a:lnTo>
                  <a:pt x="325879" y="423000"/>
                </a:lnTo>
                <a:lnTo>
                  <a:pt x="0" y="509265"/>
                </a:lnTo>
                <a:lnTo>
                  <a:pt x="0" y="141000"/>
                </a:lnTo>
                <a:close/>
              </a:path>
            </a:pathLst>
          </a:custGeom>
          <a:solidFill>
            <a:schemeClr val="bg2">
              <a:lumMod val="25000"/>
            </a:schemeClr>
          </a:solidFill>
          <a:scene3d>
            <a:camera prst="orthographicFront">
              <a:rot lat="0" lon="1200000" rev="24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2979372" y="4762134"/>
            <a:ext cx="2793089"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7.9M</a:t>
            </a:r>
          </a:p>
          <a:p>
            <a:r>
              <a:rPr lang="en-US" sz="2400" dirty="0">
                <a:latin typeface="Arial" panose="020B0604020202020204" pitchFamily="34" charset="0"/>
                <a:cs typeface="Arial" panose="020B0604020202020204" pitchFamily="34" charset="0"/>
              </a:rPr>
              <a:t>Comorbidity: </a:t>
            </a:r>
          </a:p>
          <a:p>
            <a:r>
              <a:rPr lang="en-US" sz="2400" dirty="0">
                <a:latin typeface="Arial" panose="020B0604020202020204" pitchFamily="34" charset="0"/>
                <a:cs typeface="Arial" panose="020B0604020202020204" pitchFamily="34" charset="0"/>
              </a:rPr>
              <a:t>SUD and Mental Illness</a:t>
            </a:r>
          </a:p>
        </p:txBody>
      </p:sp>
      <p:sp>
        <p:nvSpPr>
          <p:cNvPr id="26" name="Up Arrow 25"/>
          <p:cNvSpPr/>
          <p:nvPr/>
        </p:nvSpPr>
        <p:spPr>
          <a:xfrm>
            <a:off x="3790224" y="4384558"/>
            <a:ext cx="484632" cy="767751"/>
          </a:xfrm>
          <a:prstGeom prst="upArrow">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Up Arrow 26"/>
          <p:cNvSpPr/>
          <p:nvPr/>
        </p:nvSpPr>
        <p:spPr>
          <a:xfrm>
            <a:off x="6310568" y="3790026"/>
            <a:ext cx="484632" cy="978408"/>
          </a:xfrm>
          <a:prstGeom prst="upArrow">
            <a:avLst/>
          </a:prstGeom>
          <a:solidFill>
            <a:schemeClr val="accent4">
              <a:lumMod val="50000"/>
            </a:schemeClr>
          </a:solidFill>
          <a:scene3d>
            <a:camera prst="orthographicFront">
              <a:rot lat="0" lon="0" rev="24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6536381" y="1530543"/>
            <a:ext cx="2182483"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35.6M Mental Illness, No SUD</a:t>
            </a:r>
          </a:p>
        </p:txBody>
      </p:sp>
      <p:sp>
        <p:nvSpPr>
          <p:cNvPr id="23" name="Subtitle 22"/>
          <p:cNvSpPr>
            <a:spLocks noGrp="1"/>
          </p:cNvSpPr>
          <p:nvPr>
            <p:ph type="subTitle" idx="1"/>
          </p:nvPr>
        </p:nvSpPr>
        <p:spPr>
          <a:xfrm rot="20193526">
            <a:off x="6992902" y="2464508"/>
            <a:ext cx="459190" cy="1178867"/>
          </a:xfrm>
          <a:prstGeom prst="upArrow">
            <a:avLst>
              <a:gd name="adj1" fmla="val 46428"/>
              <a:gd name="adj2" fmla="val 50000"/>
            </a:avLst>
          </a:prstGeom>
          <a:solidFill>
            <a:schemeClr val="accent4">
              <a:lumMod val="50000"/>
            </a:schemeClr>
          </a:solidFill>
          <a:scene3d>
            <a:camera prst="orthographicFront">
              <a:rot lat="0" lon="0" rev="24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r>
              <a:rPr lang="en-US" dirty="0"/>
              <a:t> </a:t>
            </a:r>
          </a:p>
        </p:txBody>
      </p:sp>
      <p:sp>
        <p:nvSpPr>
          <p:cNvPr id="28" name="Right Arrow 21"/>
          <p:cNvSpPr/>
          <p:nvPr/>
        </p:nvSpPr>
        <p:spPr>
          <a:xfrm rot="4184421">
            <a:off x="2325681" y="2202066"/>
            <a:ext cx="777537" cy="460391"/>
          </a:xfrm>
          <a:custGeom>
            <a:avLst/>
            <a:gdLst>
              <a:gd name="connsiteX0" fmla="*/ 0 w 607879"/>
              <a:gd name="connsiteY0" fmla="*/ 141000 h 564000"/>
              <a:gd name="connsiteX1" fmla="*/ 325879 w 607879"/>
              <a:gd name="connsiteY1" fmla="*/ 141000 h 564000"/>
              <a:gd name="connsiteX2" fmla="*/ 325879 w 607879"/>
              <a:gd name="connsiteY2" fmla="*/ 0 h 564000"/>
              <a:gd name="connsiteX3" fmla="*/ 607879 w 607879"/>
              <a:gd name="connsiteY3" fmla="*/ 282000 h 564000"/>
              <a:gd name="connsiteX4" fmla="*/ 325879 w 607879"/>
              <a:gd name="connsiteY4" fmla="*/ 564000 h 564000"/>
              <a:gd name="connsiteX5" fmla="*/ 325879 w 607879"/>
              <a:gd name="connsiteY5" fmla="*/ 423000 h 564000"/>
              <a:gd name="connsiteX6" fmla="*/ 0 w 607879"/>
              <a:gd name="connsiteY6" fmla="*/ 423000 h 564000"/>
              <a:gd name="connsiteX7" fmla="*/ 0 w 607879"/>
              <a:gd name="connsiteY7" fmla="*/ 141000 h 564000"/>
              <a:gd name="connsiteX0" fmla="*/ 0 w 702770"/>
              <a:gd name="connsiteY0" fmla="*/ 141000 h 564000"/>
              <a:gd name="connsiteX1" fmla="*/ 325879 w 702770"/>
              <a:gd name="connsiteY1" fmla="*/ 141000 h 564000"/>
              <a:gd name="connsiteX2" fmla="*/ 325879 w 702770"/>
              <a:gd name="connsiteY2" fmla="*/ 0 h 564000"/>
              <a:gd name="connsiteX3" fmla="*/ 702770 w 702770"/>
              <a:gd name="connsiteY3" fmla="*/ 282000 h 564000"/>
              <a:gd name="connsiteX4" fmla="*/ 325879 w 702770"/>
              <a:gd name="connsiteY4" fmla="*/ 564000 h 564000"/>
              <a:gd name="connsiteX5" fmla="*/ 325879 w 702770"/>
              <a:gd name="connsiteY5" fmla="*/ 423000 h 564000"/>
              <a:gd name="connsiteX6" fmla="*/ 0 w 702770"/>
              <a:gd name="connsiteY6" fmla="*/ 423000 h 564000"/>
              <a:gd name="connsiteX7" fmla="*/ 0 w 702770"/>
              <a:gd name="connsiteY7" fmla="*/ 141000 h 564000"/>
              <a:gd name="connsiteX0" fmla="*/ 0 w 702770"/>
              <a:gd name="connsiteY0" fmla="*/ 141000 h 564000"/>
              <a:gd name="connsiteX1" fmla="*/ 325879 w 702770"/>
              <a:gd name="connsiteY1" fmla="*/ 141000 h 564000"/>
              <a:gd name="connsiteX2" fmla="*/ 325879 w 702770"/>
              <a:gd name="connsiteY2" fmla="*/ 0 h 564000"/>
              <a:gd name="connsiteX3" fmla="*/ 702770 w 702770"/>
              <a:gd name="connsiteY3" fmla="*/ 282000 h 564000"/>
              <a:gd name="connsiteX4" fmla="*/ 325879 w 702770"/>
              <a:gd name="connsiteY4" fmla="*/ 564000 h 564000"/>
              <a:gd name="connsiteX5" fmla="*/ 325879 w 702770"/>
              <a:gd name="connsiteY5" fmla="*/ 423000 h 564000"/>
              <a:gd name="connsiteX6" fmla="*/ 0 w 702770"/>
              <a:gd name="connsiteY6" fmla="*/ 509265 h 564000"/>
              <a:gd name="connsiteX7" fmla="*/ 0 w 702770"/>
              <a:gd name="connsiteY7" fmla="*/ 141000 h 5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770" h="564000">
                <a:moveTo>
                  <a:pt x="0" y="141000"/>
                </a:moveTo>
                <a:lnTo>
                  <a:pt x="325879" y="141000"/>
                </a:lnTo>
                <a:lnTo>
                  <a:pt x="325879" y="0"/>
                </a:lnTo>
                <a:lnTo>
                  <a:pt x="702770" y="282000"/>
                </a:lnTo>
                <a:lnTo>
                  <a:pt x="325879" y="564000"/>
                </a:lnTo>
                <a:lnTo>
                  <a:pt x="325879" y="423000"/>
                </a:lnTo>
                <a:lnTo>
                  <a:pt x="0" y="509265"/>
                </a:lnTo>
                <a:lnTo>
                  <a:pt x="0" y="141000"/>
                </a:lnTo>
                <a:close/>
              </a:path>
            </a:pathLst>
          </a:custGeom>
          <a:solidFill>
            <a:schemeClr val="bg2">
              <a:lumMod val="25000"/>
            </a:schemeClr>
          </a:solidFill>
          <a:scene3d>
            <a:camera prst="orthographicFront">
              <a:rot lat="0" lon="1200000" rev="24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2352144" y="6352129"/>
            <a:ext cx="5562496"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National Survey on Drug Use and Health (NSDUH)</a:t>
            </a:r>
          </a:p>
        </p:txBody>
      </p:sp>
    </p:spTree>
    <p:extLst>
      <p:ext uri="{BB962C8B-B14F-4D97-AF65-F5344CB8AC3E}">
        <p14:creationId xmlns:p14="http://schemas.microsoft.com/office/powerpoint/2010/main" val="46615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Youth Drug and Alcohol Use </a:t>
            </a:r>
            <a:r>
              <a:rPr lang="en-US" b="0" baseline="30000" dirty="0"/>
              <a:t>17</a:t>
            </a:r>
          </a:p>
        </p:txBody>
      </p:sp>
      <p:sp>
        <p:nvSpPr>
          <p:cNvPr id="3" name="Subtitle 2"/>
          <p:cNvSpPr>
            <a:spLocks noGrp="1"/>
          </p:cNvSpPr>
          <p:nvPr>
            <p:ph type="subTitle" idx="1"/>
          </p:nvPr>
        </p:nvSpPr>
        <p:spPr/>
        <p:txBody>
          <a:bodyPr/>
          <a:lstStyle/>
          <a:p>
            <a:r>
              <a:rPr lang="en-US" dirty="0"/>
              <a:t>In the past 30 days, of 629,648 Georgia 6</a:t>
            </a:r>
            <a:r>
              <a:rPr lang="en-US" baseline="30000" dirty="0"/>
              <a:t>th</a:t>
            </a:r>
            <a:r>
              <a:rPr lang="en-US" dirty="0"/>
              <a:t>-12</a:t>
            </a:r>
            <a:r>
              <a:rPr lang="en-US" baseline="30000" dirty="0"/>
              <a:t>th</a:t>
            </a:r>
            <a:r>
              <a:rPr lang="en-US" dirty="0"/>
              <a:t> graders:</a:t>
            </a:r>
          </a:p>
          <a:p>
            <a:pPr marL="457200" indent="-457200">
              <a:buFont typeface="Arial"/>
              <a:buChar char="•"/>
            </a:pPr>
            <a:r>
              <a:rPr lang="en-US" dirty="0"/>
              <a:t>9.8% report using alcohol at least once</a:t>
            </a:r>
          </a:p>
          <a:p>
            <a:pPr marL="457200" indent="-457200">
              <a:buFont typeface="Arial"/>
              <a:buChar char="•"/>
            </a:pPr>
            <a:r>
              <a:rPr lang="en-US" dirty="0"/>
              <a:t>4.1% report binge drinking at least once</a:t>
            </a:r>
          </a:p>
          <a:p>
            <a:pPr marL="457200" indent="-457200">
              <a:buFont typeface="Arial"/>
              <a:buChar char="•"/>
            </a:pPr>
            <a:r>
              <a:rPr lang="en-US" dirty="0"/>
              <a:t>6.4% report using marijuana at least once</a:t>
            </a:r>
          </a:p>
          <a:p>
            <a:pPr marL="457200" indent="-457200">
              <a:buFont typeface="Arial"/>
              <a:buChar char="•"/>
            </a:pPr>
            <a:r>
              <a:rPr lang="en-US" dirty="0"/>
              <a:t>2.2% report using prescription painkillers without a doctor’s prescription at least once</a:t>
            </a:r>
          </a:p>
        </p:txBody>
      </p:sp>
    </p:spTree>
    <p:extLst>
      <p:ext uri="{BB962C8B-B14F-4D97-AF65-F5344CB8AC3E}">
        <p14:creationId xmlns:p14="http://schemas.microsoft.com/office/powerpoint/2010/main" val="1278702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Georgia Alcohol Use and Suicide Consideration </a:t>
            </a:r>
            <a:r>
              <a:rPr lang="en-US" sz="3600" b="0" baseline="30000" dirty="0"/>
              <a:t>16</a:t>
            </a:r>
          </a:p>
        </p:txBody>
      </p:sp>
      <p:graphicFrame>
        <p:nvGraphicFramePr>
          <p:cNvPr id="6" name="Chart 5"/>
          <p:cNvGraphicFramePr>
            <a:graphicFrameLocks/>
          </p:cNvGraphicFramePr>
          <p:nvPr>
            <p:extLst>
              <p:ext uri="{D42A27DB-BD31-4B8C-83A1-F6EECF244321}">
                <p14:modId xmlns:p14="http://schemas.microsoft.com/office/powerpoint/2010/main" val="3018708286"/>
              </p:ext>
            </p:extLst>
          </p:nvPr>
        </p:nvGraphicFramePr>
        <p:xfrm>
          <a:off x="284053" y="1336924"/>
          <a:ext cx="8567847" cy="45956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7017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Georgia Alcohol Use and Suicide Attempts </a:t>
            </a:r>
            <a:r>
              <a:rPr lang="en-US" sz="3600" b="0" baseline="30000" dirty="0"/>
              <a:t>16</a:t>
            </a:r>
          </a:p>
        </p:txBody>
      </p:sp>
      <p:sp>
        <p:nvSpPr>
          <p:cNvPr id="3" name="Subtitle 2"/>
          <p:cNvSpPr>
            <a:spLocks noGrp="1"/>
          </p:cNvSpPr>
          <p:nvPr>
            <p:ph type="subTitle" idx="1"/>
          </p:nvPr>
        </p:nvSpPr>
        <p:spPr/>
        <p:txBody>
          <a:bodyPr/>
          <a:lstStyle/>
          <a:p>
            <a:endParaRPr lang="en-US"/>
          </a:p>
        </p:txBody>
      </p:sp>
      <p:graphicFrame>
        <p:nvGraphicFramePr>
          <p:cNvPr id="7" name="Chart 6"/>
          <p:cNvGraphicFramePr>
            <a:graphicFrameLocks/>
          </p:cNvGraphicFramePr>
          <p:nvPr>
            <p:extLst>
              <p:ext uri="{D42A27DB-BD31-4B8C-83A1-F6EECF244321}">
                <p14:modId xmlns:p14="http://schemas.microsoft.com/office/powerpoint/2010/main" val="449180532"/>
              </p:ext>
            </p:extLst>
          </p:nvPr>
        </p:nvGraphicFramePr>
        <p:xfrm>
          <a:off x="403412" y="1286789"/>
          <a:ext cx="8448488" cy="4562252"/>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a:spLocks noChangeArrowheads="1"/>
          </p:cNvSpPr>
          <p:nvPr/>
        </p:nvSpPr>
        <p:spPr bwMode="auto">
          <a:xfrm>
            <a:off x="1195154" y="6313639"/>
            <a:ext cx="65324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r" eaLnBrk="1" hangingPunct="1"/>
            <a:r>
              <a:rPr lang="en-US" sz="1600" b="1" i="1" dirty="0">
                <a:latin typeface="Arial" panose="020B0604020202020204" pitchFamily="34" charset="0"/>
                <a:cs typeface="Arial" panose="020B0604020202020204" pitchFamily="34" charset="0"/>
              </a:rPr>
              <a:t>Handout 3:  Data Sources</a:t>
            </a:r>
          </a:p>
        </p:txBody>
      </p:sp>
    </p:spTree>
    <p:extLst>
      <p:ext uri="{BB962C8B-B14F-4D97-AF65-F5344CB8AC3E}">
        <p14:creationId xmlns:p14="http://schemas.microsoft.com/office/powerpoint/2010/main" val="1300298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p:nvPr>
        </p:nvSpPr>
        <p:spPr/>
        <p:txBody>
          <a:bodyPr/>
          <a:lstStyle/>
          <a:p>
            <a:r>
              <a:rPr lang="en-US" dirty="0"/>
              <a:t>Risk and Protective Factors</a:t>
            </a:r>
          </a:p>
        </p:txBody>
      </p:sp>
      <p:sp>
        <p:nvSpPr>
          <p:cNvPr id="4" name="Oval 3"/>
          <p:cNvSpPr/>
          <p:nvPr/>
        </p:nvSpPr>
        <p:spPr>
          <a:xfrm>
            <a:off x="174809" y="1543535"/>
            <a:ext cx="8580437" cy="3238500"/>
          </a:xfrm>
          <a:prstGeom prst="ellipse">
            <a:avLst/>
          </a:prstGeom>
          <a:solidFill>
            <a:srgbClr val="BFBFBF">
              <a:alpha val="65000"/>
            </a:srgbClr>
          </a:solidFill>
          <a:ln w="25400" cap="flat" cmpd="sng" algn="ctr">
            <a:solidFill>
              <a:srgbClr val="000000"/>
            </a:solidFill>
            <a:prstDash val="dash"/>
            <a:round/>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dirty="0"/>
          </a:p>
        </p:txBody>
      </p:sp>
      <p:sp>
        <p:nvSpPr>
          <p:cNvPr id="5" name="Line 2"/>
          <p:cNvSpPr>
            <a:spLocks noChangeShapeType="1"/>
          </p:cNvSpPr>
          <p:nvPr/>
        </p:nvSpPr>
        <p:spPr bwMode="auto">
          <a:xfrm>
            <a:off x="3429000" y="3883510"/>
            <a:ext cx="0" cy="0"/>
          </a:xfrm>
          <a:prstGeom prst="line">
            <a:avLst/>
          </a:prstGeom>
          <a:noFill/>
          <a:ln w="9525">
            <a:solidFill>
              <a:srgbClr val="FFFF99"/>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 name="Line 3"/>
          <p:cNvSpPr>
            <a:spLocks noChangeShapeType="1"/>
          </p:cNvSpPr>
          <p:nvPr/>
        </p:nvSpPr>
        <p:spPr bwMode="auto">
          <a:xfrm>
            <a:off x="3429000" y="3883510"/>
            <a:ext cx="0" cy="0"/>
          </a:xfrm>
          <a:prstGeom prst="line">
            <a:avLst/>
          </a:prstGeom>
          <a:noFill/>
          <a:ln w="9525">
            <a:solidFill>
              <a:srgbClr val="FFFF99"/>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7" name="Line 2"/>
          <p:cNvSpPr>
            <a:spLocks noChangeShapeType="1"/>
          </p:cNvSpPr>
          <p:nvPr/>
        </p:nvSpPr>
        <p:spPr bwMode="auto">
          <a:xfrm>
            <a:off x="3233738" y="4194660"/>
            <a:ext cx="0" cy="0"/>
          </a:xfrm>
          <a:prstGeom prst="line">
            <a:avLst/>
          </a:prstGeom>
          <a:noFill/>
          <a:ln w="9525">
            <a:solidFill>
              <a:srgbClr val="FFFF99"/>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8" name="Line 3"/>
          <p:cNvSpPr>
            <a:spLocks noChangeShapeType="1"/>
          </p:cNvSpPr>
          <p:nvPr/>
        </p:nvSpPr>
        <p:spPr bwMode="auto">
          <a:xfrm>
            <a:off x="3233738" y="4194660"/>
            <a:ext cx="0" cy="0"/>
          </a:xfrm>
          <a:prstGeom prst="line">
            <a:avLst/>
          </a:prstGeom>
          <a:noFill/>
          <a:ln w="9525">
            <a:solidFill>
              <a:srgbClr val="FFFF99"/>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9" name="AutoShape 5"/>
          <p:cNvSpPr>
            <a:spLocks noChangeArrowheads="1"/>
          </p:cNvSpPr>
          <p:nvPr/>
        </p:nvSpPr>
        <p:spPr bwMode="auto">
          <a:xfrm>
            <a:off x="2925763" y="3051660"/>
            <a:ext cx="604837" cy="381000"/>
          </a:xfrm>
          <a:prstGeom prst="leftRightArrow">
            <a:avLst>
              <a:gd name="adj1" fmla="val 50000"/>
              <a:gd name="adj2" fmla="val 28891"/>
            </a:avLst>
          </a:prstGeom>
          <a:solidFill>
            <a:srgbClr val="000000"/>
          </a:solidFill>
          <a:ln w="12700" cap="sq">
            <a:solidFill>
              <a:schemeClr val="tx1"/>
            </a:solidFill>
            <a:miter lim="800000"/>
            <a:headEnd type="none" w="sm" len="sm"/>
            <a:tailEnd type="none" w="sm" len="sm"/>
          </a:ln>
        </p:spPr>
        <p:txBody>
          <a:bodyPr wrap="none" anchor="ctr"/>
          <a:lstStyle/>
          <a:p>
            <a:endParaRPr lang="en-US"/>
          </a:p>
        </p:txBody>
      </p:sp>
      <p:sp>
        <p:nvSpPr>
          <p:cNvPr id="10" name="AutoShape 6"/>
          <p:cNvSpPr>
            <a:spLocks noChangeArrowheads="1"/>
          </p:cNvSpPr>
          <p:nvPr/>
        </p:nvSpPr>
        <p:spPr bwMode="auto">
          <a:xfrm>
            <a:off x="5588000" y="3051660"/>
            <a:ext cx="617538" cy="381000"/>
          </a:xfrm>
          <a:prstGeom prst="leftRightArrow">
            <a:avLst>
              <a:gd name="adj1" fmla="val 50000"/>
              <a:gd name="adj2" fmla="val 28890"/>
            </a:avLst>
          </a:prstGeom>
          <a:solidFill>
            <a:srgbClr val="000000"/>
          </a:solidFill>
          <a:ln w="12700" cap="sq">
            <a:solidFill>
              <a:schemeClr val="tx1"/>
            </a:solidFill>
            <a:miter lim="800000"/>
            <a:headEnd type="none" w="sm" len="sm"/>
            <a:tailEnd type="none" w="sm" len="sm"/>
          </a:ln>
        </p:spPr>
        <p:txBody>
          <a:bodyPr wrap="none" anchor="ctr"/>
          <a:lstStyle/>
          <a:p>
            <a:endParaRPr lang="en-US"/>
          </a:p>
        </p:txBody>
      </p:sp>
      <p:sp>
        <p:nvSpPr>
          <p:cNvPr id="11" name="Rectangle 27"/>
          <p:cNvSpPr>
            <a:spLocks noChangeArrowheads="1"/>
          </p:cNvSpPr>
          <p:nvPr/>
        </p:nvSpPr>
        <p:spPr bwMode="auto">
          <a:xfrm>
            <a:off x="3530600" y="2456348"/>
            <a:ext cx="2057400" cy="1427162"/>
          </a:xfrm>
          <a:prstGeom prst="rect">
            <a:avLst/>
          </a:prstGeom>
          <a:solidFill>
            <a:srgbClr val="D7A684"/>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fontAlgn="auto">
              <a:spcBef>
                <a:spcPts val="0"/>
              </a:spcBef>
              <a:spcAft>
                <a:spcPts val="0"/>
              </a:spcAft>
              <a:defRPr/>
            </a:pPr>
            <a:r>
              <a:rPr lang="en-US" sz="2400" b="1" dirty="0">
                <a:solidFill>
                  <a:srgbClr val="000000"/>
                </a:solidFill>
                <a:latin typeface="Arial" charset="0"/>
                <a:cs typeface="ＭＳ Ｐゴシック" charset="0"/>
              </a:rPr>
              <a:t>Risk and Protective Factors</a:t>
            </a:r>
          </a:p>
        </p:txBody>
      </p:sp>
      <p:sp>
        <p:nvSpPr>
          <p:cNvPr id="12" name="Rectangle 28"/>
          <p:cNvSpPr>
            <a:spLocks noChangeArrowheads="1"/>
          </p:cNvSpPr>
          <p:nvPr/>
        </p:nvSpPr>
        <p:spPr bwMode="auto">
          <a:xfrm>
            <a:off x="819150" y="2456348"/>
            <a:ext cx="2106613" cy="1427162"/>
          </a:xfrm>
          <a:prstGeom prst="rect">
            <a:avLst/>
          </a:prstGeom>
          <a:solidFill>
            <a:srgbClr val="D9D9D9"/>
          </a:solidFill>
          <a:ln w="9525">
            <a:solidFill>
              <a:srgbClr val="254061"/>
            </a:solidFill>
            <a:miter lim="800000"/>
            <a:headEnd/>
            <a:tailEnd/>
          </a:ln>
          <a:effectLst>
            <a:outerShdw blurRad="63500" dist="23000" dir="5400000" rotWithShape="0">
              <a:srgbClr val="000000">
                <a:alpha val="34998"/>
              </a:srgbClr>
            </a:outerShdw>
          </a:effectLst>
        </p:spPr>
        <p:txBody>
          <a:bodyPr anchor="ctr"/>
          <a:lstStyle/>
          <a:p>
            <a:pPr algn="ctr" fontAlgn="auto">
              <a:spcBef>
                <a:spcPts val="0"/>
              </a:spcBef>
              <a:spcAft>
                <a:spcPts val="0"/>
              </a:spcAft>
              <a:defRPr/>
            </a:pPr>
            <a:r>
              <a:rPr lang="en-US" sz="2400" b="1" dirty="0">
                <a:solidFill>
                  <a:srgbClr val="000000"/>
                </a:solidFill>
                <a:latin typeface="Arial" charset="0"/>
                <a:cs typeface="ＭＳ Ｐゴシック" charset="0"/>
              </a:rPr>
              <a:t>Problems and Related Behaviors</a:t>
            </a:r>
          </a:p>
        </p:txBody>
      </p:sp>
      <p:sp>
        <p:nvSpPr>
          <p:cNvPr id="14" name="Rectangle 30"/>
          <p:cNvSpPr>
            <a:spLocks noChangeArrowheads="1"/>
          </p:cNvSpPr>
          <p:nvPr/>
        </p:nvSpPr>
        <p:spPr bwMode="auto">
          <a:xfrm>
            <a:off x="6205538" y="2456348"/>
            <a:ext cx="2152650" cy="1427162"/>
          </a:xfrm>
          <a:prstGeom prst="rect">
            <a:avLst/>
          </a:prstGeom>
          <a:solidFill>
            <a:srgbClr val="D9D9D9"/>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fontAlgn="auto">
              <a:spcBef>
                <a:spcPts val="0"/>
              </a:spcBef>
              <a:spcAft>
                <a:spcPts val="0"/>
              </a:spcAft>
              <a:defRPr/>
            </a:pPr>
            <a:r>
              <a:rPr lang="en-US" sz="2400" b="1" dirty="0">
                <a:solidFill>
                  <a:srgbClr val="000000"/>
                </a:solidFill>
                <a:latin typeface="Arial" charset="0"/>
              </a:rPr>
              <a:t>Interventions</a:t>
            </a:r>
          </a:p>
        </p:txBody>
      </p:sp>
      <p:sp>
        <p:nvSpPr>
          <p:cNvPr id="16" name="Rectangle 28"/>
          <p:cNvSpPr>
            <a:spLocks noChangeArrowheads="1"/>
          </p:cNvSpPr>
          <p:nvPr/>
        </p:nvSpPr>
        <p:spPr bwMode="auto">
          <a:xfrm>
            <a:off x="819150" y="4120048"/>
            <a:ext cx="2106613" cy="1425575"/>
          </a:xfrm>
          <a:prstGeom prst="rect">
            <a:avLst/>
          </a:prstGeom>
          <a:solidFill>
            <a:srgbClr val="D9D9D9"/>
          </a:solidFill>
          <a:ln w="9525">
            <a:solidFill>
              <a:srgbClr val="FFFFFF"/>
            </a:solidFill>
            <a:miter lim="800000"/>
            <a:headEnd/>
            <a:tailEnd/>
          </a:ln>
          <a:effectLst>
            <a:outerShdw blurRad="63500" dist="23000" dir="5400000" rotWithShape="0">
              <a:srgbClr val="000000">
                <a:alpha val="34998"/>
              </a:srgbClr>
            </a:outerShdw>
          </a:effectLst>
        </p:spPr>
        <p:txBody>
          <a:bodyPr anchor="ctr"/>
          <a:lstStyle/>
          <a:p>
            <a:pPr algn="ctr" fontAlgn="auto">
              <a:spcBef>
                <a:spcPts val="0"/>
              </a:spcBef>
              <a:spcAft>
                <a:spcPts val="0"/>
              </a:spcAft>
              <a:defRPr/>
            </a:pPr>
            <a:r>
              <a:rPr lang="en-US" sz="2000" b="1" dirty="0">
                <a:solidFill>
                  <a:schemeClr val="tx1">
                    <a:lumMod val="75000"/>
                    <a:lumOff val="25000"/>
                  </a:schemeClr>
                </a:solidFill>
                <a:latin typeface="Arial" charset="0"/>
                <a:cs typeface="ＭＳ Ｐゴシック" charset="0"/>
              </a:rPr>
              <a:t>Consequences and Consumption</a:t>
            </a:r>
          </a:p>
        </p:txBody>
      </p:sp>
      <p:sp>
        <p:nvSpPr>
          <p:cNvPr id="17" name="Rectangle 27"/>
          <p:cNvSpPr>
            <a:spLocks noChangeArrowheads="1"/>
          </p:cNvSpPr>
          <p:nvPr/>
        </p:nvSpPr>
        <p:spPr bwMode="auto">
          <a:xfrm>
            <a:off x="3530600" y="4127985"/>
            <a:ext cx="2057400" cy="1427163"/>
          </a:xfrm>
          <a:prstGeom prst="rect">
            <a:avLst/>
          </a:prstGeom>
          <a:solidFill>
            <a:srgbClr val="FCD5B5"/>
          </a:solidFill>
          <a:ln w="9525">
            <a:solidFill>
              <a:srgbClr val="FFFFFF"/>
            </a:solidFill>
            <a:miter lim="800000"/>
            <a:headEnd/>
            <a:tailEnd/>
          </a:ln>
          <a:effectLst>
            <a:outerShdw blurRad="63500" dist="23000" dir="5400000" rotWithShape="0">
              <a:srgbClr val="000000">
                <a:alpha val="34998"/>
              </a:srgbClr>
            </a:outerShdw>
          </a:effectLst>
        </p:spPr>
        <p:txBody>
          <a:bodyPr anchor="ctr"/>
          <a:lstStyle/>
          <a:p>
            <a:pPr algn="ctr" fontAlgn="auto">
              <a:spcBef>
                <a:spcPts val="0"/>
              </a:spcBef>
              <a:spcAft>
                <a:spcPts val="0"/>
              </a:spcAft>
              <a:defRPr/>
            </a:pPr>
            <a:r>
              <a:rPr lang="en-US" sz="2000" b="1" dirty="0">
                <a:solidFill>
                  <a:srgbClr val="404040"/>
                </a:solidFill>
                <a:latin typeface="Arial" charset="0"/>
                <a:cs typeface="ＭＳ Ｐゴシック" charset="0"/>
              </a:rPr>
              <a:t>Intervening Variables/ Causal Factors</a:t>
            </a:r>
          </a:p>
        </p:txBody>
      </p:sp>
      <p:sp>
        <p:nvSpPr>
          <p:cNvPr id="18" name="Rectangle 30"/>
          <p:cNvSpPr>
            <a:spLocks noChangeArrowheads="1"/>
          </p:cNvSpPr>
          <p:nvPr/>
        </p:nvSpPr>
        <p:spPr bwMode="auto">
          <a:xfrm>
            <a:off x="6205538" y="4115285"/>
            <a:ext cx="2152650" cy="1427163"/>
          </a:xfrm>
          <a:prstGeom prst="rect">
            <a:avLst/>
          </a:prstGeom>
          <a:solidFill>
            <a:srgbClr val="D9D9D9"/>
          </a:solidFill>
          <a:ln>
            <a:noFill/>
          </a:ln>
          <a:effectLst>
            <a:outerShdw blurRad="63500" dist="23000" dir="5400000" rotWithShape="0">
              <a:srgbClr val="000000">
                <a:alpha val="34998"/>
              </a:srgbClr>
            </a:outerShdw>
          </a:effectLst>
        </p:spPr>
        <p:txBody>
          <a:bodyPr anchor="ctr"/>
          <a:lstStyle/>
          <a:p>
            <a:pPr algn="ctr" fontAlgn="auto">
              <a:spcBef>
                <a:spcPts val="0"/>
              </a:spcBef>
              <a:spcAft>
                <a:spcPts val="0"/>
              </a:spcAft>
              <a:defRPr/>
            </a:pPr>
            <a:endParaRPr lang="en-US" sz="2000" b="1" dirty="0">
              <a:solidFill>
                <a:srgbClr val="404040"/>
              </a:solidFill>
              <a:latin typeface="Arial" charset="0"/>
            </a:endParaRPr>
          </a:p>
          <a:p>
            <a:pPr algn="ctr" fontAlgn="auto">
              <a:spcBef>
                <a:spcPts val="0"/>
              </a:spcBef>
              <a:spcAft>
                <a:spcPts val="0"/>
              </a:spcAft>
              <a:defRPr/>
            </a:pPr>
            <a:r>
              <a:rPr lang="en-US" sz="2000" b="1" dirty="0">
                <a:solidFill>
                  <a:srgbClr val="404040"/>
                </a:solidFill>
                <a:latin typeface="Arial" charset="0"/>
              </a:rPr>
              <a:t>Interventions/ Strategies/ Programs</a:t>
            </a:r>
            <a:br>
              <a:rPr lang="en-US" sz="2000" b="1" dirty="0">
                <a:solidFill>
                  <a:srgbClr val="404040"/>
                </a:solidFill>
                <a:latin typeface="Arial" charset="0"/>
              </a:rPr>
            </a:br>
            <a:endParaRPr lang="en-US" sz="2000" b="1" dirty="0">
              <a:solidFill>
                <a:srgbClr val="404040"/>
              </a:solidFill>
              <a:latin typeface="Arial" charset="0"/>
            </a:endParaRPr>
          </a:p>
        </p:txBody>
      </p:sp>
      <p:sp>
        <p:nvSpPr>
          <p:cNvPr id="19" name="TextBox 23"/>
          <p:cNvSpPr txBox="1">
            <a:spLocks noChangeArrowheads="1"/>
          </p:cNvSpPr>
          <p:nvPr/>
        </p:nvSpPr>
        <p:spPr bwMode="auto">
          <a:xfrm>
            <a:off x="1675443" y="1743560"/>
            <a:ext cx="551274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sz="2000" b="1" dirty="0">
                <a:solidFill>
                  <a:srgbClr val="000000"/>
                </a:solidFill>
                <a:latin typeface="Arial" charset="0"/>
                <a:cs typeface="ＭＳ Ｐゴシック" charset="0"/>
              </a:rPr>
              <a:t>Capacity</a:t>
            </a:r>
            <a:endParaRPr lang="en-US" sz="2000" i="1" dirty="0">
              <a:latin typeface="Arial" charset="0"/>
              <a:cs typeface="ＭＳ Ｐゴシック" charset="0"/>
            </a:endParaRPr>
          </a:p>
        </p:txBody>
      </p:sp>
    </p:spTree>
    <p:extLst>
      <p:ext uri="{BB962C8B-B14F-4D97-AF65-F5344CB8AC3E}">
        <p14:creationId xmlns:p14="http://schemas.microsoft.com/office/powerpoint/2010/main" val="3504411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Risk Factor</a:t>
            </a:r>
          </a:p>
        </p:txBody>
      </p:sp>
      <p:sp>
        <p:nvSpPr>
          <p:cNvPr id="8" name="Rectangle 3"/>
          <p:cNvSpPr>
            <a:spLocks noGrp="1"/>
          </p:cNvSpPr>
          <p:nvPr>
            <p:ph type="subTitle" idx="1"/>
          </p:nvPr>
        </p:nvSpPr>
        <p:spPr>
          <a:xfrm>
            <a:off x="403412" y="1495425"/>
            <a:ext cx="8448488" cy="4365065"/>
          </a:xfrm>
        </p:spPr>
        <p:txBody>
          <a:bodyPr>
            <a:normAutofit/>
          </a:bodyPr>
          <a:lstStyle/>
          <a:p>
            <a:pPr algn="ctr" eaLnBrk="1" hangingPunct="1">
              <a:spcBef>
                <a:spcPts val="0"/>
              </a:spcBef>
              <a:buFont typeface="Arial" charset="0"/>
              <a:buNone/>
            </a:pPr>
            <a:r>
              <a:rPr lang="en-US" i="1" dirty="0">
                <a:solidFill>
                  <a:srgbClr val="0D0D0D"/>
                </a:solidFill>
                <a:latin typeface="Arial" panose="020B0604020202020204" pitchFamily="34" charset="0"/>
                <a:cs typeface="Arial" panose="020B0604020202020204" pitchFamily="34" charset="0"/>
              </a:rPr>
              <a:t>“A characteristic at the </a:t>
            </a:r>
          </a:p>
          <a:p>
            <a:pPr algn="ctr" eaLnBrk="1" hangingPunct="1">
              <a:spcBef>
                <a:spcPts val="0"/>
              </a:spcBef>
              <a:buFont typeface="Arial" charset="0"/>
              <a:buNone/>
            </a:pPr>
            <a:r>
              <a:rPr lang="en-US" i="1" dirty="0">
                <a:solidFill>
                  <a:srgbClr val="0D0D0D"/>
                </a:solidFill>
                <a:latin typeface="Arial" panose="020B0604020202020204" pitchFamily="34" charset="0"/>
                <a:cs typeface="Arial" panose="020B0604020202020204" pitchFamily="34" charset="0"/>
              </a:rPr>
              <a:t>biological, psychological, family, </a:t>
            </a:r>
          </a:p>
          <a:p>
            <a:pPr algn="ctr" eaLnBrk="1" hangingPunct="1">
              <a:spcBef>
                <a:spcPts val="0"/>
              </a:spcBef>
              <a:buFont typeface="Arial" charset="0"/>
              <a:buNone/>
            </a:pPr>
            <a:r>
              <a:rPr lang="en-US" i="1" dirty="0">
                <a:solidFill>
                  <a:srgbClr val="0D0D0D"/>
                </a:solidFill>
                <a:latin typeface="Arial" panose="020B0604020202020204" pitchFamily="34" charset="0"/>
                <a:cs typeface="Arial" panose="020B0604020202020204" pitchFamily="34" charset="0"/>
              </a:rPr>
              <a:t>community, or cultural level </a:t>
            </a:r>
          </a:p>
          <a:p>
            <a:pPr algn="ctr" eaLnBrk="1" hangingPunct="1">
              <a:spcBef>
                <a:spcPts val="0"/>
              </a:spcBef>
              <a:buFont typeface="Arial" charset="0"/>
              <a:buNone/>
            </a:pPr>
            <a:r>
              <a:rPr lang="en-US" i="1" dirty="0">
                <a:solidFill>
                  <a:srgbClr val="0D0D0D"/>
                </a:solidFill>
                <a:latin typeface="Arial" panose="020B0604020202020204" pitchFamily="34" charset="0"/>
                <a:cs typeface="Arial" panose="020B0604020202020204" pitchFamily="34" charset="0"/>
              </a:rPr>
              <a:t>that precedes and is associated </a:t>
            </a:r>
            <a:br>
              <a:rPr lang="en-US" i="1" dirty="0">
                <a:solidFill>
                  <a:srgbClr val="0D0D0D"/>
                </a:solidFill>
                <a:latin typeface="Arial" panose="020B0604020202020204" pitchFamily="34" charset="0"/>
                <a:cs typeface="Arial" panose="020B0604020202020204" pitchFamily="34" charset="0"/>
              </a:rPr>
            </a:br>
            <a:r>
              <a:rPr lang="en-US" i="1" dirty="0">
                <a:solidFill>
                  <a:srgbClr val="0D0D0D"/>
                </a:solidFill>
                <a:latin typeface="Arial" panose="020B0604020202020204" pitchFamily="34" charset="0"/>
                <a:cs typeface="Arial" panose="020B0604020202020204" pitchFamily="34" charset="0"/>
              </a:rPr>
              <a:t>with a </a:t>
            </a:r>
            <a:r>
              <a:rPr lang="en-US" i="1" u="sng" dirty="0">
                <a:solidFill>
                  <a:srgbClr val="0D0D0D"/>
                </a:solidFill>
                <a:latin typeface="Arial" panose="020B0604020202020204" pitchFamily="34" charset="0"/>
                <a:cs typeface="Arial" panose="020B0604020202020204" pitchFamily="34" charset="0"/>
              </a:rPr>
              <a:t>higher</a:t>
            </a:r>
            <a:r>
              <a:rPr lang="en-US" i="1" dirty="0">
                <a:solidFill>
                  <a:srgbClr val="0D0D0D"/>
                </a:solidFill>
                <a:latin typeface="Arial" panose="020B0604020202020204" pitchFamily="34" charset="0"/>
                <a:cs typeface="Arial" panose="020B0604020202020204" pitchFamily="34" charset="0"/>
              </a:rPr>
              <a:t> likelihood of </a:t>
            </a:r>
          </a:p>
          <a:p>
            <a:pPr algn="ctr">
              <a:spcBef>
                <a:spcPts val="0"/>
              </a:spcBef>
              <a:buNone/>
            </a:pPr>
            <a:r>
              <a:rPr lang="en-US" i="1" dirty="0">
                <a:solidFill>
                  <a:srgbClr val="0D0D0D"/>
                </a:solidFill>
                <a:latin typeface="Arial" panose="020B0604020202020204" pitchFamily="34" charset="0"/>
                <a:cs typeface="Arial" panose="020B0604020202020204" pitchFamily="34" charset="0"/>
              </a:rPr>
              <a:t>problem outcomes.” </a:t>
            </a:r>
            <a:r>
              <a:rPr lang="en-US" baseline="30000" dirty="0">
                <a:latin typeface="Helvetica" charset="0"/>
                <a:cs typeface="Helvetica" charset="0"/>
              </a:rPr>
              <a:t>18</a:t>
            </a:r>
            <a:endParaRPr lang="en-US" dirty="0"/>
          </a:p>
          <a:p>
            <a:pPr algn="ctr" eaLnBrk="1" hangingPunct="1">
              <a:spcBef>
                <a:spcPts val="0"/>
              </a:spcBef>
              <a:buFont typeface="Arial" charset="0"/>
              <a:buNone/>
            </a:pPr>
            <a:endParaRPr lang="en-US" sz="3000" dirty="0">
              <a:solidFill>
                <a:srgbClr val="0D0D0D"/>
              </a:solidFill>
              <a:latin typeface="Helvetica" charset="0"/>
              <a:cs typeface="Helvetica" charset="0"/>
            </a:endParaRPr>
          </a:p>
        </p:txBody>
      </p:sp>
      <p:sp>
        <p:nvSpPr>
          <p:cNvPr id="4" name="Slide Number Placeholder 3"/>
          <p:cNvSpPr>
            <a:spLocks noGrp="1"/>
          </p:cNvSpPr>
          <p:nvPr>
            <p:ph type="sldNum" sz="quarter" idx="4294967295"/>
          </p:nvPr>
        </p:nvSpPr>
        <p:spPr>
          <a:xfrm>
            <a:off x="0" y="1312863"/>
            <a:ext cx="2133600" cy="365125"/>
          </a:xfrm>
          <a:prstGeom prst="rect">
            <a:avLst/>
          </a:prstGeom>
        </p:spPr>
        <p:txBody>
          <a:bodyPr/>
          <a:lstStyle/>
          <a:p>
            <a:fld id="{6A8B13A0-CF5D-D04B-8720-A9565B8B26A0}" type="slidenum">
              <a:rPr lang="en-US" smtClean="0">
                <a:solidFill>
                  <a:prstClr val="white"/>
                </a:solidFill>
              </a:rPr>
              <a:pPr/>
              <a:t>15</a:t>
            </a:fld>
            <a:endParaRPr lang="en-US">
              <a:solidFill>
                <a:prstClr val="white"/>
              </a:solidFill>
            </a:endParaRPr>
          </a:p>
        </p:txBody>
      </p:sp>
      <p:sp>
        <p:nvSpPr>
          <p:cNvPr id="7" name="Curved Up Arrow 6"/>
          <p:cNvSpPr/>
          <p:nvPr/>
        </p:nvSpPr>
        <p:spPr>
          <a:xfrm>
            <a:off x="530462" y="1995429"/>
            <a:ext cx="8667586" cy="3503898"/>
          </a:xfrm>
          <a:prstGeom prst="curvedUpArrow">
            <a:avLst/>
          </a:prstGeom>
          <a:solidFill>
            <a:srgbClr val="6B0D15"/>
          </a:solidFill>
          <a:ln/>
        </p:spPr>
        <p:style>
          <a:lnRef idx="0">
            <a:schemeClr val="accent4"/>
          </a:lnRef>
          <a:fillRef idx="3">
            <a:schemeClr val="accent4"/>
          </a:fillRef>
          <a:effectRef idx="3">
            <a:schemeClr val="accent4"/>
          </a:effectRef>
          <a:fontRef idx="minor">
            <a:schemeClr val="lt1"/>
          </a:fontRef>
        </p:style>
      </p:sp>
    </p:spTree>
    <p:extLst>
      <p:ext uri="{BB962C8B-B14F-4D97-AF65-F5344CB8AC3E}">
        <p14:creationId xmlns:p14="http://schemas.microsoft.com/office/powerpoint/2010/main" val="882110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Protective Factor</a:t>
            </a:r>
          </a:p>
        </p:txBody>
      </p:sp>
      <p:sp>
        <p:nvSpPr>
          <p:cNvPr id="6" name="Rectangle 3"/>
          <p:cNvSpPr>
            <a:spLocks noGrp="1"/>
          </p:cNvSpPr>
          <p:nvPr>
            <p:ph type="subTitle" idx="1"/>
          </p:nvPr>
        </p:nvSpPr>
        <p:spPr>
          <a:xfrm>
            <a:off x="403412" y="2458815"/>
            <a:ext cx="8448488" cy="3370484"/>
          </a:xfrm>
        </p:spPr>
        <p:txBody>
          <a:bodyPr>
            <a:noAutofit/>
          </a:bodyPr>
          <a:lstStyle/>
          <a:p>
            <a:pPr marL="0" indent="0" algn="ctr" eaLnBrk="1" hangingPunct="1">
              <a:spcBef>
                <a:spcPts val="0"/>
              </a:spcBef>
              <a:buFont typeface="Arial" charset="0"/>
              <a:buNone/>
            </a:pPr>
            <a:r>
              <a:rPr lang="en-US" i="1" dirty="0">
                <a:solidFill>
                  <a:srgbClr val="0D0D0D"/>
                </a:solidFill>
                <a:latin typeface="Arial" panose="020B0604020202020204" pitchFamily="34" charset="0"/>
                <a:cs typeface="Arial" panose="020B0604020202020204" pitchFamily="34" charset="0"/>
              </a:rPr>
              <a:t>“A characteristic </a:t>
            </a:r>
            <a:br>
              <a:rPr lang="en-US" i="1" dirty="0">
                <a:solidFill>
                  <a:srgbClr val="0D0D0D"/>
                </a:solidFill>
                <a:latin typeface="Arial" panose="020B0604020202020204" pitchFamily="34" charset="0"/>
                <a:cs typeface="Arial" panose="020B0604020202020204" pitchFamily="34" charset="0"/>
              </a:rPr>
            </a:br>
            <a:r>
              <a:rPr lang="en-US" i="1" dirty="0">
                <a:solidFill>
                  <a:srgbClr val="0D0D0D"/>
                </a:solidFill>
                <a:latin typeface="Arial" panose="020B0604020202020204" pitchFamily="34" charset="0"/>
                <a:cs typeface="Arial" panose="020B0604020202020204" pitchFamily="34" charset="0"/>
              </a:rPr>
              <a:t>at the individual, family </a:t>
            </a:r>
          </a:p>
          <a:p>
            <a:pPr marL="0" indent="0" algn="ctr">
              <a:spcBef>
                <a:spcPts val="0"/>
              </a:spcBef>
              <a:buNone/>
            </a:pPr>
            <a:r>
              <a:rPr lang="en-US" i="1" dirty="0">
                <a:solidFill>
                  <a:srgbClr val="0D0D0D"/>
                </a:solidFill>
                <a:latin typeface="Arial" panose="020B0604020202020204" pitchFamily="34" charset="0"/>
                <a:cs typeface="Arial" panose="020B0604020202020204" pitchFamily="34" charset="0"/>
              </a:rPr>
              <a:t>or community level that </a:t>
            </a:r>
            <a:br>
              <a:rPr lang="en-US" i="1" dirty="0">
                <a:solidFill>
                  <a:srgbClr val="0D0D0D"/>
                </a:solidFill>
                <a:latin typeface="Arial" panose="020B0604020202020204" pitchFamily="34" charset="0"/>
                <a:cs typeface="Arial" panose="020B0604020202020204" pitchFamily="34" charset="0"/>
              </a:rPr>
            </a:br>
            <a:r>
              <a:rPr lang="en-US" i="1" dirty="0">
                <a:solidFill>
                  <a:srgbClr val="0D0D0D"/>
                </a:solidFill>
                <a:latin typeface="Arial" panose="020B0604020202020204" pitchFamily="34" charset="0"/>
                <a:cs typeface="Arial" panose="020B0604020202020204" pitchFamily="34" charset="0"/>
              </a:rPr>
              <a:t>is associated with a </a:t>
            </a:r>
            <a:r>
              <a:rPr lang="en-US" i="1" u="sng" dirty="0">
                <a:solidFill>
                  <a:srgbClr val="0D0D0D"/>
                </a:solidFill>
                <a:latin typeface="Arial" panose="020B0604020202020204" pitchFamily="34" charset="0"/>
                <a:cs typeface="Arial" panose="020B0604020202020204" pitchFamily="34" charset="0"/>
              </a:rPr>
              <a:t>lower</a:t>
            </a:r>
            <a:r>
              <a:rPr lang="en-US" i="1" dirty="0">
                <a:solidFill>
                  <a:srgbClr val="0D0D0D"/>
                </a:solidFill>
                <a:latin typeface="Arial" panose="020B0604020202020204" pitchFamily="34" charset="0"/>
                <a:cs typeface="Arial" panose="020B0604020202020204" pitchFamily="34" charset="0"/>
              </a:rPr>
              <a:t> </a:t>
            </a:r>
            <a:br>
              <a:rPr lang="en-US" i="1" dirty="0">
                <a:solidFill>
                  <a:srgbClr val="0D0D0D"/>
                </a:solidFill>
                <a:latin typeface="Arial" panose="020B0604020202020204" pitchFamily="34" charset="0"/>
                <a:cs typeface="Arial" panose="020B0604020202020204" pitchFamily="34" charset="0"/>
              </a:rPr>
            </a:br>
            <a:r>
              <a:rPr lang="en-US" i="1" dirty="0">
                <a:solidFill>
                  <a:srgbClr val="0D0D0D"/>
                </a:solidFill>
                <a:latin typeface="Arial" panose="020B0604020202020204" pitchFamily="34" charset="0"/>
                <a:cs typeface="Arial" panose="020B0604020202020204" pitchFamily="34" charset="0"/>
              </a:rPr>
              <a:t>likelihood of problem outcomes</a:t>
            </a:r>
            <a:r>
              <a:rPr lang="en-US" dirty="0">
                <a:solidFill>
                  <a:srgbClr val="0D0D0D"/>
                </a:solidFill>
                <a:latin typeface="Helvetica" charset="0"/>
                <a:cs typeface="Helvetica" charset="0"/>
              </a:rPr>
              <a:t>.”</a:t>
            </a:r>
            <a:r>
              <a:rPr lang="en-US" baseline="30000" dirty="0">
                <a:latin typeface="Helvetica" charset="0"/>
                <a:cs typeface="Helvetica" charset="0"/>
              </a:rPr>
              <a:t>18</a:t>
            </a:r>
            <a:endParaRPr lang="en-US" dirty="0">
              <a:solidFill>
                <a:srgbClr val="0D0D0D"/>
              </a:solidFill>
              <a:latin typeface="Helvetica" charset="0"/>
              <a:cs typeface="Helvetica" charset="0"/>
            </a:endParaRPr>
          </a:p>
        </p:txBody>
      </p:sp>
      <p:sp>
        <p:nvSpPr>
          <p:cNvPr id="4" name="Slide Number Placeholder 3"/>
          <p:cNvSpPr>
            <a:spLocks noGrp="1"/>
          </p:cNvSpPr>
          <p:nvPr>
            <p:ph type="sldNum" sz="quarter" idx="4294967295"/>
          </p:nvPr>
        </p:nvSpPr>
        <p:spPr>
          <a:xfrm>
            <a:off x="0" y="1312863"/>
            <a:ext cx="2133600" cy="365125"/>
          </a:xfrm>
          <a:prstGeom prst="rect">
            <a:avLst/>
          </a:prstGeom>
        </p:spPr>
        <p:txBody>
          <a:bodyPr/>
          <a:lstStyle/>
          <a:p>
            <a:fld id="{6A8B13A0-CF5D-D04B-8720-A9565B8B26A0}" type="slidenum">
              <a:rPr lang="en-US" smtClean="0">
                <a:solidFill>
                  <a:prstClr val="white"/>
                </a:solidFill>
              </a:rPr>
              <a:pPr/>
              <a:t>16</a:t>
            </a:fld>
            <a:endParaRPr lang="en-US">
              <a:solidFill>
                <a:prstClr val="white"/>
              </a:solidFill>
            </a:endParaRPr>
          </a:p>
        </p:txBody>
      </p:sp>
      <p:sp>
        <p:nvSpPr>
          <p:cNvPr id="5" name="Curved Down Arrow 4"/>
          <p:cNvSpPr/>
          <p:nvPr/>
        </p:nvSpPr>
        <p:spPr>
          <a:xfrm>
            <a:off x="491696" y="1881321"/>
            <a:ext cx="8576104" cy="3650398"/>
          </a:xfrm>
          <a:prstGeom prst="curvedDownArrow">
            <a:avLst/>
          </a:prstGeom>
          <a:solidFill>
            <a:srgbClr val="6B0D15"/>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solidFill>
                <a:schemeClr val="tx1"/>
              </a:solidFill>
            </a:endParaRPr>
          </a:p>
        </p:txBody>
      </p:sp>
    </p:spTree>
    <p:extLst>
      <p:ext uri="{BB962C8B-B14F-4D97-AF65-F5344CB8AC3E}">
        <p14:creationId xmlns:p14="http://schemas.microsoft.com/office/powerpoint/2010/main" val="2440290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p:cNvSpPr>
          <p:nvPr>
            <p:ph type="ctrTitle"/>
          </p:nvPr>
        </p:nvSpPr>
        <p:spPr>
          <a:prstGeom prst="rect">
            <a:avLst/>
          </a:prstGeom>
        </p:spPr>
        <p:txBody>
          <a:bodyPr>
            <a:normAutofit/>
          </a:bodyPr>
          <a:lstStyle>
            <a:lvl1pPr>
              <a:defRPr b="1"/>
            </a:lvl1pPr>
          </a:lstStyle>
          <a:p>
            <a:pPr lvl="0">
              <a:defRPr sz="1800" b="0"/>
            </a:pPr>
            <a:r>
              <a:rPr sz="4400" b="1" dirty="0"/>
              <a:t>Risk and Protective Factors</a:t>
            </a:r>
          </a:p>
        </p:txBody>
      </p:sp>
      <p:sp>
        <p:nvSpPr>
          <p:cNvPr id="91" name="Shape 91"/>
          <p:cNvSpPr>
            <a:spLocks noGrp="1"/>
          </p:cNvSpPr>
          <p:nvPr>
            <p:ph type="subTitle" idx="1"/>
          </p:nvPr>
        </p:nvSpPr>
        <p:spPr>
          <a:xfrm>
            <a:off x="5390829" y="2539761"/>
            <a:ext cx="3461071" cy="2604550"/>
          </a:xfrm>
          <a:prstGeom prst="rect">
            <a:avLst/>
          </a:prstGeom>
        </p:spPr>
        <p:txBody>
          <a:bodyPr/>
          <a:lstStyle/>
          <a:p>
            <a:pPr marL="457200" lvl="0" indent="-457200">
              <a:spcBef>
                <a:spcPts val="800"/>
              </a:spcBef>
              <a:buFont typeface="Arial" panose="020B0604020202020204" pitchFamily="34" charset="0"/>
              <a:buChar char="•"/>
              <a:defRPr sz="1800"/>
            </a:pPr>
            <a:r>
              <a:rPr sz="2800" dirty="0">
                <a:solidFill>
                  <a:srgbClr val="000000"/>
                </a:solidFill>
              </a:rPr>
              <a:t>Exist in Multiple</a:t>
            </a:r>
            <a:r>
              <a:rPr lang="en-US" sz="2800" dirty="0">
                <a:solidFill>
                  <a:srgbClr val="000000"/>
                </a:solidFill>
              </a:rPr>
              <a:t> </a:t>
            </a:r>
            <a:r>
              <a:rPr sz="2800" dirty="0">
                <a:solidFill>
                  <a:srgbClr val="000000"/>
                </a:solidFill>
              </a:rPr>
              <a:t>Contexts</a:t>
            </a:r>
          </a:p>
          <a:p>
            <a:pPr marL="457200" lvl="0" indent="-457200">
              <a:spcBef>
                <a:spcPts val="800"/>
              </a:spcBef>
              <a:buFont typeface="Arial" panose="020B0604020202020204" pitchFamily="34" charset="0"/>
              <a:buChar char="•"/>
              <a:defRPr sz="1800"/>
            </a:pPr>
            <a:r>
              <a:rPr sz="2800" dirty="0">
                <a:solidFill>
                  <a:srgbClr val="000000"/>
                </a:solidFill>
              </a:rPr>
              <a:t>Are Correlated and Cumulative</a:t>
            </a:r>
          </a:p>
        </p:txBody>
      </p:sp>
      <p:pic>
        <p:nvPicPr>
          <p:cNvPr id="92" name="image5.png"/>
          <p:cNvPicPr/>
          <p:nvPr/>
        </p:nvPicPr>
        <p:blipFill>
          <a:blip r:embed="rId3"/>
          <a:stretch>
            <a:fillRect/>
          </a:stretch>
        </p:blipFill>
        <p:spPr>
          <a:xfrm>
            <a:off x="403412" y="1464235"/>
            <a:ext cx="4665663" cy="4509294"/>
          </a:xfrm>
          <a:prstGeom prst="rect">
            <a:avLst/>
          </a:prstGeom>
          <a:ln w="12700">
            <a:miter lim="400000"/>
          </a:ln>
        </p:spPr>
      </p:pic>
      <p:sp>
        <p:nvSpPr>
          <p:cNvPr id="5" name="Rectangle 10"/>
          <p:cNvSpPr>
            <a:spLocks noChangeArrowheads="1"/>
          </p:cNvSpPr>
          <p:nvPr/>
        </p:nvSpPr>
        <p:spPr bwMode="auto">
          <a:xfrm>
            <a:off x="1155627" y="6021973"/>
            <a:ext cx="65324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r" eaLnBrk="1" hangingPunct="1"/>
            <a:r>
              <a:rPr lang="en-US" sz="1600" b="1" i="1" dirty="0">
                <a:latin typeface="Arial" panose="020B0604020202020204" pitchFamily="34" charset="0"/>
                <a:cs typeface="Arial" panose="020B0604020202020204" pitchFamily="34" charset="0"/>
              </a:rPr>
              <a:t>Activity: 20 Factors: From Your Experience</a:t>
            </a:r>
          </a:p>
        </p:txBody>
      </p:sp>
    </p:spTree>
  </p:cSld>
  <p:clrMapOvr>
    <a:masterClrMapping/>
  </p:clrMapOvr>
  <mc:AlternateContent xmlns:mc="http://schemas.openxmlformats.org/markup-compatibility/2006" xmlns:p14="http://schemas.microsoft.com/office/powerpoint/2010/main">
    <mc:Choice Requires="p14">
      <p:transition spd="slow" p14:dur="2000" advTm="11078"/>
    </mc:Choice>
    <mc:Fallback xmlns="">
      <p:transition xmlns:p14="http://schemas.microsoft.com/office/powerpoint/2010/main" spd="slow" advTm="1107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prstGeom prst="rect">
            <a:avLst/>
          </a:prstGeom>
        </p:spPr>
        <p:txBody>
          <a:bodyPr>
            <a:noAutofit/>
          </a:bodyPr>
          <a:lstStyle/>
          <a:p>
            <a:r>
              <a:rPr lang="en-US" sz="3600" dirty="0"/>
              <a:t>An Ecological Model for Risk and Protection</a:t>
            </a:r>
            <a:r>
              <a:rPr lang="en-US" sz="3600" baseline="30000" dirty="0"/>
              <a:t>19</a:t>
            </a:r>
          </a:p>
        </p:txBody>
      </p:sp>
      <p:sp>
        <p:nvSpPr>
          <p:cNvPr id="19" name="Oval 18"/>
          <p:cNvSpPr/>
          <p:nvPr/>
        </p:nvSpPr>
        <p:spPr>
          <a:xfrm>
            <a:off x="2257811" y="2526879"/>
            <a:ext cx="6256159" cy="2195597"/>
          </a:xfrm>
          <a:prstGeom prst="ellipse">
            <a:avLst/>
          </a:prstGeom>
          <a:solidFill>
            <a:schemeClr val="tx1">
              <a:lumMod val="65000"/>
              <a:lumOff val="35000"/>
              <a:alpha val="69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1">
            <a:scrgbClr r="0" g="0" b="0"/>
          </a:fillRef>
          <a:effectRef idx="0">
            <a:schemeClr val="accent2">
              <a:hueOff val="4681519"/>
              <a:satOff val="-5839"/>
              <a:lumOff val="1373"/>
              <a:alphaOff val="0"/>
            </a:schemeClr>
          </a:effectRef>
          <a:fontRef idx="minor">
            <a:schemeClr val="lt1"/>
          </a:fontRef>
        </p:style>
      </p:sp>
      <p:sp>
        <p:nvSpPr>
          <p:cNvPr id="20" name="Oval 19"/>
          <p:cNvSpPr/>
          <p:nvPr/>
        </p:nvSpPr>
        <p:spPr>
          <a:xfrm>
            <a:off x="3240049" y="2772654"/>
            <a:ext cx="5246457" cy="1643041"/>
          </a:xfrm>
          <a:prstGeom prst="ellipse">
            <a:avLst/>
          </a:prstGeom>
          <a:solidFill>
            <a:schemeClr val="bg1">
              <a:lumMod val="65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1">
            <a:scrgbClr r="0" g="0" b="0"/>
          </a:fillRef>
          <a:effectRef idx="0">
            <a:schemeClr val="accent2">
              <a:hueOff val="3121013"/>
              <a:satOff val="-3893"/>
              <a:lumOff val="915"/>
              <a:alphaOff val="0"/>
            </a:schemeClr>
          </a:effectRef>
          <a:fontRef idx="minor">
            <a:schemeClr val="lt1"/>
          </a:fontRef>
        </p:style>
      </p:sp>
      <p:sp>
        <p:nvSpPr>
          <p:cNvPr id="22" name="Oval 21"/>
          <p:cNvSpPr/>
          <p:nvPr/>
        </p:nvSpPr>
        <p:spPr>
          <a:xfrm>
            <a:off x="4894677" y="2964378"/>
            <a:ext cx="3520869" cy="1191361"/>
          </a:xfrm>
          <a:prstGeom prst="ellipse">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1">
            <a:schemeClr val="accent2">
              <a:hueOff val="1560506"/>
              <a:satOff val="-1946"/>
              <a:lumOff val="458"/>
              <a:alphaOff val="0"/>
            </a:schemeClr>
          </a:fillRef>
          <a:effectRef idx="0">
            <a:schemeClr val="accent2">
              <a:hueOff val="1560506"/>
              <a:satOff val="-1946"/>
              <a:lumOff val="458"/>
              <a:alphaOff val="0"/>
            </a:schemeClr>
          </a:effectRef>
          <a:fontRef idx="minor">
            <a:schemeClr val="lt1"/>
          </a:fontRef>
        </p:style>
      </p:sp>
      <p:sp>
        <p:nvSpPr>
          <p:cNvPr id="23" name="Oval 22"/>
          <p:cNvSpPr/>
          <p:nvPr/>
        </p:nvSpPr>
        <p:spPr>
          <a:xfrm>
            <a:off x="6537034" y="3309728"/>
            <a:ext cx="1862746" cy="500659"/>
          </a:xfrm>
          <a:prstGeom prst="ellipse">
            <a:avLst/>
          </a:prstGeom>
          <a:solidFill>
            <a:schemeClr val="tx1">
              <a:lumMod val="65000"/>
              <a:lumOff val="35000"/>
              <a:alpha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4" name="Rectangle 23"/>
          <p:cNvSpPr/>
          <p:nvPr/>
        </p:nvSpPr>
        <p:spPr>
          <a:xfrm>
            <a:off x="2144603" y="3354055"/>
            <a:ext cx="1161593" cy="42249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9136" tIns="35560" rIns="35560" bIns="35560" numCol="1" spcCol="1270" anchor="ctr" anchorCtr="0">
            <a:noAutofit/>
          </a:bodyPr>
          <a:lstStyle/>
          <a:p>
            <a:pPr defTabSz="1244600">
              <a:spcBef>
                <a:spcPct val="0"/>
              </a:spcBef>
            </a:pPr>
            <a:r>
              <a:rPr lang="en-US" dirty="0">
                <a:solidFill>
                  <a:prstClr val="white"/>
                </a:solidFill>
                <a:effectLst>
                  <a:outerShdw blurRad="38100" dist="38100" dir="2700000" algn="tl">
                    <a:srgbClr val="000000">
                      <a:alpha val="43137"/>
                    </a:srgbClr>
                  </a:outerShdw>
                </a:effectLst>
                <a:latin typeface="Helvetica" pitchFamily="34" charset="0"/>
                <a:cs typeface="Helvetica" pitchFamily="34" charset="0"/>
              </a:rPr>
              <a:t>Societal</a:t>
            </a:r>
          </a:p>
        </p:txBody>
      </p:sp>
      <p:sp>
        <p:nvSpPr>
          <p:cNvPr id="25" name="Rectangle 24"/>
          <p:cNvSpPr/>
          <p:nvPr/>
        </p:nvSpPr>
        <p:spPr>
          <a:xfrm>
            <a:off x="3263813" y="3354055"/>
            <a:ext cx="1671281" cy="42249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9136" tIns="35560" rIns="35560" bIns="35560" numCol="1" spcCol="1270" anchor="ctr" anchorCtr="0">
            <a:noAutofit/>
          </a:bodyPr>
          <a:lstStyle/>
          <a:p>
            <a:pPr defTabSz="1244600">
              <a:spcBef>
                <a:spcPct val="0"/>
              </a:spcBef>
            </a:pPr>
            <a:r>
              <a:rPr lang="en-US" dirty="0">
                <a:solidFill>
                  <a:prstClr val="white"/>
                </a:solidFill>
                <a:effectLst>
                  <a:outerShdw blurRad="38100" dist="38100" dir="2700000" algn="tl">
                    <a:srgbClr val="000000">
                      <a:alpha val="43137"/>
                    </a:srgbClr>
                  </a:outerShdw>
                </a:effectLst>
                <a:latin typeface="Helvetica" pitchFamily="34" charset="0"/>
                <a:cs typeface="Helvetica" pitchFamily="34" charset="0"/>
              </a:rPr>
              <a:t>Community</a:t>
            </a:r>
          </a:p>
        </p:txBody>
      </p:sp>
      <p:sp>
        <p:nvSpPr>
          <p:cNvPr id="26" name="Rectangle 25"/>
          <p:cNvSpPr/>
          <p:nvPr/>
        </p:nvSpPr>
        <p:spPr>
          <a:xfrm>
            <a:off x="4876955" y="3354055"/>
            <a:ext cx="1671281" cy="42249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9136" tIns="35560" rIns="35560" bIns="35560" numCol="1" spcCol="1270" anchor="ctr" anchorCtr="0">
            <a:noAutofit/>
          </a:bodyPr>
          <a:lstStyle/>
          <a:p>
            <a:pPr defTabSz="1244600">
              <a:spcBef>
                <a:spcPct val="0"/>
              </a:spcBef>
            </a:pPr>
            <a:r>
              <a:rPr lang="en-US" dirty="0">
                <a:solidFill>
                  <a:prstClr val="white"/>
                </a:solidFill>
                <a:effectLst>
                  <a:outerShdw blurRad="38100" dist="38100" dir="2700000" algn="tl">
                    <a:srgbClr val="000000">
                      <a:alpha val="43137"/>
                    </a:srgbClr>
                  </a:outerShdw>
                </a:effectLst>
                <a:latin typeface="Helvetica" pitchFamily="34" charset="0"/>
                <a:cs typeface="Helvetica" pitchFamily="34" charset="0"/>
              </a:rPr>
              <a:t>Relationship</a:t>
            </a:r>
          </a:p>
        </p:txBody>
      </p:sp>
      <p:sp>
        <p:nvSpPr>
          <p:cNvPr id="27" name="Rectangle 26"/>
          <p:cNvSpPr/>
          <p:nvPr/>
        </p:nvSpPr>
        <p:spPr>
          <a:xfrm>
            <a:off x="6744265" y="3354055"/>
            <a:ext cx="1671281" cy="422494"/>
          </a:xfrm>
          <a:prstGeom prst="rect">
            <a:avLst/>
          </a:prstGeom>
          <a:effectLst>
            <a:outerShdw blurRad="25400" dist="12700" dir="600000" algn="ctr" rotWithShape="0">
              <a:schemeClr val="bg1"/>
            </a:outerShdw>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9136" tIns="35560" rIns="35560" bIns="35560" numCol="1" spcCol="1270" anchor="ctr" anchorCtr="0">
            <a:noAutofit/>
          </a:bodyPr>
          <a:lstStyle/>
          <a:p>
            <a:pPr defTabSz="1244600">
              <a:spcBef>
                <a:spcPct val="0"/>
              </a:spcBef>
            </a:pPr>
            <a:r>
              <a:rPr lang="en-US" dirty="0">
                <a:solidFill>
                  <a:prstClr val="white"/>
                </a:solidFill>
                <a:effectLst>
                  <a:outerShdw blurRad="38100" dist="38100" dir="2700000" algn="tl">
                    <a:srgbClr val="000000">
                      <a:alpha val="43137"/>
                    </a:srgbClr>
                  </a:outerShdw>
                </a:effectLst>
                <a:latin typeface="Helvetica" pitchFamily="34" charset="0"/>
                <a:cs typeface="Helvetica" pitchFamily="34" charset="0"/>
              </a:rPr>
              <a:t>Individual</a:t>
            </a:r>
          </a:p>
        </p:txBody>
      </p:sp>
      <p:sp>
        <p:nvSpPr>
          <p:cNvPr id="28" name="Up Arrow 27"/>
          <p:cNvSpPr/>
          <p:nvPr/>
        </p:nvSpPr>
        <p:spPr>
          <a:xfrm>
            <a:off x="939125" y="3172569"/>
            <a:ext cx="1148030" cy="385562"/>
          </a:xfrm>
          <a:prstGeom prst="upArrow">
            <a:avLst>
              <a:gd name="adj1" fmla="val 50000"/>
              <a:gd name="adj2" fmla="val 80395"/>
            </a:avLst>
          </a:prstGeom>
          <a:gradFill>
            <a:gsLst>
              <a:gs pos="0">
                <a:srgbClr val="84171A"/>
              </a:gs>
              <a:gs pos="100000">
                <a:srgbClr val="C00000"/>
              </a:gs>
            </a:gsLst>
          </a:gra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Rectangle 28"/>
          <p:cNvSpPr/>
          <p:nvPr/>
        </p:nvSpPr>
        <p:spPr>
          <a:xfrm>
            <a:off x="594617" y="1857330"/>
            <a:ext cx="1787451" cy="112445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9136" tIns="35560" rIns="35560" bIns="35560" numCol="1" spcCol="1270" anchor="ctr" anchorCtr="0">
            <a:noAutofit/>
          </a:bodyPr>
          <a:lstStyle/>
          <a:p>
            <a:pPr algn="ctr" defTabSz="1244600">
              <a:spcBef>
                <a:spcPct val="0"/>
              </a:spcBef>
            </a:pPr>
            <a:r>
              <a:rPr lang="en-US" sz="3200" dirty="0">
                <a:solidFill>
                  <a:srgbClr val="C00000"/>
                </a:solidFill>
                <a:latin typeface="Arial"/>
                <a:cs typeface="Arial"/>
              </a:rPr>
              <a:t>Shared Risk Factors</a:t>
            </a:r>
          </a:p>
        </p:txBody>
      </p:sp>
      <p:sp>
        <p:nvSpPr>
          <p:cNvPr id="30" name="Rectangle 29"/>
          <p:cNvSpPr/>
          <p:nvPr/>
        </p:nvSpPr>
        <p:spPr>
          <a:xfrm>
            <a:off x="391462" y="4087062"/>
            <a:ext cx="2151227" cy="144376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9136" tIns="35560" rIns="35560" bIns="35560" numCol="1" spcCol="1270" anchor="ctr" anchorCtr="0">
            <a:noAutofit/>
          </a:bodyPr>
          <a:lstStyle/>
          <a:p>
            <a:pPr algn="ctr" defTabSz="1244600">
              <a:spcBef>
                <a:spcPct val="0"/>
              </a:spcBef>
            </a:pPr>
            <a:r>
              <a:rPr lang="en-US" sz="3200" dirty="0">
                <a:solidFill>
                  <a:srgbClr val="4F81BD">
                    <a:lumMod val="75000"/>
                  </a:srgbClr>
                </a:solidFill>
                <a:latin typeface="Arial"/>
                <a:cs typeface="Arial"/>
              </a:rPr>
              <a:t>Shared Protective</a:t>
            </a:r>
          </a:p>
          <a:p>
            <a:pPr algn="ctr" defTabSz="1244600">
              <a:spcBef>
                <a:spcPct val="0"/>
              </a:spcBef>
            </a:pPr>
            <a:r>
              <a:rPr lang="en-US" sz="3200" dirty="0">
                <a:solidFill>
                  <a:srgbClr val="4F81BD">
                    <a:lumMod val="75000"/>
                  </a:srgbClr>
                </a:solidFill>
                <a:latin typeface="Arial"/>
                <a:cs typeface="Arial"/>
              </a:rPr>
              <a:t>Factors</a:t>
            </a:r>
            <a:endParaRPr lang="en-US" sz="3200" baseline="30000" dirty="0">
              <a:solidFill>
                <a:srgbClr val="4F81BD">
                  <a:lumMod val="75000"/>
                </a:srgbClr>
              </a:solidFill>
              <a:latin typeface="Arial"/>
              <a:cs typeface="Arial"/>
            </a:endParaRPr>
          </a:p>
        </p:txBody>
      </p:sp>
      <p:sp>
        <p:nvSpPr>
          <p:cNvPr id="31" name="Up Arrow 30"/>
          <p:cNvSpPr/>
          <p:nvPr/>
        </p:nvSpPr>
        <p:spPr>
          <a:xfrm rot="10800000">
            <a:off x="943174" y="3640832"/>
            <a:ext cx="1148030" cy="385562"/>
          </a:xfrm>
          <a:prstGeom prst="upArrow">
            <a:avLst>
              <a:gd name="adj1" fmla="val 50000"/>
              <a:gd name="adj2" fmla="val 80395"/>
            </a:avLst>
          </a:prstGeom>
          <a:blipFill>
            <a:blip r:embed="rId3"/>
            <a:stretch>
              <a:fillRect/>
            </a:stretch>
          </a:blip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910362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ctrTitle"/>
          </p:nvPr>
        </p:nvSpPr>
        <p:spPr/>
        <p:txBody>
          <a:bodyPr/>
          <a:lstStyle/>
          <a:p>
            <a:r>
              <a:rPr lang="en-US" sz="3600" b="1" dirty="0">
                <a:solidFill>
                  <a:schemeClr val="bg1"/>
                </a:solidFill>
                <a:ea typeface="ＭＳ Ｐゴシック" charset="0"/>
              </a:rPr>
              <a:t>Example of a Shared Risk Factor: Family Disruption</a:t>
            </a:r>
          </a:p>
        </p:txBody>
      </p:sp>
      <p:sp>
        <p:nvSpPr>
          <p:cNvPr id="73730" name="Slide Number Placeholder 3"/>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E50D38A-3650-1E4D-B0AF-C73AD5F9AB17}" type="slidenum">
              <a:rPr lang="en-US" sz="1200">
                <a:solidFill>
                  <a:srgbClr val="898989"/>
                </a:solidFill>
                <a:cs typeface="Arial" charset="0"/>
              </a:rPr>
              <a:pPr/>
              <a:t>19</a:t>
            </a:fld>
            <a:endParaRPr lang="en-US" sz="1200">
              <a:solidFill>
                <a:srgbClr val="898989"/>
              </a:solidFill>
              <a:cs typeface="Arial" charset="0"/>
            </a:endParaRPr>
          </a:p>
        </p:txBody>
      </p:sp>
      <p:sp>
        <p:nvSpPr>
          <p:cNvPr id="73731" name="Slide Number Placeholder 3"/>
          <p:cNvSpPr txBox="1">
            <a:spLocks/>
          </p:cNvSpPr>
          <p:nvPr/>
        </p:nvSpPr>
        <p:spPr bwMode="auto">
          <a:xfrm>
            <a:off x="1485900" y="1312863"/>
            <a:ext cx="16002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F320E0A-B3A8-9947-BBE8-0E5C74512814}" type="slidenum">
              <a:rPr lang="en-US" sz="1200">
                <a:solidFill>
                  <a:schemeClr val="bg1"/>
                </a:solidFill>
                <a:latin typeface="Calibri" charset="0"/>
              </a:rPr>
              <a:pPr eaLnBrk="1" hangingPunct="1"/>
              <a:t>19</a:t>
            </a:fld>
            <a:endParaRPr lang="en-US" sz="1200">
              <a:solidFill>
                <a:schemeClr val="bg1"/>
              </a:solidFill>
              <a:latin typeface="Calibri" charset="0"/>
            </a:endParaRPr>
          </a:p>
        </p:txBody>
      </p:sp>
      <p:sp>
        <p:nvSpPr>
          <p:cNvPr id="73732" name="Content Placeholder 2"/>
          <p:cNvSpPr txBox="1">
            <a:spLocks/>
          </p:cNvSpPr>
          <p:nvPr/>
        </p:nvSpPr>
        <p:spPr bwMode="auto">
          <a:xfrm>
            <a:off x="1784350" y="1892300"/>
            <a:ext cx="6000750" cy="419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Font typeface="Arial" charset="0"/>
              <a:buNone/>
            </a:pPr>
            <a:endParaRPr lang="en-US" sz="3200">
              <a:latin typeface="Calibri" charset="0"/>
            </a:endParaRPr>
          </a:p>
          <a:p>
            <a:pPr eaLnBrk="1" hangingPunct="1">
              <a:spcBef>
                <a:spcPct val="20000"/>
              </a:spcBef>
              <a:buFont typeface="Arial" charset="0"/>
              <a:buNone/>
            </a:pPr>
            <a:endParaRPr lang="en-US" sz="3200">
              <a:latin typeface="Calibri" charset="0"/>
            </a:endParaRPr>
          </a:p>
          <a:p>
            <a:pPr eaLnBrk="1" hangingPunct="1">
              <a:spcBef>
                <a:spcPct val="20000"/>
              </a:spcBef>
              <a:buFont typeface="Arial" charset="0"/>
              <a:buNone/>
            </a:pPr>
            <a:endParaRPr lang="en-US" sz="3200">
              <a:latin typeface="Calibri" charset="0"/>
            </a:endParaRPr>
          </a:p>
        </p:txBody>
      </p:sp>
      <p:sp>
        <p:nvSpPr>
          <p:cNvPr id="8" name="Oval 7"/>
          <p:cNvSpPr/>
          <p:nvPr/>
        </p:nvSpPr>
        <p:spPr>
          <a:xfrm>
            <a:off x="3790950" y="2386013"/>
            <a:ext cx="1914525" cy="1271587"/>
          </a:xfrm>
          <a:prstGeom prst="ellipse">
            <a:avLst/>
          </a:prstGeom>
          <a:solidFill>
            <a:srgbClr val="B56C3B"/>
          </a:solidFill>
          <a:ln>
            <a:solidFill>
              <a:srgbClr val="B56C3B"/>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r>
              <a:rPr lang="en-US" b="1" dirty="0">
                <a:latin typeface="Arial"/>
                <a:cs typeface="Arial"/>
              </a:rPr>
              <a:t>Family Disruption</a:t>
            </a:r>
          </a:p>
        </p:txBody>
      </p:sp>
      <p:sp>
        <p:nvSpPr>
          <p:cNvPr id="9" name="Oval 8"/>
          <p:cNvSpPr/>
          <p:nvPr/>
        </p:nvSpPr>
        <p:spPr>
          <a:xfrm>
            <a:off x="1912938" y="4102100"/>
            <a:ext cx="1828800" cy="1143000"/>
          </a:xfrm>
          <a:prstGeom prst="ellipse">
            <a:avLst/>
          </a:prstGeom>
          <a:solidFill>
            <a:srgbClr val="5E723B"/>
          </a:solidFill>
          <a:ln>
            <a:solidFill>
              <a:srgbClr val="5E723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latin typeface="Arial"/>
                <a:cs typeface="Arial"/>
              </a:rPr>
              <a:t>Heavy Alcohol Use</a:t>
            </a:r>
          </a:p>
        </p:txBody>
      </p:sp>
      <p:sp>
        <p:nvSpPr>
          <p:cNvPr id="10" name="Oval 9"/>
          <p:cNvSpPr/>
          <p:nvPr/>
        </p:nvSpPr>
        <p:spPr>
          <a:xfrm>
            <a:off x="5705475" y="4138613"/>
            <a:ext cx="2079625" cy="1271587"/>
          </a:xfrm>
          <a:prstGeom prst="ellipse">
            <a:avLst/>
          </a:prstGeom>
          <a:solidFill>
            <a:srgbClr val="84171A"/>
          </a:solidFill>
          <a:ln>
            <a:solidFill>
              <a:srgbClr val="84171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latin typeface="Arial"/>
                <a:cs typeface="Arial"/>
              </a:rPr>
              <a:t>Depression</a:t>
            </a:r>
          </a:p>
        </p:txBody>
      </p:sp>
      <p:cxnSp>
        <p:nvCxnSpPr>
          <p:cNvPr id="11" name="Straight Arrow Connector 10"/>
          <p:cNvCxnSpPr>
            <a:cxnSpLocks noChangeShapeType="1"/>
          </p:cNvCxnSpPr>
          <p:nvPr/>
        </p:nvCxnSpPr>
        <p:spPr bwMode="auto">
          <a:xfrm flipH="1">
            <a:off x="3479800" y="3721100"/>
            <a:ext cx="414338" cy="533400"/>
          </a:xfrm>
          <a:prstGeom prst="straightConnector1">
            <a:avLst/>
          </a:prstGeom>
          <a:noFill/>
          <a:ln w="38100">
            <a:solidFill>
              <a:schemeClr val="accent2"/>
            </a:solidFill>
            <a:round/>
            <a:headEnd/>
            <a:tailEnd type="arrow" w="med" len="med"/>
          </a:ln>
          <a:effectLst>
            <a:outerShdw blurRad="40000" dist="23000" dir="5400000" rotWithShape="0">
              <a:srgbClr val="000000">
                <a:alpha val="34998"/>
              </a:srgbClr>
            </a:outerShdw>
          </a:effectLst>
          <a:extLst>
            <a:ext uri="{909E8E84-426E-40dd-AFC4-6F175D3DCCD1}">
              <a14:hiddenFill xmlns="" xmlns:a14="http://schemas.microsoft.com/office/drawing/2010/main">
                <a:noFill/>
              </a14:hiddenFill>
            </a:ext>
          </a:extLst>
        </p:spPr>
      </p:cxnSp>
      <p:cxnSp>
        <p:nvCxnSpPr>
          <p:cNvPr id="12" name="Straight Arrow Connector 11"/>
          <p:cNvCxnSpPr>
            <a:cxnSpLocks noChangeShapeType="1"/>
          </p:cNvCxnSpPr>
          <p:nvPr/>
        </p:nvCxnSpPr>
        <p:spPr bwMode="auto">
          <a:xfrm>
            <a:off x="5476875" y="3657600"/>
            <a:ext cx="457200" cy="533400"/>
          </a:xfrm>
          <a:prstGeom prst="straightConnector1">
            <a:avLst/>
          </a:prstGeom>
          <a:noFill/>
          <a:ln w="38100">
            <a:solidFill>
              <a:schemeClr val="accent2"/>
            </a:solidFill>
            <a:round/>
            <a:headEnd/>
            <a:tailEnd type="arrow" w="med" len="med"/>
          </a:ln>
          <a:effectLst>
            <a:outerShdw blurRad="40000" dist="23000" dir="5400000" rotWithShape="0">
              <a:srgbClr val="000000">
                <a:alpha val="34998"/>
              </a:srgbClr>
            </a:outerShdw>
          </a:effectLst>
          <a:extLst>
            <a:ext uri="{909E8E84-426E-40dd-AFC4-6F175D3DCCD1}">
              <a14:hiddenFill xmlns="" xmlns:a14="http://schemas.microsoft.com/office/drawing/2010/main">
                <a:noFill/>
              </a14:hiddenFill>
            </a:ext>
          </a:extLst>
        </p:spPr>
      </p:cxnSp>
      <p:cxnSp>
        <p:nvCxnSpPr>
          <p:cNvPr id="13" name="Straight Arrow Connector 12"/>
          <p:cNvCxnSpPr>
            <a:cxnSpLocks noChangeShapeType="1"/>
          </p:cNvCxnSpPr>
          <p:nvPr/>
        </p:nvCxnSpPr>
        <p:spPr bwMode="auto">
          <a:xfrm>
            <a:off x="3687763" y="5026025"/>
            <a:ext cx="1728787" cy="0"/>
          </a:xfrm>
          <a:prstGeom prst="straightConnector1">
            <a:avLst/>
          </a:prstGeom>
          <a:noFill/>
          <a:ln w="38100">
            <a:solidFill>
              <a:schemeClr val="accent2"/>
            </a:solidFill>
            <a:round/>
            <a:headEnd/>
            <a:tailEnd type="arrow" w="med" len="med"/>
          </a:ln>
          <a:effectLst>
            <a:outerShdw blurRad="40000" dist="23000" dir="5400000" rotWithShape="0">
              <a:srgbClr val="000000">
                <a:alpha val="34998"/>
              </a:srgbClr>
            </a:outerShdw>
          </a:effectLst>
          <a:extLst>
            <a:ext uri="{909E8E84-426E-40dd-AFC4-6F175D3DCCD1}">
              <a14:hiddenFill xmlns="" xmlns:a14="http://schemas.microsoft.com/office/drawing/2010/main">
                <a:noFill/>
              </a14:hiddenFill>
            </a:ext>
          </a:extLst>
        </p:spPr>
      </p:cxnSp>
      <p:cxnSp>
        <p:nvCxnSpPr>
          <p:cNvPr id="14" name="Straight Arrow Connector 13"/>
          <p:cNvCxnSpPr>
            <a:cxnSpLocks noChangeShapeType="1"/>
          </p:cNvCxnSpPr>
          <p:nvPr/>
        </p:nvCxnSpPr>
        <p:spPr bwMode="auto">
          <a:xfrm flipH="1">
            <a:off x="3841750" y="4673600"/>
            <a:ext cx="1600200" cy="0"/>
          </a:xfrm>
          <a:prstGeom prst="straightConnector1">
            <a:avLst/>
          </a:prstGeom>
          <a:noFill/>
          <a:ln w="38100">
            <a:solidFill>
              <a:schemeClr val="accent2"/>
            </a:solidFill>
            <a:round/>
            <a:headEnd/>
            <a:tailEnd type="arrow" w="med" len="med"/>
          </a:ln>
          <a:effectLst>
            <a:outerShdw blurRad="40000" dist="23000" dir="5400000" rotWithShape="0">
              <a:srgbClr val="000000">
                <a:alpha val="34998"/>
              </a:srgbClr>
            </a:outerShdw>
          </a:effectLst>
          <a:extLst>
            <a:ext uri="{909E8E84-426E-40dd-AFC4-6F175D3DCCD1}">
              <a14:hiddenFill xmlns="" xmlns:a14="http://schemas.microsoft.com/office/drawing/2010/main">
                <a:noFill/>
              </a14:hiddenFill>
            </a:ext>
          </a:extLst>
        </p:spPr>
      </p:cxnSp>
      <p:sp>
        <p:nvSpPr>
          <p:cNvPr id="15" name="TextBox 18"/>
          <p:cNvSpPr txBox="1">
            <a:spLocks noChangeArrowheads="1"/>
          </p:cNvSpPr>
          <p:nvPr/>
        </p:nvSpPr>
        <p:spPr bwMode="auto">
          <a:xfrm>
            <a:off x="3762375" y="1677988"/>
            <a:ext cx="188595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dirty="0">
                <a:latin typeface="Arial"/>
                <a:cs typeface="Arial"/>
              </a:rPr>
              <a:t>Shared Risk Factor</a:t>
            </a:r>
          </a:p>
        </p:txBody>
      </p:sp>
      <p:sp>
        <p:nvSpPr>
          <p:cNvPr id="16" name="TextBox 19"/>
          <p:cNvSpPr txBox="1">
            <a:spLocks noChangeArrowheads="1"/>
          </p:cNvSpPr>
          <p:nvPr/>
        </p:nvSpPr>
        <p:spPr bwMode="auto">
          <a:xfrm>
            <a:off x="1211263" y="5397500"/>
            <a:ext cx="3230562" cy="401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dirty="0">
                <a:latin typeface="Arial"/>
                <a:cs typeface="Arial"/>
              </a:rPr>
              <a:t>Substance Use Disorder</a:t>
            </a:r>
          </a:p>
        </p:txBody>
      </p:sp>
      <p:sp>
        <p:nvSpPr>
          <p:cNvPr id="17" name="TextBox 20"/>
          <p:cNvSpPr txBox="1">
            <a:spLocks noChangeArrowheads="1"/>
          </p:cNvSpPr>
          <p:nvPr/>
        </p:nvSpPr>
        <p:spPr bwMode="auto">
          <a:xfrm>
            <a:off x="5675313" y="5397500"/>
            <a:ext cx="2489200" cy="401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dirty="0">
                <a:latin typeface="Arial"/>
                <a:cs typeface="Arial"/>
              </a:rPr>
              <a:t>Mental Disorder</a:t>
            </a:r>
          </a:p>
        </p:txBody>
      </p:sp>
      <p:cxnSp>
        <p:nvCxnSpPr>
          <p:cNvPr id="18" name="Straight Connector 17"/>
          <p:cNvCxnSpPr/>
          <p:nvPr/>
        </p:nvCxnSpPr>
        <p:spPr>
          <a:xfrm>
            <a:off x="1912938" y="4044950"/>
            <a:ext cx="5757862" cy="0"/>
          </a:xfrm>
          <a:prstGeom prst="line">
            <a:avLst/>
          </a:prstGeom>
        </p:spPr>
        <p:style>
          <a:lnRef idx="1">
            <a:schemeClr val="dk1"/>
          </a:lnRef>
          <a:fillRef idx="0">
            <a:schemeClr val="dk1"/>
          </a:fillRef>
          <a:effectRef idx="0">
            <a:schemeClr val="dk1"/>
          </a:effectRef>
          <a:fontRef idx="minor">
            <a:schemeClr val="tx1"/>
          </a:fontRef>
        </p:style>
      </p:cxnSp>
      <p:sp>
        <p:nvSpPr>
          <p:cNvPr id="20" name="TextBox 27"/>
          <p:cNvSpPr txBox="1">
            <a:spLocks noChangeArrowheads="1"/>
          </p:cNvSpPr>
          <p:nvPr/>
        </p:nvSpPr>
        <p:spPr bwMode="auto">
          <a:xfrm>
            <a:off x="1074738" y="2173288"/>
            <a:ext cx="2409825" cy="1323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latin typeface="Arial"/>
                <a:cs typeface="Arial"/>
              </a:rPr>
              <a:t>S</a:t>
            </a:r>
            <a:r>
              <a:rPr lang="lv-LV" sz="2000" dirty="0">
                <a:latin typeface="Arial"/>
                <a:cs typeface="Arial"/>
              </a:rPr>
              <a:t>tates</a:t>
            </a:r>
            <a:r>
              <a:rPr lang="en-US" sz="2000" dirty="0">
                <a:latin typeface="Arial"/>
                <a:cs typeface="Arial"/>
              </a:rPr>
              <a:t>/</a:t>
            </a:r>
            <a:r>
              <a:rPr lang="lv-LV" sz="2000" dirty="0">
                <a:latin typeface="Arial"/>
                <a:cs typeface="Arial"/>
              </a:rPr>
              <a:t>Tribes</a:t>
            </a:r>
            <a:r>
              <a:rPr lang="en-US" sz="2000" dirty="0">
                <a:latin typeface="Arial"/>
                <a:cs typeface="Arial"/>
              </a:rPr>
              <a:t>/</a:t>
            </a:r>
          </a:p>
          <a:p>
            <a:pPr eaLnBrk="1" hangingPunct="1"/>
            <a:r>
              <a:rPr lang="lv-LV" sz="2000" dirty="0">
                <a:latin typeface="Arial"/>
                <a:cs typeface="Arial"/>
              </a:rPr>
              <a:t>Jurisdictions</a:t>
            </a:r>
            <a:r>
              <a:rPr lang="en-US" sz="2000" dirty="0">
                <a:latin typeface="Arial"/>
                <a:cs typeface="Arial"/>
              </a:rPr>
              <a:t> Epidemiology Focus</a:t>
            </a:r>
          </a:p>
        </p:txBody>
      </p:sp>
      <p:cxnSp>
        <p:nvCxnSpPr>
          <p:cNvPr id="22" name="Straight Arrow Connector 21"/>
          <p:cNvCxnSpPr/>
          <p:nvPr/>
        </p:nvCxnSpPr>
        <p:spPr>
          <a:xfrm>
            <a:off x="2755900" y="2824163"/>
            <a:ext cx="723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286000" y="3457575"/>
            <a:ext cx="0" cy="4905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5" grpId="0"/>
      <p:bldP spid="16" grpId="0"/>
      <p:bldP spid="17"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Objectives</a:t>
            </a:r>
          </a:p>
        </p:txBody>
      </p:sp>
      <p:sp>
        <p:nvSpPr>
          <p:cNvPr id="3" name="Subtitle 2"/>
          <p:cNvSpPr>
            <a:spLocks noGrp="1"/>
          </p:cNvSpPr>
          <p:nvPr>
            <p:ph type="subTitle" idx="1"/>
          </p:nvPr>
        </p:nvSpPr>
        <p:spPr>
          <a:xfrm>
            <a:off x="403412" y="2396923"/>
            <a:ext cx="8448488" cy="2632277"/>
          </a:xfrm>
        </p:spPr>
        <p:txBody>
          <a:bodyPr/>
          <a:lstStyle/>
          <a:p>
            <a:pPr lvl="0"/>
            <a:r>
              <a:rPr lang="en-US" sz="2400" dirty="0"/>
              <a:t>Participants will:</a:t>
            </a:r>
          </a:p>
          <a:p>
            <a:pPr marL="342900" lvl="0" indent="-342900">
              <a:buFont typeface="Arial"/>
              <a:buChar char="•"/>
            </a:pPr>
            <a:r>
              <a:rPr lang="en-US" sz="2400" dirty="0"/>
              <a:t>Identify risk and protective factors that are common to substance abuse and suicidal behavior</a:t>
            </a:r>
          </a:p>
          <a:p>
            <a:pPr marL="342900" lvl="0" indent="-342900">
              <a:buFont typeface="Arial"/>
              <a:buChar char="•"/>
            </a:pPr>
            <a:r>
              <a:rPr lang="en-US" sz="2400" dirty="0"/>
              <a:t>Generate 1-2 potential action steps to increase collaboration between substance abuse and suicide prevention sectors at the state level</a:t>
            </a:r>
          </a:p>
          <a:p>
            <a:pPr marL="342900" lvl="0" indent="-342900">
              <a:buFont typeface="Arial"/>
              <a:buChar char="•"/>
            </a:pPr>
            <a:endParaRPr lang="en-US" sz="2400" dirty="0"/>
          </a:p>
        </p:txBody>
      </p:sp>
    </p:spTree>
    <p:extLst>
      <p:ext uri="{BB962C8B-B14F-4D97-AF65-F5344CB8AC3E}">
        <p14:creationId xmlns:p14="http://schemas.microsoft.com/office/powerpoint/2010/main" val="3379077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Taking a Deeper Look</a:t>
            </a:r>
          </a:p>
        </p:txBody>
      </p:sp>
      <p:sp>
        <p:nvSpPr>
          <p:cNvPr id="3" name="Subtitle 2"/>
          <p:cNvSpPr>
            <a:spLocks noGrp="1"/>
          </p:cNvSpPr>
          <p:nvPr>
            <p:ph type="subTitle" idx="1"/>
          </p:nvPr>
        </p:nvSpPr>
        <p:spPr/>
        <p:txBody>
          <a:bodyPr/>
          <a:lstStyle/>
          <a:p>
            <a:r>
              <a:rPr lang="en-US" dirty="0"/>
              <a:t>Case Study Exercise Part A</a:t>
            </a:r>
          </a:p>
        </p:txBody>
      </p:sp>
      <p:sp>
        <p:nvSpPr>
          <p:cNvPr id="7" name="Rectangle 6"/>
          <p:cNvSpPr>
            <a:spLocks noChangeArrowheads="1"/>
          </p:cNvSpPr>
          <p:nvPr/>
        </p:nvSpPr>
        <p:spPr bwMode="auto">
          <a:xfrm>
            <a:off x="1155627" y="6084506"/>
            <a:ext cx="65324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r" eaLnBrk="1" hangingPunct="1"/>
            <a:r>
              <a:rPr lang="en-US" sz="1600" b="1" i="1" dirty="0">
                <a:latin typeface="Arial" panose="020B0604020202020204" pitchFamily="34" charset="0"/>
                <a:cs typeface="Arial" panose="020B0604020202020204" pitchFamily="34" charset="0"/>
              </a:rPr>
              <a:t>Handout 4: Case Study Part 1 (A/B)</a:t>
            </a:r>
          </a:p>
        </p:txBody>
      </p:sp>
      <p:pic>
        <p:nvPicPr>
          <p:cNvPr id="8" name="Picture 7" descr="magnify-300x2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4142" y="2323715"/>
            <a:ext cx="4945118" cy="3594485"/>
          </a:xfrm>
          <a:prstGeom prst="rect">
            <a:avLst/>
          </a:prstGeom>
        </p:spPr>
      </p:pic>
      <p:sp>
        <p:nvSpPr>
          <p:cNvPr id="10" name="TextBox 9"/>
          <p:cNvSpPr txBox="1"/>
          <p:nvPr/>
        </p:nvSpPr>
        <p:spPr>
          <a:xfrm>
            <a:off x="1398838" y="4066502"/>
            <a:ext cx="3675166" cy="646331"/>
          </a:xfrm>
          <a:prstGeom prst="rect">
            <a:avLst/>
          </a:prstGeom>
          <a:noFill/>
        </p:spPr>
        <p:txBody>
          <a:bodyPr wrap="square" rtlCol="0">
            <a:spAutoFit/>
          </a:bodyPr>
          <a:lstStyle/>
          <a:p>
            <a:pPr algn="ctr"/>
            <a:r>
              <a:rPr lang="en-US" b="1" dirty="0">
                <a:latin typeface="Arial"/>
                <a:cs typeface="Arial"/>
              </a:rPr>
              <a:t>Problems and </a:t>
            </a:r>
          </a:p>
          <a:p>
            <a:pPr algn="ctr"/>
            <a:r>
              <a:rPr lang="en-US" b="1" dirty="0">
                <a:latin typeface="Arial"/>
                <a:cs typeface="Arial"/>
              </a:rPr>
              <a:t>Related Behaviors</a:t>
            </a:r>
          </a:p>
        </p:txBody>
      </p:sp>
    </p:spTree>
    <p:extLst>
      <p:ext uri="{BB962C8B-B14F-4D97-AF65-F5344CB8AC3E}">
        <p14:creationId xmlns:p14="http://schemas.microsoft.com/office/powerpoint/2010/main" val="496509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0200" y="2982100"/>
            <a:ext cx="8610600" cy="667927"/>
          </a:xfrm>
        </p:spPr>
        <p:txBody>
          <a:bodyPr>
            <a:normAutofit fontScale="90000"/>
          </a:bodyPr>
          <a:lstStyle/>
          <a:p>
            <a:pPr algn="ctr"/>
            <a:r>
              <a:rPr lang="en-US" sz="4400" dirty="0"/>
              <a:t>The Tools for Collaborative Work</a:t>
            </a:r>
            <a:br>
              <a:rPr lang="en-US" dirty="0"/>
            </a:br>
            <a:r>
              <a:rPr lang="en-US" sz="3100" dirty="0">
                <a:solidFill>
                  <a:srgbClr val="D1AC47"/>
                </a:solidFill>
              </a:rPr>
              <a:t>Examine risk and protective factors that are common to substance abuse and suicidal behavior to develop collaborative partnerships</a:t>
            </a:r>
            <a:endParaRPr lang="en-US" sz="3100" dirty="0"/>
          </a:p>
        </p:txBody>
      </p:sp>
    </p:spTree>
    <p:extLst>
      <p:ext uri="{BB962C8B-B14F-4D97-AF65-F5344CB8AC3E}">
        <p14:creationId xmlns:p14="http://schemas.microsoft.com/office/powerpoint/2010/main" val="1163084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Examples of Substance Abuse Risk Factors</a:t>
            </a:r>
          </a:p>
        </p:txBody>
      </p:sp>
      <p:sp>
        <p:nvSpPr>
          <p:cNvPr id="3" name="Subtitle 2"/>
          <p:cNvSpPr>
            <a:spLocks noGrp="1"/>
          </p:cNvSpPr>
          <p:nvPr>
            <p:ph type="subTitle" idx="1"/>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420733098"/>
              </p:ext>
            </p:extLst>
          </p:nvPr>
        </p:nvGraphicFramePr>
        <p:xfrm>
          <a:off x="155504" y="1397000"/>
          <a:ext cx="8889686" cy="4415070"/>
        </p:xfrm>
        <a:graphic>
          <a:graphicData uri="http://schemas.openxmlformats.org/drawingml/2006/table">
            <a:tbl>
              <a:tblPr firstRow="1" bandRow="1">
                <a:tableStyleId>{9DCAF9ED-07DC-4A11-8D7F-57B35C25682E}</a:tableStyleId>
              </a:tblPr>
              <a:tblGrid>
                <a:gridCol w="2851563">
                  <a:extLst>
                    <a:ext uri="{9D8B030D-6E8A-4147-A177-3AD203B41FA5}">
                      <a16:colId xmlns:a16="http://schemas.microsoft.com/office/drawing/2014/main" val="20000"/>
                    </a:ext>
                  </a:extLst>
                </a:gridCol>
                <a:gridCol w="6038123">
                  <a:extLst>
                    <a:ext uri="{9D8B030D-6E8A-4147-A177-3AD203B41FA5}">
                      <a16:colId xmlns:a16="http://schemas.microsoft.com/office/drawing/2014/main" val="20001"/>
                    </a:ext>
                  </a:extLst>
                </a:gridCol>
              </a:tblGrid>
              <a:tr h="335499">
                <a:tc>
                  <a:txBody>
                    <a:bodyPr/>
                    <a:lstStyle/>
                    <a:p>
                      <a:pPr algn="ctr"/>
                      <a:r>
                        <a:rPr lang="en-US" dirty="0">
                          <a:latin typeface="Arial" panose="020B0604020202020204" pitchFamily="34" charset="0"/>
                          <a:cs typeface="Arial" panose="020B0604020202020204" pitchFamily="34" charset="0"/>
                        </a:rPr>
                        <a:t>Domain</a:t>
                      </a:r>
                    </a:p>
                  </a:txBody>
                  <a:tcPr/>
                </a:tc>
                <a:tc>
                  <a:txBody>
                    <a:bodyPr/>
                    <a:lstStyle/>
                    <a:p>
                      <a:pPr algn="ctr"/>
                      <a:r>
                        <a:rPr lang="en-US" dirty="0">
                          <a:latin typeface="Arial" panose="020B0604020202020204" pitchFamily="34" charset="0"/>
                          <a:cs typeface="Arial" panose="020B0604020202020204" pitchFamily="34" charset="0"/>
                        </a:rPr>
                        <a:t>Shared Risk Factors</a:t>
                      </a:r>
                    </a:p>
                  </a:txBody>
                  <a:tcPr/>
                </a:tc>
                <a:extLst>
                  <a:ext uri="{0D108BD9-81ED-4DB2-BD59-A6C34878D82A}">
                    <a16:rowId xmlns:a16="http://schemas.microsoft.com/office/drawing/2014/main" val="10000"/>
                  </a:ext>
                </a:extLst>
              </a:tr>
              <a:tr h="705461">
                <a:tc>
                  <a:txBody>
                    <a:bodyPr/>
                    <a:lstStyle/>
                    <a:p>
                      <a:r>
                        <a:rPr lang="en-US" dirty="0">
                          <a:latin typeface="Arial" panose="020B0604020202020204" pitchFamily="34" charset="0"/>
                          <a:cs typeface="Arial" panose="020B0604020202020204" pitchFamily="34" charset="0"/>
                        </a:rPr>
                        <a:t>Individual/Relationship</a:t>
                      </a:r>
                    </a:p>
                  </a:txBody>
                  <a:tcPr/>
                </a:tc>
                <a:tc>
                  <a:txBody>
                    <a:bodyPr/>
                    <a:lstStyle/>
                    <a:p>
                      <a:pPr algn="l" defTabSz="1244600">
                        <a:spcBef>
                          <a:spcPct val="0"/>
                        </a:spcBef>
                      </a:pPr>
                      <a:r>
                        <a:rPr lang="en-US" sz="1800" dirty="0">
                          <a:latin typeface="Arial" panose="020B0604020202020204" pitchFamily="34" charset="0"/>
                          <a:cs typeface="Arial" panose="020B0604020202020204" pitchFamily="34" charset="0"/>
                        </a:rPr>
                        <a:t>Perceived Risk of Harm, Suicide Ideation, Misuse Expectancies/Motivations, Parental Disapproval, Family History</a:t>
                      </a:r>
                      <a:r>
                        <a:rPr lang="en-US" sz="1800" baseline="0" dirty="0">
                          <a:latin typeface="Arial" panose="020B0604020202020204" pitchFamily="34" charset="0"/>
                          <a:cs typeface="Arial" panose="020B0604020202020204" pitchFamily="34" charset="0"/>
                        </a:rPr>
                        <a:t> of Substance Abuse, Adverse Childhood Experiences, </a:t>
                      </a:r>
                      <a:r>
                        <a:rPr lang="en-US" sz="1800" dirty="0">
                          <a:latin typeface="Arial" panose="020B0604020202020204" pitchFamily="34" charset="0"/>
                          <a:cs typeface="Arial" panose="020B0604020202020204" pitchFamily="34" charset="0"/>
                        </a:rPr>
                        <a:t> Friend’s Perception</a:t>
                      </a:r>
                      <a:r>
                        <a:rPr lang="en-US" sz="1800" baseline="0" dirty="0">
                          <a:latin typeface="Arial" panose="020B0604020202020204" pitchFamily="34" charset="0"/>
                          <a:cs typeface="Arial" panose="020B0604020202020204" pitchFamily="34" charset="0"/>
                        </a:rPr>
                        <a:t> of NMUPD, Peer Disapproval</a:t>
                      </a:r>
                      <a:endParaRPr lang="en-US" sz="1800" baseline="300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1276786">
                <a:tc>
                  <a:txBody>
                    <a:bodyPr/>
                    <a:lstStyle/>
                    <a:p>
                      <a:r>
                        <a:rPr lang="en-US" dirty="0">
                          <a:latin typeface="Arial" panose="020B0604020202020204" pitchFamily="34" charset="0"/>
                          <a:cs typeface="Arial" panose="020B0604020202020204" pitchFamily="34" charset="0"/>
                        </a:rPr>
                        <a:t>School/Community</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Skipping School,</a:t>
                      </a:r>
                      <a:r>
                        <a:rPr lang="en-US" sz="1800" baseline="0" dirty="0">
                          <a:latin typeface="Arial" panose="020B0604020202020204" pitchFamily="34" charset="0"/>
                          <a:cs typeface="Arial" panose="020B0604020202020204" pitchFamily="34" charset="0"/>
                        </a:rPr>
                        <a:t> Bullying, Getting in Trouble at School, </a:t>
                      </a:r>
                      <a:r>
                        <a:rPr lang="en-US" sz="1800" dirty="0">
                          <a:latin typeface="Arial" panose="020B0604020202020204" pitchFamily="34" charset="0"/>
                          <a:cs typeface="Arial" panose="020B0604020202020204" pitchFamily="34" charset="0"/>
                        </a:rPr>
                        <a:t>Social acceptance of prescription drug</a:t>
                      </a:r>
                      <a:r>
                        <a:rPr lang="en-US" sz="1800" baseline="0" dirty="0">
                          <a:latin typeface="Arial" panose="020B0604020202020204" pitchFamily="34" charset="0"/>
                          <a:cs typeface="Arial" panose="020B0604020202020204" pitchFamily="34" charset="0"/>
                        </a:rPr>
                        <a:t> misuse; </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1035164">
                <a:tc>
                  <a:txBody>
                    <a:bodyPr/>
                    <a:lstStyle/>
                    <a:p>
                      <a:r>
                        <a:rPr lang="en-US" dirty="0">
                          <a:latin typeface="Arial" panose="020B0604020202020204" pitchFamily="34" charset="0"/>
                          <a:cs typeface="Arial" panose="020B0604020202020204" pitchFamily="34" charset="0"/>
                        </a:rPr>
                        <a:t>Societal</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a:latin typeface="Arial" panose="020B0604020202020204" pitchFamily="34" charset="0"/>
                          <a:cs typeface="Arial" panose="020B0604020202020204" pitchFamily="34" charset="0"/>
                        </a:rPr>
                        <a:t>Perceived Enforcement, or Lack of Enforcement, Availability/Access</a:t>
                      </a:r>
                      <a:endParaRPr lang="en-US" sz="1800" baseline="30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15821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Examples of Shared Risk Factors</a:t>
            </a:r>
          </a:p>
        </p:txBody>
      </p:sp>
      <p:graphicFrame>
        <p:nvGraphicFramePr>
          <p:cNvPr id="4" name="Table 3"/>
          <p:cNvGraphicFramePr>
            <a:graphicFrameLocks noGrp="1"/>
          </p:cNvGraphicFramePr>
          <p:nvPr>
            <p:extLst>
              <p:ext uri="{D42A27DB-BD31-4B8C-83A1-F6EECF244321}">
                <p14:modId xmlns:p14="http://schemas.microsoft.com/office/powerpoint/2010/main" val="2018375360"/>
              </p:ext>
            </p:extLst>
          </p:nvPr>
        </p:nvGraphicFramePr>
        <p:xfrm>
          <a:off x="155504" y="1397000"/>
          <a:ext cx="8889686" cy="3778364"/>
        </p:xfrm>
        <a:graphic>
          <a:graphicData uri="http://schemas.openxmlformats.org/drawingml/2006/table">
            <a:tbl>
              <a:tblPr firstRow="1" bandRow="1">
                <a:tableStyleId>{9DCAF9ED-07DC-4A11-8D7F-57B35C25682E}</a:tableStyleId>
              </a:tblPr>
              <a:tblGrid>
                <a:gridCol w="2851563">
                  <a:extLst>
                    <a:ext uri="{9D8B030D-6E8A-4147-A177-3AD203B41FA5}">
                      <a16:colId xmlns:a16="http://schemas.microsoft.com/office/drawing/2014/main" val="20000"/>
                    </a:ext>
                  </a:extLst>
                </a:gridCol>
                <a:gridCol w="6038123">
                  <a:extLst>
                    <a:ext uri="{9D8B030D-6E8A-4147-A177-3AD203B41FA5}">
                      <a16:colId xmlns:a16="http://schemas.microsoft.com/office/drawing/2014/main" val="20001"/>
                    </a:ext>
                  </a:extLst>
                </a:gridCol>
              </a:tblGrid>
              <a:tr h="335499">
                <a:tc>
                  <a:txBody>
                    <a:bodyPr/>
                    <a:lstStyle/>
                    <a:p>
                      <a:pPr algn="ctr"/>
                      <a:r>
                        <a:rPr lang="en-US" dirty="0">
                          <a:latin typeface="Arial" panose="020B0604020202020204" pitchFamily="34" charset="0"/>
                          <a:cs typeface="Arial" panose="020B0604020202020204" pitchFamily="34" charset="0"/>
                        </a:rPr>
                        <a:t>Domain</a:t>
                      </a:r>
                    </a:p>
                  </a:txBody>
                  <a:tcPr/>
                </a:tc>
                <a:tc>
                  <a:txBody>
                    <a:bodyPr/>
                    <a:lstStyle/>
                    <a:p>
                      <a:pPr algn="ctr"/>
                      <a:r>
                        <a:rPr lang="en-US" dirty="0">
                          <a:latin typeface="Arial" panose="020B0604020202020204" pitchFamily="34" charset="0"/>
                          <a:cs typeface="Arial" panose="020B0604020202020204" pitchFamily="34" charset="0"/>
                        </a:rPr>
                        <a:t>Shared Risk Factors</a:t>
                      </a:r>
                    </a:p>
                  </a:txBody>
                  <a:tcPr/>
                </a:tc>
                <a:extLst>
                  <a:ext uri="{0D108BD9-81ED-4DB2-BD59-A6C34878D82A}">
                    <a16:rowId xmlns:a16="http://schemas.microsoft.com/office/drawing/2014/main" val="10000"/>
                  </a:ext>
                </a:extLst>
              </a:tr>
              <a:tr h="705461">
                <a:tc>
                  <a:txBody>
                    <a:bodyPr/>
                    <a:lstStyle/>
                    <a:p>
                      <a:r>
                        <a:rPr lang="en-US" dirty="0">
                          <a:latin typeface="Arial" panose="020B0604020202020204" pitchFamily="34" charset="0"/>
                          <a:cs typeface="Arial" panose="020B0604020202020204" pitchFamily="34" charset="0"/>
                        </a:rPr>
                        <a:t>Individual/Relationship</a:t>
                      </a:r>
                    </a:p>
                  </a:txBody>
                  <a:tcPr/>
                </a:tc>
                <a:tc>
                  <a:txBody>
                    <a:bodyPr/>
                    <a:lstStyle/>
                    <a:p>
                      <a:pPr algn="l" defTabSz="1244600">
                        <a:spcBef>
                          <a:spcPct val="0"/>
                        </a:spcBef>
                      </a:pPr>
                      <a:r>
                        <a:rPr lang="en-US" sz="1800" dirty="0">
                          <a:latin typeface="Arial" panose="020B0604020202020204" pitchFamily="34" charset="0"/>
                          <a:cs typeface="Arial" panose="020B0604020202020204" pitchFamily="34" charset="0"/>
                        </a:rPr>
                        <a:t>Adverse Childhood Experiences</a:t>
                      </a:r>
                      <a:r>
                        <a:rPr lang="en-US" sz="1800" baseline="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Illness, Injury or Poor Physical Health,</a:t>
                      </a:r>
                      <a:r>
                        <a:rPr lang="en-US" sz="1800" baseline="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Bullying and/or Victimization</a:t>
                      </a:r>
                      <a:r>
                        <a:rPr lang="en-US" sz="1800" baseline="30000" dirty="0">
                          <a:latin typeface="Arial" panose="020B0604020202020204" pitchFamily="34" charset="0"/>
                          <a:cs typeface="Arial" panose="020B0604020202020204" pitchFamily="34" charset="0"/>
                        </a:rPr>
                        <a:t>20</a:t>
                      </a:r>
                    </a:p>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1276786">
                <a:tc>
                  <a:txBody>
                    <a:bodyPr/>
                    <a:lstStyle/>
                    <a:p>
                      <a:r>
                        <a:rPr lang="en-US" dirty="0">
                          <a:latin typeface="Arial" panose="020B0604020202020204" pitchFamily="34" charset="0"/>
                          <a:cs typeface="Arial" panose="020B0604020202020204" pitchFamily="34" charset="0"/>
                        </a:rPr>
                        <a:t>Community</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Acute Community Stressful Events, Chronic Community Disorganization and Stress, Military Status, Poor Grades/Achievement, Problems/Difficulties in School, School Transition</a:t>
                      </a:r>
                      <a:r>
                        <a:rPr lang="en-US" sz="1800" baseline="30000" dirty="0">
                          <a:latin typeface="Arial" panose="020B0604020202020204" pitchFamily="34" charset="0"/>
                          <a:cs typeface="Arial" panose="020B0604020202020204" pitchFamily="34" charset="0"/>
                        </a:rPr>
                        <a:t>21</a:t>
                      </a:r>
                    </a:p>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1035164">
                <a:tc>
                  <a:txBody>
                    <a:bodyPr/>
                    <a:lstStyle/>
                    <a:p>
                      <a:r>
                        <a:rPr lang="en-US" dirty="0">
                          <a:latin typeface="Arial" panose="020B0604020202020204" pitchFamily="34" charset="0"/>
                          <a:cs typeface="Arial" panose="020B0604020202020204" pitchFamily="34" charset="0"/>
                        </a:rPr>
                        <a:t>Societal</a:t>
                      </a:r>
                    </a:p>
                  </a:txBody>
                  <a:tcPr/>
                </a:tc>
                <a:tc>
                  <a:txBody>
                    <a:bodyPr/>
                    <a:lstStyle/>
                    <a:p>
                      <a:pPr algn="l" defTabSz="1244600">
                        <a:spcBef>
                          <a:spcPct val="0"/>
                        </a:spcBef>
                      </a:pPr>
                      <a:r>
                        <a:rPr lang="en-US" sz="1800" dirty="0">
                          <a:latin typeface="Arial" panose="020B0604020202020204" pitchFamily="34" charset="0"/>
                          <a:cs typeface="Arial" panose="020B0604020202020204" pitchFamily="34" charset="0"/>
                        </a:rPr>
                        <a:t>Perceived Discrimination</a:t>
                      </a:r>
                      <a:r>
                        <a:rPr lang="en-US" sz="1800" baseline="30000" dirty="0">
                          <a:latin typeface="Arial" panose="020B0604020202020204" pitchFamily="34" charset="0"/>
                          <a:cs typeface="Arial" panose="020B0604020202020204" pitchFamily="34" charset="0"/>
                        </a:rPr>
                        <a:t>21-23</a:t>
                      </a:r>
                      <a:r>
                        <a:rPr lang="en-US" sz="1800" dirty="0">
                          <a:latin typeface="Arial" panose="020B0604020202020204" pitchFamily="34" charset="0"/>
                          <a:cs typeface="Arial" panose="020B0604020202020204" pitchFamily="34" charset="0"/>
                        </a:rPr>
                        <a:t>, </a:t>
                      </a:r>
                    </a:p>
                    <a:p>
                      <a:pPr algn="l" defTabSz="1244600">
                        <a:spcBef>
                          <a:spcPct val="0"/>
                        </a:spcBef>
                      </a:pPr>
                      <a:r>
                        <a:rPr lang="en-US" sz="1800" dirty="0">
                          <a:latin typeface="Arial" panose="020B0604020202020204" pitchFamily="34" charset="0"/>
                          <a:cs typeface="Arial" panose="020B0604020202020204" pitchFamily="34" charset="0"/>
                        </a:rPr>
                        <a:t>Acculturation, Historical Trauma</a:t>
                      </a:r>
                      <a:r>
                        <a:rPr lang="en-US" sz="1800" baseline="30000" dirty="0">
                          <a:latin typeface="Arial" panose="020B0604020202020204" pitchFamily="34" charset="0"/>
                          <a:cs typeface="Arial" panose="020B0604020202020204" pitchFamily="34" charset="0"/>
                        </a:rPr>
                        <a:t>20</a:t>
                      </a:r>
                      <a:endParaRPr lang="en-US" sz="1800" baseline="30000"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bl>
          </a:graphicData>
        </a:graphic>
      </p:graphicFrame>
      <p:sp>
        <p:nvSpPr>
          <p:cNvPr id="5" name="Rectangle 2"/>
          <p:cNvSpPr>
            <a:spLocks noChangeArrowheads="1"/>
          </p:cNvSpPr>
          <p:nvPr/>
        </p:nvSpPr>
        <p:spPr bwMode="auto">
          <a:xfrm>
            <a:off x="1946501" y="6022545"/>
            <a:ext cx="575513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r" eaLnBrk="1" hangingPunct="1"/>
            <a:r>
              <a:rPr lang="en-US" sz="1600" b="1" i="1" dirty="0">
                <a:latin typeface="Arial" panose="020B0604020202020204" pitchFamily="34" charset="0"/>
                <a:cs typeface="Arial" panose="020B0604020202020204" pitchFamily="34" charset="0"/>
              </a:rPr>
              <a:t>Handout 5: Shared Risk and Protective Factors for Substance Abuse and Mental Health Disorders</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5137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9" y="2484037"/>
            <a:ext cx="3654109" cy="1597025"/>
          </a:xfrm>
        </p:spPr>
        <p:txBody>
          <a:bodyPr/>
          <a:lstStyle/>
          <a:p>
            <a:r>
              <a:rPr lang="en-US" dirty="0"/>
              <a:t>Taking a Closer Look</a:t>
            </a:r>
            <a:br>
              <a:rPr lang="en-US" dirty="0"/>
            </a:br>
            <a:br>
              <a:rPr lang="en-US" sz="1400" dirty="0"/>
            </a:br>
            <a:r>
              <a:rPr lang="en-US" sz="3200" b="0" i="1" dirty="0"/>
              <a:t>Adverse Childhood Experiences (ACEs), Substance Abuse &amp; Suicide </a:t>
            </a:r>
            <a:r>
              <a:rPr lang="en-US" sz="3200" b="0" i="1" baseline="30000" dirty="0"/>
              <a:t>24</a:t>
            </a:r>
          </a:p>
        </p:txBody>
      </p:sp>
      <p:pic>
        <p:nvPicPr>
          <p:cNvPr id="5" name="Picture 4" descr="adverse-childhood-experiences-pyramid-l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9452" y="750306"/>
            <a:ext cx="4904548" cy="5376202"/>
          </a:xfrm>
          <a:prstGeom prst="rect">
            <a:avLst/>
          </a:prstGeom>
        </p:spPr>
      </p:pic>
    </p:spTree>
    <p:extLst>
      <p:ext uri="{BB962C8B-B14F-4D97-AF65-F5344CB8AC3E}">
        <p14:creationId xmlns:p14="http://schemas.microsoft.com/office/powerpoint/2010/main" val="2806888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Alcohol: Age at First Use </a:t>
            </a:r>
            <a:r>
              <a:rPr lang="en-US" b="0" baseline="30000" dirty="0"/>
              <a:t>25</a:t>
            </a:r>
          </a:p>
        </p:txBody>
      </p:sp>
      <p:graphicFrame>
        <p:nvGraphicFramePr>
          <p:cNvPr id="6" name="Content Placeholder 3"/>
          <p:cNvGraphicFramePr>
            <a:graphicFrameLocks/>
          </p:cNvGraphicFramePr>
          <p:nvPr>
            <p:extLst>
              <p:ext uri="{D42A27DB-BD31-4B8C-83A1-F6EECF244321}">
                <p14:modId xmlns:p14="http://schemas.microsoft.com/office/powerpoint/2010/main" val="2471928910"/>
              </p:ext>
            </p:extLst>
          </p:nvPr>
        </p:nvGraphicFramePr>
        <p:xfrm>
          <a:off x="403412" y="1186708"/>
          <a:ext cx="7892734" cy="4906290"/>
        </p:xfrm>
        <a:graphic>
          <a:graphicData uri="http://schemas.openxmlformats.org/presentationml/2006/ole">
            <mc:AlternateContent xmlns:mc="http://schemas.openxmlformats.org/markup-compatibility/2006">
              <mc:Choice xmlns:v="urn:schemas-microsoft-com:vml" Requires="v">
                <p:oleObj spid="_x0000_s8337" name="Worksheet" r:id="rId4" imgW="8940800" imgH="5207000" progId="Excel.Sheet.8">
                  <p:embed/>
                </p:oleObj>
              </mc:Choice>
              <mc:Fallback>
                <p:oleObj name="Worksheet" r:id="rId4" imgW="8940800" imgH="5207000" progId="Excel.Sheet.8">
                  <p:embed/>
                  <p:pic>
                    <p:nvPicPr>
                      <p:cNvPr id="0" name=""/>
                      <p:cNvPicPr>
                        <a:picLocks noGrp="1" noChangeArrowheads="1"/>
                      </p:cNvPicPr>
                      <p:nvPr/>
                    </p:nvPicPr>
                    <p:blipFill>
                      <a:blip r:embed="rId5"/>
                      <a:srcRect/>
                      <a:stretch>
                        <a:fillRect/>
                      </a:stretch>
                    </p:blipFill>
                    <p:spPr bwMode="auto">
                      <a:xfrm>
                        <a:off x="403412" y="1186708"/>
                        <a:ext cx="7892734" cy="4906290"/>
                      </a:xfrm>
                      <a:prstGeom prst="rect">
                        <a:avLst/>
                      </a:prstGeom>
                      <a:noFill/>
                    </p:spPr>
                  </p:pic>
                </p:oleObj>
              </mc:Fallback>
            </mc:AlternateContent>
          </a:graphicData>
        </a:graphic>
      </p:graphicFrame>
    </p:spTree>
    <p:extLst>
      <p:ext uri="{BB962C8B-B14F-4D97-AF65-F5344CB8AC3E}">
        <p14:creationId xmlns:p14="http://schemas.microsoft.com/office/powerpoint/2010/main" val="3778587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Illicit Drug Use: Age at First Use </a:t>
            </a:r>
            <a:r>
              <a:rPr lang="en-US" b="0" baseline="30000" dirty="0"/>
              <a:t>26</a:t>
            </a:r>
          </a:p>
        </p:txBody>
      </p:sp>
      <p:graphicFrame>
        <p:nvGraphicFramePr>
          <p:cNvPr id="5" name="Content Placeholder 3"/>
          <p:cNvGraphicFramePr>
            <a:graphicFrameLocks/>
          </p:cNvGraphicFramePr>
          <p:nvPr>
            <p:extLst>
              <p:ext uri="{D42A27DB-BD31-4B8C-83A1-F6EECF244321}">
                <p14:modId xmlns:p14="http://schemas.microsoft.com/office/powerpoint/2010/main" val="2114061407"/>
              </p:ext>
            </p:extLst>
          </p:nvPr>
        </p:nvGraphicFramePr>
        <p:xfrm>
          <a:off x="484339" y="1319731"/>
          <a:ext cx="8215218" cy="4800287"/>
        </p:xfrm>
        <a:graphic>
          <a:graphicData uri="http://schemas.openxmlformats.org/presentationml/2006/ole">
            <mc:AlternateContent xmlns:mc="http://schemas.openxmlformats.org/markup-compatibility/2006">
              <mc:Choice xmlns:v="urn:schemas-microsoft-com:vml" Requires="v">
                <p:oleObj spid="_x0000_s10378" name="Worksheet" r:id="rId4" imgW="8699500" imgH="5130800" progId="Excel.Sheet.8">
                  <p:embed/>
                </p:oleObj>
              </mc:Choice>
              <mc:Fallback>
                <p:oleObj name="Worksheet" r:id="rId4" imgW="8699500" imgH="5130800" progId="Excel.Sheet.8">
                  <p:embed/>
                  <p:pic>
                    <p:nvPicPr>
                      <p:cNvPr id="0" name=""/>
                      <p:cNvPicPr>
                        <a:picLocks noGrp="1" noChangeArrowheads="1"/>
                      </p:cNvPicPr>
                      <p:nvPr/>
                    </p:nvPicPr>
                    <p:blipFill>
                      <a:blip r:embed="rId5"/>
                      <a:srcRect/>
                      <a:stretch>
                        <a:fillRect/>
                      </a:stretch>
                    </p:blipFill>
                    <p:spPr bwMode="auto">
                      <a:xfrm>
                        <a:off x="484339" y="1319731"/>
                        <a:ext cx="8215218" cy="4800287"/>
                      </a:xfrm>
                      <a:prstGeom prst="rect">
                        <a:avLst/>
                      </a:prstGeom>
                      <a:noFill/>
                    </p:spPr>
                  </p:pic>
                </p:oleObj>
              </mc:Fallback>
            </mc:AlternateContent>
          </a:graphicData>
        </a:graphic>
      </p:graphicFrame>
    </p:spTree>
    <p:extLst>
      <p:ext uri="{BB962C8B-B14F-4D97-AF65-F5344CB8AC3E}">
        <p14:creationId xmlns:p14="http://schemas.microsoft.com/office/powerpoint/2010/main" val="2960432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Suicide Attempts </a:t>
            </a:r>
            <a:r>
              <a:rPr lang="en-US" b="0" baseline="30000" dirty="0"/>
              <a:t>27</a:t>
            </a:r>
          </a:p>
        </p:txBody>
      </p:sp>
      <p:graphicFrame>
        <p:nvGraphicFramePr>
          <p:cNvPr id="5" name="Content Placeholder 3"/>
          <p:cNvGraphicFramePr>
            <a:graphicFrameLocks/>
          </p:cNvGraphicFramePr>
          <p:nvPr>
            <p:extLst>
              <p:ext uri="{D42A27DB-BD31-4B8C-83A1-F6EECF244321}">
                <p14:modId xmlns:p14="http://schemas.microsoft.com/office/powerpoint/2010/main" val="2562739955"/>
              </p:ext>
            </p:extLst>
          </p:nvPr>
        </p:nvGraphicFramePr>
        <p:xfrm>
          <a:off x="592575" y="1197591"/>
          <a:ext cx="8259325" cy="5111566"/>
        </p:xfrm>
        <a:graphic>
          <a:graphicData uri="http://schemas.openxmlformats.org/presentationml/2006/ole">
            <mc:AlternateContent xmlns:mc="http://schemas.openxmlformats.org/markup-compatibility/2006">
              <mc:Choice xmlns:v="urn:schemas-microsoft-com:vml" Requires="v">
                <p:oleObj spid="_x0000_s11408" name="Worksheet" r:id="rId4" imgW="8407400" imgH="5283200" progId="Excel.Sheet.8">
                  <p:embed/>
                </p:oleObj>
              </mc:Choice>
              <mc:Fallback>
                <p:oleObj name="Worksheet" r:id="rId4" imgW="8407400" imgH="5283200" progId="Excel.Sheet.8">
                  <p:embed/>
                  <p:pic>
                    <p:nvPicPr>
                      <p:cNvPr id="0" name=""/>
                      <p:cNvPicPr>
                        <a:picLocks noGrp="1" noChangeArrowheads="1"/>
                      </p:cNvPicPr>
                      <p:nvPr/>
                    </p:nvPicPr>
                    <p:blipFill>
                      <a:blip r:embed="rId5"/>
                      <a:srcRect/>
                      <a:stretch>
                        <a:fillRect/>
                      </a:stretch>
                    </p:blipFill>
                    <p:spPr bwMode="auto">
                      <a:xfrm>
                        <a:off x="592575" y="1197591"/>
                        <a:ext cx="8259325" cy="5111566"/>
                      </a:xfrm>
                      <a:prstGeom prst="rect">
                        <a:avLst/>
                      </a:prstGeom>
                      <a:noFill/>
                    </p:spPr>
                  </p:pic>
                </p:oleObj>
              </mc:Fallback>
            </mc:AlternateContent>
          </a:graphicData>
        </a:graphic>
      </p:graphicFrame>
    </p:spTree>
    <p:extLst>
      <p:ext uri="{BB962C8B-B14F-4D97-AF65-F5344CB8AC3E}">
        <p14:creationId xmlns:p14="http://schemas.microsoft.com/office/powerpoint/2010/main" val="845984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Examples of NMUPD Protective Factors</a:t>
            </a:r>
          </a:p>
        </p:txBody>
      </p:sp>
      <p:sp>
        <p:nvSpPr>
          <p:cNvPr id="6" name="Subtitle 5"/>
          <p:cNvSpPr>
            <a:spLocks noGrp="1"/>
          </p:cNvSpPr>
          <p:nvPr>
            <p:ph type="subTitle" idx="1"/>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745626570"/>
              </p:ext>
            </p:extLst>
          </p:nvPr>
        </p:nvGraphicFramePr>
        <p:xfrm>
          <a:off x="155504" y="1236250"/>
          <a:ext cx="8889686" cy="4911700"/>
        </p:xfrm>
        <a:graphic>
          <a:graphicData uri="http://schemas.openxmlformats.org/drawingml/2006/table">
            <a:tbl>
              <a:tblPr firstRow="1" bandRow="1">
                <a:tableStyleId>{B301B821-A1FF-4177-AEE7-76D212191A09}</a:tableStyleId>
              </a:tblPr>
              <a:tblGrid>
                <a:gridCol w="2851563">
                  <a:extLst>
                    <a:ext uri="{9D8B030D-6E8A-4147-A177-3AD203B41FA5}">
                      <a16:colId xmlns:a16="http://schemas.microsoft.com/office/drawing/2014/main" val="20000"/>
                    </a:ext>
                  </a:extLst>
                </a:gridCol>
                <a:gridCol w="6038123">
                  <a:extLst>
                    <a:ext uri="{9D8B030D-6E8A-4147-A177-3AD203B41FA5}">
                      <a16:colId xmlns:a16="http://schemas.microsoft.com/office/drawing/2014/main" val="20001"/>
                    </a:ext>
                  </a:extLst>
                </a:gridCol>
              </a:tblGrid>
              <a:tr h="335499">
                <a:tc>
                  <a:txBody>
                    <a:bodyPr/>
                    <a:lstStyle/>
                    <a:p>
                      <a:pPr algn="ctr"/>
                      <a:r>
                        <a:rPr lang="en-US" dirty="0">
                          <a:latin typeface="Arial" panose="020B0604020202020204" pitchFamily="34" charset="0"/>
                          <a:cs typeface="Arial" panose="020B0604020202020204" pitchFamily="34" charset="0"/>
                        </a:rPr>
                        <a:t>Domain</a:t>
                      </a:r>
                    </a:p>
                  </a:txBody>
                  <a:tcPr/>
                </a:tc>
                <a:tc>
                  <a:txBody>
                    <a:bodyPr/>
                    <a:lstStyle/>
                    <a:p>
                      <a:pPr algn="ctr"/>
                      <a:r>
                        <a:rPr lang="en-US" dirty="0">
                          <a:latin typeface="Arial" panose="020B0604020202020204" pitchFamily="34" charset="0"/>
                          <a:cs typeface="Arial" panose="020B0604020202020204" pitchFamily="34" charset="0"/>
                        </a:rPr>
                        <a:t>Shared Risk Factors</a:t>
                      </a:r>
                    </a:p>
                  </a:txBody>
                  <a:tcPr/>
                </a:tc>
                <a:extLst>
                  <a:ext uri="{0D108BD9-81ED-4DB2-BD59-A6C34878D82A}">
                    <a16:rowId xmlns:a16="http://schemas.microsoft.com/office/drawing/2014/main" val="10000"/>
                  </a:ext>
                </a:extLst>
              </a:tr>
              <a:tr h="705461">
                <a:tc>
                  <a:txBody>
                    <a:bodyPr/>
                    <a:lstStyle/>
                    <a:p>
                      <a:r>
                        <a:rPr lang="en-US" dirty="0">
                          <a:latin typeface="Arial" panose="020B0604020202020204" pitchFamily="34" charset="0"/>
                          <a:cs typeface="Arial" panose="020B0604020202020204" pitchFamily="34" charset="0"/>
                        </a:rPr>
                        <a:t>Individual</a:t>
                      </a:r>
                    </a:p>
                  </a:txBody>
                  <a:tcPr/>
                </a:tc>
                <a:tc>
                  <a:txBody>
                    <a:bodyPr/>
                    <a:lstStyle/>
                    <a:p>
                      <a:pPr algn="l" defTabSz="1244600">
                        <a:spcBef>
                          <a:spcPct val="0"/>
                        </a:spcBef>
                      </a:pPr>
                      <a:r>
                        <a:rPr lang="en-US" sz="1800" dirty="0">
                          <a:solidFill>
                            <a:srgbClr val="000000"/>
                          </a:solidFill>
                          <a:latin typeface="Arial" panose="020B0604020202020204" pitchFamily="34" charset="0"/>
                          <a:cs typeface="Arial" panose="020B0604020202020204" pitchFamily="34" charset="0"/>
                        </a:rPr>
                        <a:t>Perceived Risk of Harm</a:t>
                      </a:r>
                      <a:endParaRPr lang="en-US" sz="1800" baseline="30000" dirty="0">
                        <a:solidFill>
                          <a:srgbClr val="000000"/>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1276786">
                <a:tc>
                  <a:txBody>
                    <a:bodyPr/>
                    <a:lstStyle/>
                    <a:p>
                      <a:r>
                        <a:rPr lang="en-US" dirty="0">
                          <a:latin typeface="Arial" panose="020B0604020202020204" pitchFamily="34" charset="0"/>
                          <a:cs typeface="Arial" panose="020B0604020202020204" pitchFamily="34" charset="0"/>
                        </a:rPr>
                        <a:t>Relationship</a:t>
                      </a:r>
                    </a:p>
                  </a:txBody>
                  <a:tcPr/>
                </a:tc>
                <a:tc>
                  <a:txBody>
                    <a:bodyPr/>
                    <a:lstStyle/>
                    <a:p>
                      <a:pPr algn="l" defTabSz="1244600">
                        <a:spcBef>
                          <a:spcPct val="0"/>
                        </a:spcBef>
                      </a:pPr>
                      <a:r>
                        <a:rPr lang="en-US" sz="1800" dirty="0">
                          <a:solidFill>
                            <a:srgbClr val="000000"/>
                          </a:solidFill>
                          <a:latin typeface="Arial" panose="020B0604020202020204" pitchFamily="34" charset="0"/>
                          <a:cs typeface="Arial" panose="020B0604020202020204" pitchFamily="34" charset="0"/>
                        </a:rPr>
                        <a:t>High Parental Disapproval, Connectedness to Parents and Ability to Talk with Parents about the Problems of Substance Abuse; Clear Parent Rules,</a:t>
                      </a:r>
                      <a:r>
                        <a:rPr lang="en-US" sz="1800" baseline="0" dirty="0">
                          <a:solidFill>
                            <a:srgbClr val="000000"/>
                          </a:solidFill>
                          <a:latin typeface="Arial" panose="020B0604020202020204" pitchFamily="34" charset="0"/>
                          <a:cs typeface="Arial" panose="020B0604020202020204" pitchFamily="34" charset="0"/>
                        </a:rPr>
                        <a:t> High Peer Disapproval</a:t>
                      </a:r>
                      <a:endParaRPr lang="en-US" sz="1800" baseline="30000" dirty="0">
                        <a:solidFill>
                          <a:srgbClr val="000000"/>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103516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Community</a:t>
                      </a:r>
                    </a:p>
                    <a:p>
                      <a:endParaRPr lang="en-US" dirty="0">
                        <a:latin typeface="Arial" panose="020B0604020202020204" pitchFamily="34" charset="0"/>
                        <a:cs typeface="Arial" panose="020B0604020202020204" pitchFamily="34" charset="0"/>
                      </a:endParaRPr>
                    </a:p>
                  </a:txBody>
                  <a:tcPr/>
                </a:tc>
                <a:tc>
                  <a:txBody>
                    <a:bodyPr/>
                    <a:lstStyle/>
                    <a:p>
                      <a:pPr algn="l" defTabSz="1244600">
                        <a:spcBef>
                          <a:spcPct val="0"/>
                        </a:spcBef>
                      </a:pPr>
                      <a:r>
                        <a:rPr lang="en-US" sz="1800" dirty="0">
                          <a:solidFill>
                            <a:srgbClr val="000000"/>
                          </a:solidFill>
                          <a:latin typeface="Arial" panose="020B0604020202020204" pitchFamily="34" charset="0"/>
                          <a:cs typeface="Arial" panose="020B0604020202020204" pitchFamily="34" charset="0"/>
                        </a:rPr>
                        <a:t>Clear School Rules, School Connectedness,</a:t>
                      </a:r>
                      <a:r>
                        <a:rPr lang="en-US" sz="1800" baseline="0" dirty="0">
                          <a:solidFill>
                            <a:srgbClr val="000000"/>
                          </a:solidFill>
                          <a:latin typeface="Arial" panose="020B0604020202020204" pitchFamily="34" charset="0"/>
                          <a:cs typeface="Arial" panose="020B0604020202020204" pitchFamily="34" charset="0"/>
                        </a:rPr>
                        <a:t> </a:t>
                      </a:r>
                      <a:r>
                        <a:rPr lang="en-US" sz="1800" dirty="0">
                          <a:solidFill>
                            <a:srgbClr val="000000"/>
                          </a:solidFill>
                          <a:latin typeface="Arial" panose="020B0604020202020204" pitchFamily="34" charset="0"/>
                          <a:cs typeface="Arial" panose="020B0604020202020204" pitchFamily="34" charset="0"/>
                        </a:rPr>
                        <a:t>Participation in Social Activities, Participation in Pro-Social Community Activities,</a:t>
                      </a:r>
                      <a:r>
                        <a:rPr lang="en-US" sz="1800" baseline="0" dirty="0">
                          <a:solidFill>
                            <a:srgbClr val="000000"/>
                          </a:solidFill>
                          <a:latin typeface="Arial" panose="020B0604020202020204" pitchFamily="34" charset="0"/>
                          <a:cs typeface="Arial" panose="020B0604020202020204" pitchFamily="34" charset="0"/>
                        </a:rPr>
                        <a:t> Religious Affiliation, Youth Perceive that Adults in the Community Care About Them</a:t>
                      </a:r>
                      <a:r>
                        <a:rPr lang="en-US" sz="1800" baseline="30000" dirty="0">
                          <a:solidFill>
                            <a:srgbClr val="000000"/>
                          </a:solidFill>
                          <a:latin typeface="Arial" panose="020B0604020202020204" pitchFamily="34" charset="0"/>
                          <a:cs typeface="Arial" panose="020B0604020202020204" pitchFamily="34" charset="0"/>
                        </a:rPr>
                        <a:t>29</a:t>
                      </a:r>
                    </a:p>
                  </a:txBody>
                  <a:tcPr/>
                </a:tc>
                <a:extLst>
                  <a:ext uri="{0D108BD9-81ED-4DB2-BD59-A6C34878D82A}">
                    <a16:rowId xmlns:a16="http://schemas.microsoft.com/office/drawing/2014/main" val="10003"/>
                  </a:ext>
                </a:extLst>
              </a:tr>
              <a:tr h="103516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Societal</a:t>
                      </a:r>
                    </a:p>
                    <a:p>
                      <a:endParaRPr lang="en-US" dirty="0">
                        <a:latin typeface="Arial" panose="020B0604020202020204" pitchFamily="34" charset="0"/>
                        <a:cs typeface="Arial" panose="020B0604020202020204" pitchFamily="34" charset="0"/>
                      </a:endParaRPr>
                    </a:p>
                  </a:txBody>
                  <a:tcPr/>
                </a:tc>
                <a:tc>
                  <a:txBody>
                    <a:bodyPr/>
                    <a:lstStyle/>
                    <a:p>
                      <a:pPr marL="0" marR="0" indent="0" algn="l" defTabSz="1244600" rtl="0" eaLnBrk="1" fontAlgn="auto" latinLnBrk="0" hangingPunct="1">
                        <a:lnSpc>
                          <a:spcPct val="100000"/>
                        </a:lnSpc>
                        <a:spcBef>
                          <a:spcPct val="0"/>
                        </a:spcBef>
                        <a:spcAft>
                          <a:spcPts val="0"/>
                        </a:spcAft>
                        <a:buClrTx/>
                        <a:buSzTx/>
                        <a:buFontTx/>
                        <a:buNone/>
                        <a:tabLst/>
                        <a:defRPr/>
                      </a:pPr>
                      <a:r>
                        <a:rPr lang="en-US" sz="1800" dirty="0">
                          <a:solidFill>
                            <a:srgbClr val="000000"/>
                          </a:solidFill>
                          <a:latin typeface="Arial" panose="020B0604020202020204" pitchFamily="34" charset="0"/>
                          <a:cs typeface="Arial" panose="020B0604020202020204" pitchFamily="34" charset="0"/>
                        </a:rPr>
                        <a:t>Lack of Access,</a:t>
                      </a:r>
                      <a:r>
                        <a:rPr lang="en-US" sz="1800" baseline="0" dirty="0">
                          <a:solidFill>
                            <a:srgbClr val="000000"/>
                          </a:solidFill>
                          <a:latin typeface="Arial" panose="020B0604020202020204" pitchFamily="34" charset="0"/>
                          <a:cs typeface="Arial" panose="020B0604020202020204" pitchFamily="34" charset="0"/>
                        </a:rPr>
                        <a:t> Strong Perception of Enforcement, Strong Enforcement/Likelihood of Getting Caught and Charged for Misusing Prescription Drugs and Being Arrested for Buying &amp; Selling, </a:t>
                      </a:r>
                      <a:r>
                        <a:rPr lang="en-US" sz="1800" dirty="0">
                          <a:solidFill>
                            <a:srgbClr val="000000"/>
                          </a:solidFill>
                          <a:latin typeface="Arial" panose="020B0604020202020204" pitchFamily="34" charset="0"/>
                          <a:cs typeface="Arial" panose="020B0604020202020204" pitchFamily="34" charset="0"/>
                        </a:rPr>
                        <a:t>Culture</a:t>
                      </a:r>
                      <a:r>
                        <a:rPr lang="en-US" sz="1800" baseline="30000" dirty="0">
                          <a:solidFill>
                            <a:srgbClr val="000000"/>
                          </a:solidFill>
                          <a:latin typeface="Arial" panose="020B0604020202020204" pitchFamily="34" charset="0"/>
                          <a:cs typeface="Arial" panose="020B0604020202020204" pitchFamily="34" charset="0"/>
                        </a:rPr>
                        <a:t>30-33</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9125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Examples of Shared Protective Factors</a:t>
            </a:r>
          </a:p>
        </p:txBody>
      </p:sp>
      <p:sp>
        <p:nvSpPr>
          <p:cNvPr id="3" name="Subtitle 2"/>
          <p:cNvSpPr>
            <a:spLocks noGrp="1"/>
          </p:cNvSpPr>
          <p:nvPr>
            <p:ph type="subTitle" idx="1"/>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619192200"/>
              </p:ext>
            </p:extLst>
          </p:nvPr>
        </p:nvGraphicFramePr>
        <p:xfrm>
          <a:off x="155504" y="1397000"/>
          <a:ext cx="8889686" cy="4418335"/>
        </p:xfrm>
        <a:graphic>
          <a:graphicData uri="http://schemas.openxmlformats.org/drawingml/2006/table">
            <a:tbl>
              <a:tblPr firstRow="1" bandRow="1">
                <a:tableStyleId>{B301B821-A1FF-4177-AEE7-76D212191A09}</a:tableStyleId>
              </a:tblPr>
              <a:tblGrid>
                <a:gridCol w="2851563">
                  <a:extLst>
                    <a:ext uri="{9D8B030D-6E8A-4147-A177-3AD203B41FA5}">
                      <a16:colId xmlns:a16="http://schemas.microsoft.com/office/drawing/2014/main" val="20000"/>
                    </a:ext>
                  </a:extLst>
                </a:gridCol>
                <a:gridCol w="6038123">
                  <a:extLst>
                    <a:ext uri="{9D8B030D-6E8A-4147-A177-3AD203B41FA5}">
                      <a16:colId xmlns:a16="http://schemas.microsoft.com/office/drawing/2014/main" val="20001"/>
                    </a:ext>
                  </a:extLst>
                </a:gridCol>
              </a:tblGrid>
              <a:tr h="335499">
                <a:tc>
                  <a:txBody>
                    <a:bodyPr/>
                    <a:lstStyle/>
                    <a:p>
                      <a:pPr algn="ctr"/>
                      <a:r>
                        <a:rPr lang="en-US" dirty="0">
                          <a:latin typeface="Arial" panose="020B0604020202020204" pitchFamily="34" charset="0"/>
                          <a:cs typeface="Arial" panose="020B0604020202020204" pitchFamily="34" charset="0"/>
                        </a:rPr>
                        <a:t>Domain</a:t>
                      </a:r>
                    </a:p>
                  </a:txBody>
                  <a:tcPr/>
                </a:tc>
                <a:tc>
                  <a:txBody>
                    <a:bodyPr/>
                    <a:lstStyle/>
                    <a:p>
                      <a:pPr algn="ctr"/>
                      <a:r>
                        <a:rPr lang="en-US" dirty="0">
                          <a:latin typeface="Arial" panose="020B0604020202020204" pitchFamily="34" charset="0"/>
                          <a:cs typeface="Arial" panose="020B0604020202020204" pitchFamily="34" charset="0"/>
                        </a:rPr>
                        <a:t>Shared Risk Factors</a:t>
                      </a:r>
                    </a:p>
                  </a:txBody>
                  <a:tcPr/>
                </a:tc>
                <a:extLst>
                  <a:ext uri="{0D108BD9-81ED-4DB2-BD59-A6C34878D82A}">
                    <a16:rowId xmlns:a16="http://schemas.microsoft.com/office/drawing/2014/main" val="10000"/>
                  </a:ext>
                </a:extLst>
              </a:tr>
              <a:tr h="705461">
                <a:tc>
                  <a:txBody>
                    <a:bodyPr/>
                    <a:lstStyle/>
                    <a:p>
                      <a:r>
                        <a:rPr lang="en-US" dirty="0">
                          <a:latin typeface="Arial" panose="020B0604020202020204" pitchFamily="34" charset="0"/>
                          <a:cs typeface="Arial" panose="020B0604020202020204" pitchFamily="34" charset="0"/>
                        </a:rPr>
                        <a:t>Individual</a:t>
                      </a:r>
                    </a:p>
                  </a:txBody>
                  <a:tcPr/>
                </a:tc>
                <a:tc>
                  <a:txBody>
                    <a:bodyPr/>
                    <a:lstStyle/>
                    <a:p>
                      <a:pPr algn="l" defTabSz="1244600">
                        <a:spcBef>
                          <a:spcPct val="0"/>
                        </a:spcBef>
                      </a:pPr>
                      <a:r>
                        <a:rPr lang="en-US" sz="1800" dirty="0">
                          <a:solidFill>
                            <a:srgbClr val="000000"/>
                          </a:solidFill>
                          <a:latin typeface="Arial" panose="020B0604020202020204" pitchFamily="34" charset="0"/>
                          <a:cs typeface="Arial" panose="020B0604020202020204" pitchFamily="34" charset="0"/>
                        </a:rPr>
                        <a:t>Religiosity, Self-esteem</a:t>
                      </a:r>
                      <a:r>
                        <a:rPr lang="en-US" sz="1800" baseline="30000" dirty="0">
                          <a:solidFill>
                            <a:srgbClr val="000000"/>
                          </a:solidFill>
                          <a:latin typeface="Arial" panose="020B0604020202020204" pitchFamily="34" charset="0"/>
                          <a:cs typeface="Arial" panose="020B0604020202020204" pitchFamily="34" charset="0"/>
                        </a:rPr>
                        <a:t>29</a:t>
                      </a:r>
                    </a:p>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1276786">
                <a:tc>
                  <a:txBody>
                    <a:bodyPr/>
                    <a:lstStyle/>
                    <a:p>
                      <a:r>
                        <a:rPr lang="en-US" dirty="0">
                          <a:latin typeface="Arial" panose="020B0604020202020204" pitchFamily="34" charset="0"/>
                          <a:cs typeface="Arial" panose="020B0604020202020204" pitchFamily="34" charset="0"/>
                        </a:rPr>
                        <a:t>Relationship</a:t>
                      </a:r>
                    </a:p>
                  </a:txBody>
                  <a:tcPr/>
                </a:tc>
                <a:tc>
                  <a:txBody>
                    <a:bodyPr/>
                    <a:lstStyle/>
                    <a:p>
                      <a:pPr algn="l" defTabSz="1244600">
                        <a:spcBef>
                          <a:spcPct val="0"/>
                        </a:spcBef>
                      </a:pPr>
                      <a:r>
                        <a:rPr lang="en-US" sz="1800" dirty="0">
                          <a:solidFill>
                            <a:srgbClr val="000000"/>
                          </a:solidFill>
                          <a:latin typeface="Arial" panose="020B0604020202020204" pitchFamily="34" charset="0"/>
                          <a:cs typeface="Arial" panose="020B0604020202020204" pitchFamily="34" charset="0"/>
                        </a:rPr>
                        <a:t>Parental Support and Bonding, Positive Parental Involvement, Positive Involvement with Other Adults, Social Support</a:t>
                      </a:r>
                      <a:r>
                        <a:rPr lang="en-US" sz="1800" baseline="30000" dirty="0">
                          <a:solidFill>
                            <a:srgbClr val="000000"/>
                          </a:solidFill>
                          <a:latin typeface="Arial" panose="020B0604020202020204" pitchFamily="34" charset="0"/>
                          <a:cs typeface="Arial" panose="020B0604020202020204" pitchFamily="34" charset="0"/>
                        </a:rPr>
                        <a:t>29</a:t>
                      </a:r>
                    </a:p>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103516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Community</a:t>
                      </a:r>
                    </a:p>
                    <a:p>
                      <a:endParaRPr lang="en-US" dirty="0">
                        <a:latin typeface="Arial" panose="020B0604020202020204" pitchFamily="34" charset="0"/>
                        <a:cs typeface="Arial" panose="020B0604020202020204" pitchFamily="34" charset="0"/>
                      </a:endParaRPr>
                    </a:p>
                  </a:txBody>
                  <a:tcPr/>
                </a:tc>
                <a:tc>
                  <a:txBody>
                    <a:bodyPr/>
                    <a:lstStyle/>
                    <a:p>
                      <a:pPr algn="l" defTabSz="1244600">
                        <a:spcBef>
                          <a:spcPct val="0"/>
                        </a:spcBef>
                      </a:pPr>
                      <a:r>
                        <a:rPr lang="en-US" sz="1800" dirty="0">
                          <a:solidFill>
                            <a:srgbClr val="000000"/>
                          </a:solidFill>
                          <a:latin typeface="Arial" panose="020B0604020202020204" pitchFamily="34" charset="0"/>
                          <a:cs typeface="Arial" panose="020B0604020202020204" pitchFamily="34" charset="0"/>
                        </a:rPr>
                        <a:t>Success in Academics, </a:t>
                      </a:r>
                      <a:r>
                        <a:rPr lang="en-US" sz="1800" baseline="0" dirty="0">
                          <a:solidFill>
                            <a:srgbClr val="000000"/>
                          </a:solidFill>
                          <a:latin typeface="Arial" panose="020B0604020202020204" pitchFamily="34" charset="0"/>
                          <a:cs typeface="Arial" panose="020B0604020202020204" pitchFamily="34" charset="0"/>
                        </a:rPr>
                        <a:t> </a:t>
                      </a:r>
                      <a:r>
                        <a:rPr lang="en-US" sz="1800" dirty="0">
                          <a:solidFill>
                            <a:srgbClr val="000000"/>
                          </a:solidFill>
                          <a:latin typeface="Arial" panose="020B0604020202020204" pitchFamily="34" charset="0"/>
                          <a:cs typeface="Arial" panose="020B0604020202020204" pitchFamily="34" charset="0"/>
                        </a:rPr>
                        <a:t>School Connectedness,</a:t>
                      </a:r>
                    </a:p>
                    <a:p>
                      <a:pPr algn="l" defTabSz="1244600">
                        <a:spcBef>
                          <a:spcPct val="0"/>
                        </a:spcBef>
                      </a:pPr>
                      <a:r>
                        <a:rPr lang="en-US" sz="1800" dirty="0">
                          <a:solidFill>
                            <a:srgbClr val="000000"/>
                          </a:solidFill>
                          <a:latin typeface="Arial" panose="020B0604020202020204" pitchFamily="34" charset="0"/>
                          <a:cs typeface="Arial" panose="020B0604020202020204" pitchFamily="34" charset="0"/>
                        </a:rPr>
                        <a:t>Participation in Social Activities</a:t>
                      </a:r>
                      <a:r>
                        <a:rPr lang="en-US" sz="1800" baseline="30000" dirty="0">
                          <a:solidFill>
                            <a:srgbClr val="000000"/>
                          </a:solidFill>
                          <a:latin typeface="Arial" panose="020B0604020202020204" pitchFamily="34" charset="0"/>
                          <a:cs typeface="Arial" panose="020B0604020202020204" pitchFamily="34" charset="0"/>
                        </a:rPr>
                        <a:t>29</a:t>
                      </a:r>
                    </a:p>
                  </a:txBody>
                  <a:tcPr/>
                </a:tc>
                <a:extLst>
                  <a:ext uri="{0D108BD9-81ED-4DB2-BD59-A6C34878D82A}">
                    <a16:rowId xmlns:a16="http://schemas.microsoft.com/office/drawing/2014/main" val="10003"/>
                  </a:ext>
                </a:extLst>
              </a:tr>
              <a:tr h="103516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Societal</a:t>
                      </a:r>
                    </a:p>
                    <a:p>
                      <a:endParaRPr lang="en-US" dirty="0">
                        <a:latin typeface="Arial" panose="020B0604020202020204" pitchFamily="34" charset="0"/>
                        <a:cs typeface="Arial" panose="020B0604020202020204" pitchFamily="34" charset="0"/>
                      </a:endParaRPr>
                    </a:p>
                  </a:txBody>
                  <a:tcPr/>
                </a:tc>
                <a:tc>
                  <a:txBody>
                    <a:bodyPr/>
                    <a:lstStyle/>
                    <a:p>
                      <a:pPr marL="0" marR="0" indent="0" algn="l" defTabSz="1244600" rtl="0" eaLnBrk="1" fontAlgn="auto" latinLnBrk="0" hangingPunct="1">
                        <a:lnSpc>
                          <a:spcPct val="100000"/>
                        </a:lnSpc>
                        <a:spcBef>
                          <a:spcPct val="0"/>
                        </a:spcBef>
                        <a:spcAft>
                          <a:spcPts val="0"/>
                        </a:spcAft>
                        <a:buClrTx/>
                        <a:buSzTx/>
                        <a:buFontTx/>
                        <a:buNone/>
                        <a:tabLst/>
                        <a:defRPr/>
                      </a:pPr>
                      <a:r>
                        <a:rPr lang="en-US" sz="1800" dirty="0">
                          <a:solidFill>
                            <a:srgbClr val="000000"/>
                          </a:solidFill>
                          <a:latin typeface="Arial" panose="020B0604020202020204" pitchFamily="34" charset="0"/>
                          <a:cs typeface="Arial" panose="020B0604020202020204" pitchFamily="34" charset="0"/>
                        </a:rPr>
                        <a:t>Culture</a:t>
                      </a:r>
                      <a:r>
                        <a:rPr lang="en-US" sz="1800" baseline="30000" dirty="0">
                          <a:solidFill>
                            <a:srgbClr val="000000"/>
                          </a:solidFill>
                          <a:latin typeface="Arial" panose="020B0604020202020204" pitchFamily="34" charset="0"/>
                          <a:cs typeface="Arial" panose="020B0604020202020204" pitchFamily="34" charset="0"/>
                        </a:rPr>
                        <a:t>30-33</a:t>
                      </a:r>
                    </a:p>
                  </a:txBody>
                  <a:tcPr/>
                </a:tc>
                <a:extLst>
                  <a:ext uri="{0D108BD9-81ED-4DB2-BD59-A6C34878D82A}">
                    <a16:rowId xmlns:a16="http://schemas.microsoft.com/office/drawing/2014/main" val="10004"/>
                  </a:ext>
                </a:extLst>
              </a:tr>
            </a:tbl>
          </a:graphicData>
        </a:graphic>
      </p:graphicFrame>
      <p:sp>
        <p:nvSpPr>
          <p:cNvPr id="5" name="Rectangle 2"/>
          <p:cNvSpPr>
            <a:spLocks noChangeArrowheads="1"/>
          </p:cNvSpPr>
          <p:nvPr/>
        </p:nvSpPr>
        <p:spPr bwMode="auto">
          <a:xfrm>
            <a:off x="1946501" y="6022545"/>
            <a:ext cx="575513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r" eaLnBrk="1" hangingPunct="1"/>
            <a:r>
              <a:rPr lang="en-US" sz="1600" b="1" i="1" dirty="0">
                <a:latin typeface="Arial" panose="020B0604020202020204" pitchFamily="34" charset="0"/>
                <a:cs typeface="Arial" panose="020B0604020202020204" pitchFamily="34" charset="0"/>
              </a:rPr>
              <a:t>Handout 6: Shared Risk and Protective Factors</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0286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Caveats and Considerations</a:t>
            </a:r>
          </a:p>
        </p:txBody>
      </p:sp>
      <p:sp>
        <p:nvSpPr>
          <p:cNvPr id="3" name="Subtitle 2"/>
          <p:cNvSpPr>
            <a:spLocks noGrp="1"/>
          </p:cNvSpPr>
          <p:nvPr>
            <p:ph type="subTitle" idx="1"/>
          </p:nvPr>
        </p:nvSpPr>
        <p:spPr/>
        <p:txBody>
          <a:bodyPr/>
          <a:lstStyle/>
          <a:p>
            <a:r>
              <a:rPr lang="en-US" dirty="0"/>
              <a:t>	This training is intended to assist participants 	gain a better understanding of the connections 	between substance abuse and suicide </a:t>
            </a:r>
            <a:r>
              <a:rPr lang="en-US" i="1" dirty="0"/>
              <a:t>issues</a:t>
            </a:r>
            <a:r>
              <a:rPr lang="en-US" dirty="0"/>
              <a:t> 	and to help them identify opportunities for 	collaboration between the substance abuse and 	suicide prevention </a:t>
            </a:r>
            <a:r>
              <a:rPr lang="en-US" i="1" dirty="0"/>
              <a:t>efforts.</a:t>
            </a:r>
          </a:p>
          <a:p>
            <a:r>
              <a:rPr lang="en-US" dirty="0"/>
              <a:t>	Questions related to utilization of funds for 	collaboration between both sectors should be 	directed to the RPS.</a:t>
            </a:r>
          </a:p>
          <a:p>
            <a:endParaRPr lang="en-US" dirty="0"/>
          </a:p>
        </p:txBody>
      </p:sp>
    </p:spTree>
    <p:extLst>
      <p:ext uri="{BB962C8B-B14F-4D97-AF65-F5344CB8AC3E}">
        <p14:creationId xmlns:p14="http://schemas.microsoft.com/office/powerpoint/2010/main" val="1782332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To Summarize</a:t>
            </a:r>
          </a:p>
        </p:txBody>
      </p:sp>
      <p:sp>
        <p:nvSpPr>
          <p:cNvPr id="3" name="Subtitle 2"/>
          <p:cNvSpPr>
            <a:spLocks noGrp="1"/>
          </p:cNvSpPr>
          <p:nvPr>
            <p:ph type="subTitle" idx="1"/>
          </p:nvPr>
        </p:nvSpPr>
        <p:spPr/>
        <p:txBody>
          <a:bodyPr/>
          <a:lstStyle/>
          <a:p>
            <a:pPr marL="457200" indent="-457200">
              <a:buFont typeface="Arial"/>
              <a:buChar char="•"/>
            </a:pPr>
            <a:r>
              <a:rPr lang="en-US" dirty="0"/>
              <a:t>Risk and protective factors exist at all four of the domains of the socio-ecological model – individual, relationship, community and societal</a:t>
            </a:r>
          </a:p>
          <a:p>
            <a:pPr marL="457200" indent="-457200">
              <a:buFont typeface="Arial"/>
              <a:buChar char="•"/>
            </a:pPr>
            <a:r>
              <a:rPr lang="en-US" dirty="0"/>
              <a:t>Risk and protective factors are cumulative</a:t>
            </a:r>
          </a:p>
          <a:p>
            <a:pPr marL="457200" indent="-457200">
              <a:buFont typeface="Arial"/>
              <a:buChar char="•"/>
            </a:pPr>
            <a:r>
              <a:rPr lang="en-US" dirty="0"/>
              <a:t>The Adverse Childhood Experiences Study is a good reminder that the trauma we experience impacts our decisions and behavior later in life</a:t>
            </a:r>
          </a:p>
          <a:p>
            <a:pPr marL="457200" indent="-457200">
              <a:buFont typeface="Arial"/>
              <a:buChar char="•"/>
            </a:pPr>
            <a:r>
              <a:rPr lang="en-US" dirty="0"/>
              <a:t>The relationship between substance use/misuse and mental health issues is complex</a:t>
            </a:r>
          </a:p>
          <a:p>
            <a:pPr marL="457200" indent="-457200">
              <a:buFont typeface="Arial"/>
              <a:buChar char="•"/>
            </a:pPr>
            <a:endParaRPr lang="en-US" dirty="0"/>
          </a:p>
          <a:p>
            <a:pPr marL="457200" indent="-457200">
              <a:buFont typeface="Arial"/>
              <a:buChar char="•"/>
            </a:pPr>
            <a:endParaRPr lang="en-US" dirty="0"/>
          </a:p>
        </p:txBody>
      </p:sp>
    </p:spTree>
    <p:extLst>
      <p:ext uri="{BB962C8B-B14F-4D97-AF65-F5344CB8AC3E}">
        <p14:creationId xmlns:p14="http://schemas.microsoft.com/office/powerpoint/2010/main" val="33544772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Taking a Deeper Look</a:t>
            </a:r>
          </a:p>
        </p:txBody>
      </p:sp>
      <p:sp>
        <p:nvSpPr>
          <p:cNvPr id="3" name="Subtitle 2"/>
          <p:cNvSpPr>
            <a:spLocks noGrp="1"/>
          </p:cNvSpPr>
          <p:nvPr>
            <p:ph type="subTitle" idx="1"/>
          </p:nvPr>
        </p:nvSpPr>
        <p:spPr/>
        <p:txBody>
          <a:bodyPr/>
          <a:lstStyle/>
          <a:p>
            <a:r>
              <a:rPr lang="en-US" dirty="0"/>
              <a:t>Case Study Exercise Part B</a:t>
            </a:r>
          </a:p>
        </p:txBody>
      </p:sp>
      <p:sp>
        <p:nvSpPr>
          <p:cNvPr id="7" name="Rectangle 6"/>
          <p:cNvSpPr>
            <a:spLocks noChangeArrowheads="1"/>
          </p:cNvSpPr>
          <p:nvPr/>
        </p:nvSpPr>
        <p:spPr bwMode="auto">
          <a:xfrm>
            <a:off x="1155627" y="6074250"/>
            <a:ext cx="65324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r" eaLnBrk="1" hangingPunct="1"/>
            <a:r>
              <a:rPr lang="en-US" sz="1600" b="1" i="1" dirty="0">
                <a:latin typeface="Arial" panose="020B0604020202020204" pitchFamily="34" charset="0"/>
                <a:cs typeface="Arial" panose="020B0604020202020204" pitchFamily="34" charset="0"/>
              </a:rPr>
              <a:t>Handout 7: Case Study Part 2 (A/B)</a:t>
            </a:r>
          </a:p>
        </p:txBody>
      </p:sp>
      <p:pic>
        <p:nvPicPr>
          <p:cNvPr id="8" name="Picture 7" descr="magnify-300x2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4142" y="2323715"/>
            <a:ext cx="4945118" cy="3594485"/>
          </a:xfrm>
          <a:prstGeom prst="rect">
            <a:avLst/>
          </a:prstGeom>
        </p:spPr>
      </p:pic>
      <p:sp>
        <p:nvSpPr>
          <p:cNvPr id="10" name="TextBox 9"/>
          <p:cNvSpPr txBox="1"/>
          <p:nvPr/>
        </p:nvSpPr>
        <p:spPr>
          <a:xfrm>
            <a:off x="1615024" y="4282661"/>
            <a:ext cx="3675166" cy="646331"/>
          </a:xfrm>
          <a:prstGeom prst="rect">
            <a:avLst/>
          </a:prstGeom>
          <a:noFill/>
        </p:spPr>
        <p:txBody>
          <a:bodyPr wrap="square" rtlCol="0">
            <a:spAutoFit/>
          </a:bodyPr>
          <a:lstStyle/>
          <a:p>
            <a:pPr algn="ctr"/>
            <a:r>
              <a:rPr lang="en-US" b="1" dirty="0">
                <a:latin typeface="Arial"/>
                <a:cs typeface="Arial"/>
              </a:rPr>
              <a:t>Risk and </a:t>
            </a:r>
          </a:p>
          <a:p>
            <a:pPr algn="ctr"/>
            <a:r>
              <a:rPr lang="en-US" b="1" dirty="0">
                <a:latin typeface="Arial"/>
                <a:cs typeface="Arial"/>
              </a:rPr>
              <a:t>Protective Factors</a:t>
            </a:r>
          </a:p>
        </p:txBody>
      </p:sp>
    </p:spTree>
    <p:extLst>
      <p:ext uri="{BB962C8B-B14F-4D97-AF65-F5344CB8AC3E}">
        <p14:creationId xmlns:p14="http://schemas.microsoft.com/office/powerpoint/2010/main" val="4265052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0200" y="2994800"/>
            <a:ext cx="8610600" cy="667927"/>
          </a:xfrm>
        </p:spPr>
        <p:txBody>
          <a:bodyPr>
            <a:normAutofit fontScale="90000"/>
          </a:bodyPr>
          <a:lstStyle/>
          <a:p>
            <a:pPr algn="ctr"/>
            <a:r>
              <a:rPr lang="en-US" sz="4400" dirty="0"/>
              <a:t>The Strategies for </a:t>
            </a:r>
            <a:br>
              <a:rPr lang="en-US" sz="4400" dirty="0"/>
            </a:br>
            <a:r>
              <a:rPr lang="en-US" sz="4400" dirty="0"/>
              <a:t>Collaborative Work</a:t>
            </a:r>
            <a:br>
              <a:rPr lang="en-US" sz="4400" dirty="0"/>
            </a:br>
            <a:r>
              <a:rPr lang="en-US" sz="3100" dirty="0">
                <a:solidFill>
                  <a:srgbClr val="D1AC47"/>
                </a:solidFill>
              </a:rPr>
              <a:t>Taking action to increase collaboration between sectors at the state level</a:t>
            </a:r>
            <a:endParaRPr lang="en-US" sz="3100" dirty="0"/>
          </a:p>
        </p:txBody>
      </p:sp>
    </p:spTree>
    <p:extLst>
      <p:ext uri="{BB962C8B-B14F-4D97-AF65-F5344CB8AC3E}">
        <p14:creationId xmlns:p14="http://schemas.microsoft.com/office/powerpoint/2010/main" val="2139653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p:nvPr>
        </p:nvSpPr>
        <p:spPr/>
        <p:txBody>
          <a:bodyPr/>
          <a:lstStyle/>
          <a:p>
            <a:r>
              <a:rPr lang="en-US" dirty="0"/>
              <a:t>Working Together</a:t>
            </a:r>
          </a:p>
        </p:txBody>
      </p:sp>
      <p:sp>
        <p:nvSpPr>
          <p:cNvPr id="4" name="Oval 3"/>
          <p:cNvSpPr/>
          <p:nvPr/>
        </p:nvSpPr>
        <p:spPr>
          <a:xfrm>
            <a:off x="174809" y="1543535"/>
            <a:ext cx="8580437" cy="3238500"/>
          </a:xfrm>
          <a:prstGeom prst="ellipse">
            <a:avLst/>
          </a:prstGeom>
          <a:solidFill>
            <a:schemeClr val="accent6">
              <a:lumMod val="20000"/>
              <a:lumOff val="80000"/>
              <a:alpha val="65000"/>
            </a:schemeClr>
          </a:solidFill>
          <a:ln w="25400" cap="flat" cmpd="sng" algn="ctr">
            <a:solidFill>
              <a:srgbClr val="000000"/>
            </a:solidFill>
            <a:prstDash val="dash"/>
            <a:round/>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dirty="0"/>
          </a:p>
        </p:txBody>
      </p:sp>
      <p:sp>
        <p:nvSpPr>
          <p:cNvPr id="5" name="Line 2"/>
          <p:cNvSpPr>
            <a:spLocks noChangeShapeType="1"/>
          </p:cNvSpPr>
          <p:nvPr/>
        </p:nvSpPr>
        <p:spPr bwMode="auto">
          <a:xfrm>
            <a:off x="3429000" y="3883510"/>
            <a:ext cx="0" cy="0"/>
          </a:xfrm>
          <a:prstGeom prst="line">
            <a:avLst/>
          </a:prstGeom>
          <a:noFill/>
          <a:ln w="9525">
            <a:solidFill>
              <a:srgbClr val="FFFF99"/>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 name="Line 3"/>
          <p:cNvSpPr>
            <a:spLocks noChangeShapeType="1"/>
          </p:cNvSpPr>
          <p:nvPr/>
        </p:nvSpPr>
        <p:spPr bwMode="auto">
          <a:xfrm>
            <a:off x="3429000" y="3883510"/>
            <a:ext cx="0" cy="0"/>
          </a:xfrm>
          <a:prstGeom prst="line">
            <a:avLst/>
          </a:prstGeom>
          <a:noFill/>
          <a:ln w="9525">
            <a:solidFill>
              <a:srgbClr val="FFFF99"/>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7" name="Line 2"/>
          <p:cNvSpPr>
            <a:spLocks noChangeShapeType="1"/>
          </p:cNvSpPr>
          <p:nvPr/>
        </p:nvSpPr>
        <p:spPr bwMode="auto">
          <a:xfrm>
            <a:off x="3233738" y="4194660"/>
            <a:ext cx="0" cy="0"/>
          </a:xfrm>
          <a:prstGeom prst="line">
            <a:avLst/>
          </a:prstGeom>
          <a:noFill/>
          <a:ln w="9525">
            <a:solidFill>
              <a:srgbClr val="FFFF99"/>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8" name="Line 3"/>
          <p:cNvSpPr>
            <a:spLocks noChangeShapeType="1"/>
          </p:cNvSpPr>
          <p:nvPr/>
        </p:nvSpPr>
        <p:spPr bwMode="auto">
          <a:xfrm>
            <a:off x="3233738" y="4194660"/>
            <a:ext cx="0" cy="0"/>
          </a:xfrm>
          <a:prstGeom prst="line">
            <a:avLst/>
          </a:prstGeom>
          <a:noFill/>
          <a:ln w="9525">
            <a:solidFill>
              <a:srgbClr val="FFFF99"/>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9" name="AutoShape 5"/>
          <p:cNvSpPr>
            <a:spLocks noChangeArrowheads="1"/>
          </p:cNvSpPr>
          <p:nvPr/>
        </p:nvSpPr>
        <p:spPr bwMode="auto">
          <a:xfrm>
            <a:off x="2925763" y="3051660"/>
            <a:ext cx="604837" cy="381000"/>
          </a:xfrm>
          <a:prstGeom prst="leftRightArrow">
            <a:avLst>
              <a:gd name="adj1" fmla="val 50000"/>
              <a:gd name="adj2" fmla="val 28891"/>
            </a:avLst>
          </a:prstGeom>
          <a:solidFill>
            <a:srgbClr val="000000"/>
          </a:solidFill>
          <a:ln w="12700" cap="sq">
            <a:solidFill>
              <a:schemeClr val="tx1"/>
            </a:solidFill>
            <a:miter lim="800000"/>
            <a:headEnd type="none" w="sm" len="sm"/>
            <a:tailEnd type="none" w="sm" len="sm"/>
          </a:ln>
        </p:spPr>
        <p:txBody>
          <a:bodyPr wrap="none" anchor="ctr"/>
          <a:lstStyle/>
          <a:p>
            <a:endParaRPr lang="en-US"/>
          </a:p>
        </p:txBody>
      </p:sp>
      <p:sp>
        <p:nvSpPr>
          <p:cNvPr id="10" name="AutoShape 6"/>
          <p:cNvSpPr>
            <a:spLocks noChangeArrowheads="1"/>
          </p:cNvSpPr>
          <p:nvPr/>
        </p:nvSpPr>
        <p:spPr bwMode="auto">
          <a:xfrm>
            <a:off x="5588000" y="3051660"/>
            <a:ext cx="617538" cy="381000"/>
          </a:xfrm>
          <a:prstGeom prst="leftRightArrow">
            <a:avLst>
              <a:gd name="adj1" fmla="val 50000"/>
              <a:gd name="adj2" fmla="val 28890"/>
            </a:avLst>
          </a:prstGeom>
          <a:solidFill>
            <a:srgbClr val="000000"/>
          </a:solidFill>
          <a:ln w="12700" cap="sq">
            <a:solidFill>
              <a:schemeClr val="tx1"/>
            </a:solidFill>
            <a:miter lim="800000"/>
            <a:headEnd type="none" w="sm" len="sm"/>
            <a:tailEnd type="none" w="sm" len="sm"/>
          </a:ln>
        </p:spPr>
        <p:txBody>
          <a:bodyPr wrap="none" anchor="ctr"/>
          <a:lstStyle/>
          <a:p>
            <a:endParaRPr lang="en-US"/>
          </a:p>
        </p:txBody>
      </p:sp>
      <p:sp>
        <p:nvSpPr>
          <p:cNvPr id="11" name="Rectangle 27"/>
          <p:cNvSpPr>
            <a:spLocks noChangeArrowheads="1"/>
          </p:cNvSpPr>
          <p:nvPr/>
        </p:nvSpPr>
        <p:spPr bwMode="auto">
          <a:xfrm>
            <a:off x="3530600" y="2456348"/>
            <a:ext cx="2057400" cy="1427162"/>
          </a:xfrm>
          <a:prstGeom prst="rect">
            <a:avLst/>
          </a:prstGeom>
          <a:solidFill>
            <a:srgbClr val="BFBFBF"/>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fontAlgn="auto">
              <a:spcBef>
                <a:spcPts val="0"/>
              </a:spcBef>
              <a:spcAft>
                <a:spcPts val="0"/>
              </a:spcAft>
              <a:defRPr/>
            </a:pPr>
            <a:r>
              <a:rPr lang="en-US" sz="2400" b="1" dirty="0">
                <a:solidFill>
                  <a:srgbClr val="000000"/>
                </a:solidFill>
                <a:latin typeface="Arial" charset="0"/>
                <a:cs typeface="ＭＳ Ｐゴシック" charset="0"/>
              </a:rPr>
              <a:t>Risk and Protective Factors</a:t>
            </a:r>
          </a:p>
        </p:txBody>
      </p:sp>
      <p:sp>
        <p:nvSpPr>
          <p:cNvPr id="12" name="Rectangle 28"/>
          <p:cNvSpPr>
            <a:spLocks noChangeArrowheads="1"/>
          </p:cNvSpPr>
          <p:nvPr/>
        </p:nvSpPr>
        <p:spPr bwMode="auto">
          <a:xfrm>
            <a:off x="819150" y="2456348"/>
            <a:ext cx="2106613" cy="1427162"/>
          </a:xfrm>
          <a:prstGeom prst="rect">
            <a:avLst/>
          </a:prstGeom>
          <a:solidFill>
            <a:schemeClr val="bg1">
              <a:lumMod val="75000"/>
            </a:schemeClr>
          </a:solidFill>
          <a:ln w="9525">
            <a:solidFill>
              <a:srgbClr val="254061"/>
            </a:solidFill>
            <a:miter lim="800000"/>
            <a:headEnd/>
            <a:tailEnd/>
          </a:ln>
          <a:effectLst>
            <a:outerShdw blurRad="63500" dist="23000" dir="5400000" rotWithShape="0">
              <a:srgbClr val="000000">
                <a:alpha val="34998"/>
              </a:srgbClr>
            </a:outerShdw>
          </a:effectLst>
        </p:spPr>
        <p:txBody>
          <a:bodyPr anchor="ctr"/>
          <a:lstStyle/>
          <a:p>
            <a:pPr algn="ctr" fontAlgn="auto">
              <a:spcBef>
                <a:spcPts val="0"/>
              </a:spcBef>
              <a:spcAft>
                <a:spcPts val="0"/>
              </a:spcAft>
              <a:defRPr/>
            </a:pPr>
            <a:r>
              <a:rPr lang="en-US" sz="2400" b="1" dirty="0">
                <a:solidFill>
                  <a:srgbClr val="000000"/>
                </a:solidFill>
                <a:latin typeface="Arial" charset="0"/>
                <a:cs typeface="ＭＳ Ｐゴシック" charset="0"/>
              </a:rPr>
              <a:t>Problems and Related Behaviors</a:t>
            </a:r>
          </a:p>
        </p:txBody>
      </p:sp>
      <p:sp>
        <p:nvSpPr>
          <p:cNvPr id="14" name="Rectangle 30"/>
          <p:cNvSpPr>
            <a:spLocks noChangeArrowheads="1"/>
          </p:cNvSpPr>
          <p:nvPr/>
        </p:nvSpPr>
        <p:spPr bwMode="auto">
          <a:xfrm>
            <a:off x="6205538" y="2456348"/>
            <a:ext cx="2152650" cy="1427162"/>
          </a:xfrm>
          <a:prstGeom prst="rect">
            <a:avLst/>
          </a:prstGeom>
          <a:solidFill>
            <a:srgbClr val="BFBFBF"/>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fontAlgn="auto">
              <a:spcBef>
                <a:spcPts val="0"/>
              </a:spcBef>
              <a:spcAft>
                <a:spcPts val="0"/>
              </a:spcAft>
              <a:defRPr/>
            </a:pPr>
            <a:r>
              <a:rPr lang="en-US" sz="2400" b="1" dirty="0">
                <a:solidFill>
                  <a:srgbClr val="000000"/>
                </a:solidFill>
                <a:latin typeface="Arial" charset="0"/>
              </a:rPr>
              <a:t>Interventions</a:t>
            </a:r>
          </a:p>
        </p:txBody>
      </p:sp>
      <p:sp>
        <p:nvSpPr>
          <p:cNvPr id="16" name="Rectangle 28"/>
          <p:cNvSpPr>
            <a:spLocks noChangeArrowheads="1"/>
          </p:cNvSpPr>
          <p:nvPr/>
        </p:nvSpPr>
        <p:spPr bwMode="auto">
          <a:xfrm>
            <a:off x="819150" y="4120048"/>
            <a:ext cx="2106613" cy="1425575"/>
          </a:xfrm>
          <a:prstGeom prst="rect">
            <a:avLst/>
          </a:prstGeom>
          <a:solidFill>
            <a:srgbClr val="BFBFBF"/>
          </a:solidFill>
          <a:ln w="9525">
            <a:solidFill>
              <a:srgbClr val="FFFFFF"/>
            </a:solidFill>
            <a:miter lim="800000"/>
            <a:headEnd/>
            <a:tailEnd/>
          </a:ln>
          <a:effectLst>
            <a:outerShdw blurRad="63500" dist="23000" dir="5400000" rotWithShape="0">
              <a:srgbClr val="000000">
                <a:alpha val="34998"/>
              </a:srgbClr>
            </a:outerShdw>
          </a:effectLst>
        </p:spPr>
        <p:txBody>
          <a:bodyPr anchor="ctr"/>
          <a:lstStyle/>
          <a:p>
            <a:pPr algn="ctr" fontAlgn="auto">
              <a:spcBef>
                <a:spcPts val="0"/>
              </a:spcBef>
              <a:spcAft>
                <a:spcPts val="0"/>
              </a:spcAft>
              <a:defRPr/>
            </a:pPr>
            <a:r>
              <a:rPr lang="en-US" sz="2000" b="1" dirty="0">
                <a:solidFill>
                  <a:schemeClr val="tx1">
                    <a:lumMod val="75000"/>
                    <a:lumOff val="25000"/>
                  </a:schemeClr>
                </a:solidFill>
                <a:latin typeface="Arial" charset="0"/>
                <a:cs typeface="ＭＳ Ｐゴシック" charset="0"/>
              </a:rPr>
              <a:t>Consequences and Consumption</a:t>
            </a:r>
          </a:p>
        </p:txBody>
      </p:sp>
      <p:sp>
        <p:nvSpPr>
          <p:cNvPr id="17" name="Rectangle 27"/>
          <p:cNvSpPr>
            <a:spLocks noChangeArrowheads="1"/>
          </p:cNvSpPr>
          <p:nvPr/>
        </p:nvSpPr>
        <p:spPr bwMode="auto">
          <a:xfrm>
            <a:off x="3429000" y="4127985"/>
            <a:ext cx="2057400" cy="1427163"/>
          </a:xfrm>
          <a:prstGeom prst="rect">
            <a:avLst/>
          </a:prstGeom>
          <a:solidFill>
            <a:srgbClr val="BFBFBF"/>
          </a:solidFill>
          <a:ln w="9525">
            <a:solidFill>
              <a:srgbClr val="FFFFFF"/>
            </a:solidFill>
            <a:miter lim="800000"/>
            <a:headEnd/>
            <a:tailEnd/>
          </a:ln>
          <a:effectLst>
            <a:outerShdw blurRad="63500" dist="23000" dir="5400000" rotWithShape="0">
              <a:srgbClr val="000000">
                <a:alpha val="34998"/>
              </a:srgbClr>
            </a:outerShdw>
          </a:effectLst>
        </p:spPr>
        <p:txBody>
          <a:bodyPr anchor="ctr"/>
          <a:lstStyle/>
          <a:p>
            <a:pPr algn="ctr" fontAlgn="auto">
              <a:spcBef>
                <a:spcPts val="0"/>
              </a:spcBef>
              <a:spcAft>
                <a:spcPts val="0"/>
              </a:spcAft>
              <a:defRPr/>
            </a:pPr>
            <a:r>
              <a:rPr lang="en-US" sz="2000" b="1" dirty="0">
                <a:solidFill>
                  <a:srgbClr val="404040"/>
                </a:solidFill>
                <a:latin typeface="Arial" charset="0"/>
                <a:cs typeface="ＭＳ Ｐゴシック" charset="0"/>
              </a:rPr>
              <a:t>Intervening Variables/ Causal Factors</a:t>
            </a:r>
          </a:p>
        </p:txBody>
      </p:sp>
      <p:sp>
        <p:nvSpPr>
          <p:cNvPr id="18" name="Rectangle 30"/>
          <p:cNvSpPr>
            <a:spLocks noChangeArrowheads="1"/>
          </p:cNvSpPr>
          <p:nvPr/>
        </p:nvSpPr>
        <p:spPr bwMode="auto">
          <a:xfrm>
            <a:off x="6205538" y="4115285"/>
            <a:ext cx="2152650" cy="1427163"/>
          </a:xfrm>
          <a:prstGeom prst="rect">
            <a:avLst/>
          </a:prstGeom>
          <a:solidFill>
            <a:srgbClr val="BFBFBF"/>
          </a:solidFill>
          <a:ln>
            <a:noFill/>
          </a:ln>
          <a:effectLst>
            <a:outerShdw blurRad="63500" dist="23000" dir="5400000" rotWithShape="0">
              <a:srgbClr val="000000">
                <a:alpha val="34998"/>
              </a:srgbClr>
            </a:outerShdw>
          </a:effectLst>
        </p:spPr>
        <p:txBody>
          <a:bodyPr anchor="ctr"/>
          <a:lstStyle/>
          <a:p>
            <a:pPr algn="ctr" fontAlgn="auto">
              <a:spcBef>
                <a:spcPts val="0"/>
              </a:spcBef>
              <a:spcAft>
                <a:spcPts val="0"/>
              </a:spcAft>
              <a:defRPr/>
            </a:pPr>
            <a:endParaRPr lang="en-US" sz="2000" b="1" dirty="0">
              <a:solidFill>
                <a:srgbClr val="404040"/>
              </a:solidFill>
              <a:latin typeface="Arial" charset="0"/>
            </a:endParaRPr>
          </a:p>
          <a:p>
            <a:pPr algn="ctr" fontAlgn="auto">
              <a:spcBef>
                <a:spcPts val="0"/>
              </a:spcBef>
              <a:spcAft>
                <a:spcPts val="0"/>
              </a:spcAft>
              <a:defRPr/>
            </a:pPr>
            <a:r>
              <a:rPr lang="en-US" sz="2000" b="1" dirty="0">
                <a:solidFill>
                  <a:srgbClr val="404040"/>
                </a:solidFill>
                <a:latin typeface="Arial" charset="0"/>
              </a:rPr>
              <a:t>Interventions/ Strategies/ Programs</a:t>
            </a:r>
            <a:br>
              <a:rPr lang="en-US" sz="2000" b="1" dirty="0">
                <a:solidFill>
                  <a:srgbClr val="404040"/>
                </a:solidFill>
                <a:latin typeface="Arial" charset="0"/>
              </a:rPr>
            </a:br>
            <a:endParaRPr lang="en-US" sz="2000" b="1" dirty="0">
              <a:solidFill>
                <a:srgbClr val="404040"/>
              </a:solidFill>
              <a:latin typeface="Arial" charset="0"/>
            </a:endParaRPr>
          </a:p>
        </p:txBody>
      </p:sp>
      <p:sp>
        <p:nvSpPr>
          <p:cNvPr id="20" name="TextBox 23"/>
          <p:cNvSpPr txBox="1">
            <a:spLocks noChangeArrowheads="1"/>
          </p:cNvSpPr>
          <p:nvPr/>
        </p:nvSpPr>
        <p:spPr bwMode="auto">
          <a:xfrm>
            <a:off x="1675443" y="1743560"/>
            <a:ext cx="551274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sz="2000" b="1" dirty="0">
                <a:solidFill>
                  <a:srgbClr val="800000"/>
                </a:solidFill>
                <a:latin typeface="Arial" charset="0"/>
                <a:cs typeface="ＭＳ Ｐゴシック" charset="0"/>
              </a:rPr>
              <a:t>Capacity</a:t>
            </a:r>
            <a:endParaRPr lang="en-US" sz="2000" i="1" dirty="0">
              <a:latin typeface="Arial" charset="0"/>
              <a:cs typeface="ＭＳ Ｐゴシック" charset="0"/>
            </a:endParaRPr>
          </a:p>
        </p:txBody>
      </p:sp>
    </p:spTree>
    <p:extLst>
      <p:ext uri="{BB962C8B-B14F-4D97-AF65-F5344CB8AC3E}">
        <p14:creationId xmlns:p14="http://schemas.microsoft.com/office/powerpoint/2010/main" val="3219883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Why Should We Collaborate</a:t>
            </a:r>
          </a:p>
        </p:txBody>
      </p:sp>
      <p:sp>
        <p:nvSpPr>
          <p:cNvPr id="3" name="Subtitle 2"/>
          <p:cNvSpPr>
            <a:spLocks noGrp="1"/>
          </p:cNvSpPr>
          <p:nvPr>
            <p:ph type="subTitle" idx="1"/>
          </p:nvPr>
        </p:nvSpPr>
        <p:spPr/>
        <p:txBody>
          <a:bodyPr/>
          <a:lstStyle/>
          <a:p>
            <a:pPr marL="457200" indent="-457200">
              <a:buFont typeface="Arial"/>
              <a:buChar char="•"/>
            </a:pPr>
            <a:r>
              <a:rPr lang="en-US" dirty="0"/>
              <a:t>Increase access to local resources</a:t>
            </a:r>
          </a:p>
          <a:p>
            <a:pPr marL="457200" indent="-457200">
              <a:buFont typeface="Arial"/>
              <a:buChar char="•"/>
            </a:pPr>
            <a:r>
              <a:rPr lang="en-US" dirty="0"/>
              <a:t>Build prevention knowledge</a:t>
            </a:r>
          </a:p>
          <a:p>
            <a:pPr marL="457200" indent="-457200">
              <a:buFont typeface="Arial"/>
              <a:buChar char="•"/>
            </a:pPr>
            <a:r>
              <a:rPr lang="en-US" dirty="0"/>
              <a:t>Implement environmental change strategies</a:t>
            </a:r>
          </a:p>
          <a:p>
            <a:pPr marL="457200" indent="-457200">
              <a:buFont typeface="Arial"/>
              <a:buChar char="•"/>
            </a:pPr>
            <a:r>
              <a:rPr lang="en-US" dirty="0"/>
              <a:t>Ensure cultural relevance, increase effectiveness</a:t>
            </a:r>
          </a:p>
          <a:p>
            <a:pPr marL="457200" indent="-457200">
              <a:buFont typeface="Arial"/>
              <a:buChar char="•"/>
            </a:pPr>
            <a:r>
              <a:rPr lang="en-US" dirty="0"/>
              <a:t>Increase capacity</a:t>
            </a:r>
          </a:p>
          <a:p>
            <a:pPr marL="457200" indent="-457200">
              <a:buFont typeface="Arial"/>
              <a:buChar char="•"/>
            </a:pPr>
            <a:r>
              <a:rPr lang="en-US" dirty="0"/>
              <a:t>Get more done</a:t>
            </a:r>
          </a:p>
          <a:p>
            <a:pPr marL="457200" indent="-457200">
              <a:buFont typeface="Arial"/>
              <a:buChar char="•"/>
            </a:pPr>
            <a:r>
              <a:rPr lang="en-US" dirty="0"/>
              <a:t>Sustain efforts</a:t>
            </a:r>
          </a:p>
          <a:p>
            <a:pPr marL="457200" indent="-457200">
              <a:buFont typeface="Arial"/>
              <a:buChar char="•"/>
            </a:pPr>
            <a:r>
              <a:rPr lang="en-US" dirty="0"/>
              <a:t>Move the prevention needle</a:t>
            </a:r>
          </a:p>
        </p:txBody>
      </p:sp>
      <p:sp>
        <p:nvSpPr>
          <p:cNvPr id="4" name="Rectangle 3"/>
          <p:cNvSpPr>
            <a:spLocks noChangeArrowheads="1"/>
          </p:cNvSpPr>
          <p:nvPr/>
        </p:nvSpPr>
        <p:spPr bwMode="auto">
          <a:xfrm>
            <a:off x="1244527" y="6107510"/>
            <a:ext cx="65324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r" eaLnBrk="1" hangingPunct="1"/>
            <a:r>
              <a:rPr lang="en-US" sz="1600" b="1" i="1" dirty="0">
                <a:latin typeface="Arial" panose="020B0604020202020204" pitchFamily="34" charset="0"/>
                <a:cs typeface="Arial" panose="020B0604020202020204" pitchFamily="34" charset="0"/>
              </a:rPr>
              <a:t>Handout 10: Why Should We Collaborate</a:t>
            </a:r>
          </a:p>
        </p:txBody>
      </p:sp>
    </p:spTree>
    <p:extLst>
      <p:ext uri="{BB962C8B-B14F-4D97-AF65-F5344CB8AC3E}">
        <p14:creationId xmlns:p14="http://schemas.microsoft.com/office/powerpoint/2010/main" val="24962630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Challenges to Collaboration</a:t>
            </a:r>
          </a:p>
        </p:txBody>
      </p:sp>
      <p:sp>
        <p:nvSpPr>
          <p:cNvPr id="3" name="Subtitle 2"/>
          <p:cNvSpPr>
            <a:spLocks noGrp="1"/>
          </p:cNvSpPr>
          <p:nvPr>
            <p:ph type="subTitle" idx="1"/>
          </p:nvPr>
        </p:nvSpPr>
        <p:spPr/>
        <p:txBody>
          <a:bodyPr/>
          <a:lstStyle/>
          <a:p>
            <a:pPr marL="457200" indent="-457200">
              <a:buFont typeface="Arial"/>
              <a:buChar char="•"/>
            </a:pPr>
            <a:r>
              <a:rPr lang="en-US" dirty="0"/>
              <a:t>Lack of resources and competing interests</a:t>
            </a:r>
          </a:p>
          <a:p>
            <a:pPr marL="457200" indent="-457200">
              <a:buFont typeface="Arial"/>
              <a:buChar char="•"/>
            </a:pPr>
            <a:r>
              <a:rPr lang="en-US" dirty="0"/>
              <a:t>Lack of data/limited evidence base for integration of substance abuse prevention and suicide prevention</a:t>
            </a:r>
          </a:p>
          <a:p>
            <a:pPr marL="457200" indent="-457200">
              <a:buFont typeface="Arial"/>
              <a:buChar char="•"/>
            </a:pPr>
            <a:r>
              <a:rPr lang="en-US" dirty="0"/>
              <a:t>Different ‘languages’ between fields</a:t>
            </a:r>
          </a:p>
          <a:p>
            <a:pPr marL="457200" indent="-457200">
              <a:buFont typeface="Arial"/>
              <a:buChar char="•"/>
            </a:pPr>
            <a:r>
              <a:rPr lang="en-US" dirty="0"/>
              <a:t>Difficulty in teasing out priorities for prevention of complex behaviors</a:t>
            </a:r>
          </a:p>
          <a:p>
            <a:pPr marL="457200" indent="-457200">
              <a:buFont typeface="Arial"/>
              <a:buChar char="•"/>
            </a:pPr>
            <a:r>
              <a:rPr lang="en-US" dirty="0"/>
              <a:t>Balancing expectations from funders/leaders</a:t>
            </a:r>
          </a:p>
          <a:p>
            <a:pPr marL="457200" indent="-457200">
              <a:buFont typeface="Arial"/>
              <a:buChar char="•"/>
            </a:pPr>
            <a:r>
              <a:rPr lang="en-US" dirty="0"/>
              <a:t>Turf issues/</a:t>
            </a:r>
            <a:r>
              <a:rPr lang="en-US" dirty="0" err="1"/>
              <a:t>siloed</a:t>
            </a:r>
            <a:r>
              <a:rPr lang="en-US" dirty="0"/>
              <a:t> programs</a:t>
            </a:r>
          </a:p>
        </p:txBody>
      </p:sp>
      <p:sp>
        <p:nvSpPr>
          <p:cNvPr id="4" name="Rectangle 3"/>
          <p:cNvSpPr>
            <a:spLocks noChangeArrowheads="1"/>
          </p:cNvSpPr>
          <p:nvPr/>
        </p:nvSpPr>
        <p:spPr bwMode="auto">
          <a:xfrm>
            <a:off x="1155627" y="6107510"/>
            <a:ext cx="65324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r" eaLnBrk="1" hangingPunct="1"/>
            <a:r>
              <a:rPr lang="en-US" sz="1600" b="1" i="1" dirty="0">
                <a:latin typeface="Arial" panose="020B0604020202020204" pitchFamily="34" charset="0"/>
                <a:cs typeface="Arial" panose="020B0604020202020204" pitchFamily="34" charset="0"/>
              </a:rPr>
              <a:t>Handout 11: Principles of Collaboration</a:t>
            </a:r>
          </a:p>
        </p:txBody>
      </p:sp>
    </p:spTree>
    <p:extLst>
      <p:ext uri="{BB962C8B-B14F-4D97-AF65-F5344CB8AC3E}">
        <p14:creationId xmlns:p14="http://schemas.microsoft.com/office/powerpoint/2010/main" val="41819978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412" y="-40530"/>
            <a:ext cx="8448488" cy="1105648"/>
          </a:xfrm>
        </p:spPr>
        <p:txBody>
          <a:bodyPr/>
          <a:lstStyle/>
          <a:p>
            <a:r>
              <a:rPr lang="en-US" dirty="0"/>
              <a:t>Speaking the Same Language</a:t>
            </a:r>
          </a:p>
        </p:txBody>
      </p:sp>
      <p:pic>
        <p:nvPicPr>
          <p:cNvPr id="4" name="Picture 3" descr="Lets-Tal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72" y="1614536"/>
            <a:ext cx="9062928" cy="4039295"/>
          </a:xfrm>
          <a:prstGeom prst="rect">
            <a:avLst/>
          </a:prstGeom>
        </p:spPr>
      </p:pic>
      <p:sp>
        <p:nvSpPr>
          <p:cNvPr id="5" name="Rectangle 10"/>
          <p:cNvSpPr>
            <a:spLocks noChangeArrowheads="1"/>
          </p:cNvSpPr>
          <p:nvPr/>
        </p:nvSpPr>
        <p:spPr bwMode="auto">
          <a:xfrm>
            <a:off x="1988457" y="5798814"/>
            <a:ext cx="5753711"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r"/>
            <a:r>
              <a:rPr lang="en-US" sz="1600" b="1" i="1" dirty="0">
                <a:latin typeface="Arial" panose="020B0604020202020204" pitchFamily="34" charset="0"/>
                <a:cs typeface="Arial" panose="020B0604020202020204" pitchFamily="34" charset="0"/>
              </a:rPr>
              <a:t>Handout 12: Shared Concepts in Substance Use/Misuse Prevention and Suicide Prevention Provide for Collaborative Efforts</a:t>
            </a:r>
          </a:p>
        </p:txBody>
      </p:sp>
    </p:spTree>
    <p:extLst>
      <p:ext uri="{BB962C8B-B14F-4D97-AF65-F5344CB8AC3E}">
        <p14:creationId xmlns:p14="http://schemas.microsoft.com/office/powerpoint/2010/main" val="9123942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Levels of Collaboration</a:t>
            </a:r>
          </a:p>
        </p:txBody>
      </p:sp>
      <p:sp>
        <p:nvSpPr>
          <p:cNvPr id="3" name="Subtitle 2"/>
          <p:cNvSpPr>
            <a:spLocks noGrp="1"/>
          </p:cNvSpPr>
          <p:nvPr>
            <p:ph type="subTitle" idx="1"/>
          </p:nvPr>
        </p:nvSpPr>
        <p:spPr/>
        <p:txBody>
          <a:bodyPr/>
          <a:lstStyle/>
          <a:p>
            <a:pPr marL="457200" indent="-457200">
              <a:buFont typeface="Arial"/>
              <a:buChar char="•"/>
            </a:pPr>
            <a:r>
              <a:rPr lang="en-US" dirty="0"/>
              <a:t>Networking</a:t>
            </a:r>
          </a:p>
          <a:p>
            <a:pPr marL="457200" indent="-457200">
              <a:buFont typeface="Arial"/>
              <a:buChar char="•"/>
            </a:pPr>
            <a:r>
              <a:rPr lang="en-US" dirty="0"/>
              <a:t>Cooperation</a:t>
            </a:r>
          </a:p>
          <a:p>
            <a:pPr marL="457200" indent="-457200">
              <a:buFont typeface="Arial"/>
              <a:buChar char="•"/>
            </a:pPr>
            <a:r>
              <a:rPr lang="en-US" dirty="0"/>
              <a:t>Coordination</a:t>
            </a:r>
          </a:p>
          <a:p>
            <a:pPr marL="457200" indent="-457200">
              <a:buFont typeface="Arial"/>
              <a:buChar char="•"/>
            </a:pPr>
            <a:r>
              <a:rPr lang="en-US" dirty="0"/>
              <a:t>Full Collaboration</a:t>
            </a:r>
          </a:p>
        </p:txBody>
      </p:sp>
      <p:sp>
        <p:nvSpPr>
          <p:cNvPr id="4" name="Rectangle 3"/>
          <p:cNvSpPr>
            <a:spLocks noChangeArrowheads="1"/>
          </p:cNvSpPr>
          <p:nvPr/>
        </p:nvSpPr>
        <p:spPr bwMode="auto">
          <a:xfrm>
            <a:off x="1155627" y="6107510"/>
            <a:ext cx="65324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r" eaLnBrk="1" hangingPunct="1"/>
            <a:r>
              <a:rPr lang="en-US" sz="1600" b="1" i="1" dirty="0">
                <a:latin typeface="Arial" panose="020B0604020202020204" pitchFamily="34" charset="0"/>
                <a:cs typeface="Arial" panose="020B0604020202020204" pitchFamily="34" charset="0"/>
              </a:rPr>
              <a:t>Handout 13: Levels of Collaboration</a:t>
            </a:r>
          </a:p>
        </p:txBody>
      </p:sp>
    </p:spTree>
    <p:extLst>
      <p:ext uri="{BB962C8B-B14F-4D97-AF65-F5344CB8AC3E}">
        <p14:creationId xmlns:p14="http://schemas.microsoft.com/office/powerpoint/2010/main" val="31509112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295224" cy="1105648"/>
          </a:xfrm>
        </p:spPr>
        <p:txBody>
          <a:bodyPr/>
          <a:lstStyle/>
          <a:p>
            <a:r>
              <a:rPr lang="en-US" sz="3500" dirty="0"/>
              <a:t>Collaborating in the Field</a:t>
            </a:r>
          </a:p>
        </p:txBody>
      </p:sp>
      <p:graphicFrame>
        <p:nvGraphicFramePr>
          <p:cNvPr id="5" name="Diagram 4"/>
          <p:cNvGraphicFramePr/>
          <p:nvPr>
            <p:extLst>
              <p:ext uri="{D42A27DB-BD31-4B8C-83A1-F6EECF244321}">
                <p14:modId xmlns:p14="http://schemas.microsoft.com/office/powerpoint/2010/main" val="1599409882"/>
              </p:ext>
            </p:extLst>
          </p:nvPr>
        </p:nvGraphicFramePr>
        <p:xfrm>
          <a:off x="541867" y="1303866"/>
          <a:ext cx="7806265" cy="5334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60965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p:nvPr>
        </p:nvSpPr>
        <p:spPr/>
        <p:txBody>
          <a:bodyPr/>
          <a:lstStyle/>
          <a:p>
            <a:r>
              <a:rPr lang="en-US" dirty="0"/>
              <a:t>Making the Connection</a:t>
            </a:r>
          </a:p>
        </p:txBody>
      </p:sp>
      <p:sp>
        <p:nvSpPr>
          <p:cNvPr id="4" name="Oval 3"/>
          <p:cNvSpPr/>
          <p:nvPr/>
        </p:nvSpPr>
        <p:spPr>
          <a:xfrm>
            <a:off x="174809" y="1543535"/>
            <a:ext cx="8580437" cy="3238500"/>
          </a:xfrm>
          <a:prstGeom prst="ellipse">
            <a:avLst/>
          </a:prstGeom>
          <a:solidFill>
            <a:schemeClr val="bg1">
              <a:lumMod val="85000"/>
              <a:alpha val="65000"/>
            </a:schemeClr>
          </a:solidFill>
          <a:ln w="25400" cap="flat" cmpd="sng" algn="ctr">
            <a:solidFill>
              <a:srgbClr val="000000"/>
            </a:solidFill>
            <a:prstDash val="dash"/>
            <a:round/>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dirty="0"/>
          </a:p>
        </p:txBody>
      </p:sp>
      <p:sp>
        <p:nvSpPr>
          <p:cNvPr id="5" name="Line 2"/>
          <p:cNvSpPr>
            <a:spLocks noChangeShapeType="1"/>
          </p:cNvSpPr>
          <p:nvPr/>
        </p:nvSpPr>
        <p:spPr bwMode="auto">
          <a:xfrm>
            <a:off x="3429000" y="3883510"/>
            <a:ext cx="0" cy="0"/>
          </a:xfrm>
          <a:prstGeom prst="line">
            <a:avLst/>
          </a:prstGeom>
          <a:noFill/>
          <a:ln w="9525">
            <a:solidFill>
              <a:srgbClr val="FFFF99"/>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 name="Line 3"/>
          <p:cNvSpPr>
            <a:spLocks noChangeShapeType="1"/>
          </p:cNvSpPr>
          <p:nvPr/>
        </p:nvSpPr>
        <p:spPr bwMode="auto">
          <a:xfrm>
            <a:off x="3429000" y="3883510"/>
            <a:ext cx="0" cy="0"/>
          </a:xfrm>
          <a:prstGeom prst="line">
            <a:avLst/>
          </a:prstGeom>
          <a:noFill/>
          <a:ln w="9525">
            <a:solidFill>
              <a:srgbClr val="FFFF99"/>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7" name="Line 2"/>
          <p:cNvSpPr>
            <a:spLocks noChangeShapeType="1"/>
          </p:cNvSpPr>
          <p:nvPr/>
        </p:nvSpPr>
        <p:spPr bwMode="auto">
          <a:xfrm>
            <a:off x="3233738" y="4194660"/>
            <a:ext cx="0" cy="0"/>
          </a:xfrm>
          <a:prstGeom prst="line">
            <a:avLst/>
          </a:prstGeom>
          <a:noFill/>
          <a:ln w="9525">
            <a:solidFill>
              <a:srgbClr val="FFFF99"/>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8" name="Line 3"/>
          <p:cNvSpPr>
            <a:spLocks noChangeShapeType="1"/>
          </p:cNvSpPr>
          <p:nvPr/>
        </p:nvSpPr>
        <p:spPr bwMode="auto">
          <a:xfrm>
            <a:off x="3233738" y="4194660"/>
            <a:ext cx="0" cy="0"/>
          </a:xfrm>
          <a:prstGeom prst="line">
            <a:avLst/>
          </a:prstGeom>
          <a:noFill/>
          <a:ln w="9525">
            <a:solidFill>
              <a:srgbClr val="FFFF99"/>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9" name="AutoShape 5"/>
          <p:cNvSpPr>
            <a:spLocks noChangeArrowheads="1"/>
          </p:cNvSpPr>
          <p:nvPr/>
        </p:nvSpPr>
        <p:spPr bwMode="auto">
          <a:xfrm>
            <a:off x="2925763" y="3051660"/>
            <a:ext cx="604837" cy="381000"/>
          </a:xfrm>
          <a:prstGeom prst="leftRightArrow">
            <a:avLst>
              <a:gd name="adj1" fmla="val 50000"/>
              <a:gd name="adj2" fmla="val 28891"/>
            </a:avLst>
          </a:prstGeom>
          <a:solidFill>
            <a:srgbClr val="000000"/>
          </a:solidFill>
          <a:ln w="12700" cap="sq">
            <a:solidFill>
              <a:schemeClr val="tx1"/>
            </a:solidFill>
            <a:miter lim="800000"/>
            <a:headEnd type="none" w="sm" len="sm"/>
            <a:tailEnd type="none" w="sm" len="sm"/>
          </a:ln>
        </p:spPr>
        <p:txBody>
          <a:bodyPr wrap="none" anchor="ctr"/>
          <a:lstStyle/>
          <a:p>
            <a:endParaRPr lang="en-US"/>
          </a:p>
        </p:txBody>
      </p:sp>
      <p:sp>
        <p:nvSpPr>
          <p:cNvPr id="10" name="AutoShape 6"/>
          <p:cNvSpPr>
            <a:spLocks noChangeArrowheads="1"/>
          </p:cNvSpPr>
          <p:nvPr/>
        </p:nvSpPr>
        <p:spPr bwMode="auto">
          <a:xfrm>
            <a:off x="5588000" y="3051660"/>
            <a:ext cx="617538" cy="381000"/>
          </a:xfrm>
          <a:prstGeom prst="leftRightArrow">
            <a:avLst>
              <a:gd name="adj1" fmla="val 50000"/>
              <a:gd name="adj2" fmla="val 28890"/>
            </a:avLst>
          </a:prstGeom>
          <a:solidFill>
            <a:srgbClr val="000000"/>
          </a:solidFill>
          <a:ln w="12700" cap="sq">
            <a:solidFill>
              <a:schemeClr val="tx1"/>
            </a:solidFill>
            <a:miter lim="800000"/>
            <a:headEnd type="none" w="sm" len="sm"/>
            <a:tailEnd type="none" w="sm" len="sm"/>
          </a:ln>
        </p:spPr>
        <p:txBody>
          <a:bodyPr wrap="none" anchor="ctr"/>
          <a:lstStyle/>
          <a:p>
            <a:endParaRPr lang="en-US"/>
          </a:p>
        </p:txBody>
      </p:sp>
      <p:sp>
        <p:nvSpPr>
          <p:cNvPr id="11" name="Rectangle 27"/>
          <p:cNvSpPr>
            <a:spLocks noChangeArrowheads="1"/>
          </p:cNvSpPr>
          <p:nvPr/>
        </p:nvSpPr>
        <p:spPr bwMode="auto">
          <a:xfrm>
            <a:off x="3530600" y="2456348"/>
            <a:ext cx="2057400" cy="1427162"/>
          </a:xfrm>
          <a:prstGeom prst="rect">
            <a:avLst/>
          </a:prstGeom>
          <a:solidFill>
            <a:srgbClr val="D9D9D9"/>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fontAlgn="auto">
              <a:spcBef>
                <a:spcPts val="0"/>
              </a:spcBef>
              <a:spcAft>
                <a:spcPts val="0"/>
              </a:spcAft>
              <a:defRPr/>
            </a:pPr>
            <a:r>
              <a:rPr lang="en-US" sz="2400" b="1" dirty="0">
                <a:solidFill>
                  <a:srgbClr val="000000"/>
                </a:solidFill>
                <a:latin typeface="Arial" charset="0"/>
                <a:cs typeface="ＭＳ Ｐゴシック" charset="0"/>
              </a:rPr>
              <a:t>Risk and Protective Factors</a:t>
            </a:r>
          </a:p>
        </p:txBody>
      </p:sp>
      <p:sp>
        <p:nvSpPr>
          <p:cNvPr id="12" name="Rectangle 28"/>
          <p:cNvSpPr>
            <a:spLocks noChangeArrowheads="1"/>
          </p:cNvSpPr>
          <p:nvPr/>
        </p:nvSpPr>
        <p:spPr bwMode="auto">
          <a:xfrm>
            <a:off x="819150" y="2456348"/>
            <a:ext cx="2106613" cy="1427162"/>
          </a:xfrm>
          <a:prstGeom prst="rect">
            <a:avLst/>
          </a:prstGeom>
          <a:solidFill>
            <a:schemeClr val="bg1">
              <a:lumMod val="85000"/>
            </a:schemeClr>
          </a:solidFill>
          <a:ln w="9525">
            <a:solidFill>
              <a:srgbClr val="254061"/>
            </a:solidFill>
            <a:miter lim="800000"/>
            <a:headEnd/>
            <a:tailEnd/>
          </a:ln>
          <a:effectLst>
            <a:outerShdw blurRad="63500" dist="23000" dir="5400000" rotWithShape="0">
              <a:srgbClr val="000000">
                <a:alpha val="34998"/>
              </a:srgbClr>
            </a:outerShdw>
          </a:effectLst>
        </p:spPr>
        <p:txBody>
          <a:bodyPr anchor="ctr"/>
          <a:lstStyle/>
          <a:p>
            <a:pPr algn="ctr" fontAlgn="auto">
              <a:spcBef>
                <a:spcPts val="0"/>
              </a:spcBef>
              <a:spcAft>
                <a:spcPts val="0"/>
              </a:spcAft>
              <a:defRPr/>
            </a:pPr>
            <a:r>
              <a:rPr lang="en-US" sz="2400" b="1" dirty="0">
                <a:solidFill>
                  <a:srgbClr val="000000"/>
                </a:solidFill>
                <a:latin typeface="Arial" charset="0"/>
                <a:cs typeface="ＭＳ Ｐゴシック" charset="0"/>
              </a:rPr>
              <a:t>Problems and Related Behaviors</a:t>
            </a:r>
          </a:p>
        </p:txBody>
      </p:sp>
      <p:sp>
        <p:nvSpPr>
          <p:cNvPr id="13" name="TextBox 23"/>
          <p:cNvSpPr txBox="1">
            <a:spLocks noChangeArrowheads="1"/>
          </p:cNvSpPr>
          <p:nvPr/>
        </p:nvSpPr>
        <p:spPr bwMode="auto">
          <a:xfrm>
            <a:off x="1675443" y="1943615"/>
            <a:ext cx="551274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sz="2000" b="1" dirty="0">
                <a:latin typeface="Arial" charset="0"/>
                <a:cs typeface="ＭＳ Ｐゴシック" charset="0"/>
              </a:rPr>
              <a:t>Capacity</a:t>
            </a:r>
            <a:endParaRPr lang="en-US" sz="2000" i="1" dirty="0">
              <a:latin typeface="Arial" charset="0"/>
              <a:cs typeface="ＭＳ Ｐゴシック" charset="0"/>
            </a:endParaRPr>
          </a:p>
        </p:txBody>
      </p:sp>
      <p:sp>
        <p:nvSpPr>
          <p:cNvPr id="14" name="Rectangle 30"/>
          <p:cNvSpPr>
            <a:spLocks noChangeArrowheads="1"/>
          </p:cNvSpPr>
          <p:nvPr/>
        </p:nvSpPr>
        <p:spPr bwMode="auto">
          <a:xfrm>
            <a:off x="6205538" y="2456348"/>
            <a:ext cx="2152650" cy="1427162"/>
          </a:xfrm>
          <a:prstGeom prst="rect">
            <a:avLst/>
          </a:prstGeom>
          <a:solidFill>
            <a:srgbClr val="8EA27E"/>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fontAlgn="auto">
              <a:spcBef>
                <a:spcPts val="0"/>
              </a:spcBef>
              <a:spcAft>
                <a:spcPts val="0"/>
              </a:spcAft>
              <a:defRPr/>
            </a:pPr>
            <a:r>
              <a:rPr lang="en-US" sz="2400" b="1" dirty="0">
                <a:solidFill>
                  <a:srgbClr val="000000"/>
                </a:solidFill>
                <a:latin typeface="Arial" charset="0"/>
              </a:rPr>
              <a:t>Interventions</a:t>
            </a:r>
          </a:p>
        </p:txBody>
      </p:sp>
      <p:sp>
        <p:nvSpPr>
          <p:cNvPr id="16" name="Rectangle 28"/>
          <p:cNvSpPr>
            <a:spLocks noChangeArrowheads="1"/>
          </p:cNvSpPr>
          <p:nvPr/>
        </p:nvSpPr>
        <p:spPr bwMode="auto">
          <a:xfrm>
            <a:off x="819150" y="4120048"/>
            <a:ext cx="2106613" cy="1425575"/>
          </a:xfrm>
          <a:prstGeom prst="rect">
            <a:avLst/>
          </a:prstGeom>
          <a:solidFill>
            <a:srgbClr val="D9D9D9"/>
          </a:solidFill>
          <a:ln w="9525">
            <a:solidFill>
              <a:srgbClr val="FFFFFF"/>
            </a:solidFill>
            <a:miter lim="800000"/>
            <a:headEnd/>
            <a:tailEnd/>
          </a:ln>
          <a:effectLst>
            <a:outerShdw blurRad="63500" dist="23000" dir="5400000" rotWithShape="0">
              <a:srgbClr val="000000">
                <a:alpha val="34998"/>
              </a:srgbClr>
            </a:outerShdw>
          </a:effectLst>
        </p:spPr>
        <p:txBody>
          <a:bodyPr anchor="ctr"/>
          <a:lstStyle/>
          <a:p>
            <a:pPr algn="ctr" fontAlgn="auto">
              <a:spcBef>
                <a:spcPts val="0"/>
              </a:spcBef>
              <a:spcAft>
                <a:spcPts val="0"/>
              </a:spcAft>
              <a:defRPr/>
            </a:pPr>
            <a:r>
              <a:rPr lang="en-US" sz="2000" b="1" dirty="0">
                <a:solidFill>
                  <a:schemeClr val="tx1">
                    <a:lumMod val="75000"/>
                    <a:lumOff val="25000"/>
                  </a:schemeClr>
                </a:solidFill>
                <a:latin typeface="Arial" charset="0"/>
                <a:cs typeface="ＭＳ Ｐゴシック" charset="0"/>
              </a:rPr>
              <a:t>Consequences and Consumption</a:t>
            </a:r>
          </a:p>
        </p:txBody>
      </p:sp>
      <p:sp>
        <p:nvSpPr>
          <p:cNvPr id="17" name="Rectangle 27"/>
          <p:cNvSpPr>
            <a:spLocks noChangeArrowheads="1"/>
          </p:cNvSpPr>
          <p:nvPr/>
        </p:nvSpPr>
        <p:spPr bwMode="auto">
          <a:xfrm>
            <a:off x="3530600" y="4127985"/>
            <a:ext cx="2057400" cy="1427163"/>
          </a:xfrm>
          <a:prstGeom prst="rect">
            <a:avLst/>
          </a:prstGeom>
          <a:solidFill>
            <a:srgbClr val="D9D9D9"/>
          </a:solidFill>
          <a:ln w="9525">
            <a:solidFill>
              <a:srgbClr val="FFFFFF"/>
            </a:solidFill>
            <a:miter lim="800000"/>
            <a:headEnd/>
            <a:tailEnd/>
          </a:ln>
          <a:effectLst>
            <a:outerShdw blurRad="63500" dist="23000" dir="5400000" rotWithShape="0">
              <a:srgbClr val="000000">
                <a:alpha val="34998"/>
              </a:srgbClr>
            </a:outerShdw>
          </a:effectLst>
        </p:spPr>
        <p:txBody>
          <a:bodyPr anchor="ctr"/>
          <a:lstStyle/>
          <a:p>
            <a:pPr algn="ctr" fontAlgn="auto">
              <a:spcBef>
                <a:spcPts val="0"/>
              </a:spcBef>
              <a:spcAft>
                <a:spcPts val="0"/>
              </a:spcAft>
              <a:defRPr/>
            </a:pPr>
            <a:r>
              <a:rPr lang="en-US" sz="2000" b="1" dirty="0">
                <a:solidFill>
                  <a:srgbClr val="404040"/>
                </a:solidFill>
                <a:latin typeface="Arial" charset="0"/>
                <a:cs typeface="ＭＳ Ｐゴシック" charset="0"/>
              </a:rPr>
              <a:t>Intervening Variables/ Causal Factors</a:t>
            </a:r>
          </a:p>
        </p:txBody>
      </p:sp>
      <p:sp>
        <p:nvSpPr>
          <p:cNvPr id="18" name="Rectangle 30"/>
          <p:cNvSpPr>
            <a:spLocks noChangeArrowheads="1"/>
          </p:cNvSpPr>
          <p:nvPr/>
        </p:nvSpPr>
        <p:spPr bwMode="auto">
          <a:xfrm>
            <a:off x="6205538" y="4115285"/>
            <a:ext cx="2152650" cy="1427163"/>
          </a:xfrm>
          <a:prstGeom prst="rect">
            <a:avLst/>
          </a:prstGeom>
          <a:solidFill>
            <a:srgbClr val="D7E4BD"/>
          </a:solidFill>
          <a:ln>
            <a:noFill/>
          </a:ln>
          <a:effectLst>
            <a:outerShdw blurRad="63500" dist="23000" dir="5400000" rotWithShape="0">
              <a:srgbClr val="000000">
                <a:alpha val="34998"/>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sz="2000" b="1" dirty="0">
              <a:solidFill>
                <a:srgbClr val="404040"/>
              </a:solidFill>
              <a:latin typeface="Arial" charset="0"/>
            </a:endParaRPr>
          </a:p>
          <a:p>
            <a:pPr algn="ctr" fontAlgn="auto">
              <a:spcBef>
                <a:spcPts val="0"/>
              </a:spcBef>
              <a:spcAft>
                <a:spcPts val="0"/>
              </a:spcAft>
              <a:defRPr/>
            </a:pPr>
            <a:r>
              <a:rPr lang="en-US" sz="2000" b="1" dirty="0">
                <a:solidFill>
                  <a:srgbClr val="404040"/>
                </a:solidFill>
                <a:latin typeface="Arial" charset="0"/>
              </a:rPr>
              <a:t>Interventions/ Strategies/ Programs</a:t>
            </a:r>
            <a:br>
              <a:rPr lang="en-US" sz="2000" b="1" dirty="0">
                <a:solidFill>
                  <a:srgbClr val="404040"/>
                </a:solidFill>
                <a:latin typeface="Arial" charset="0"/>
              </a:rPr>
            </a:br>
            <a:endParaRPr lang="en-US" sz="2000" b="1" dirty="0">
              <a:solidFill>
                <a:srgbClr val="404040"/>
              </a:solidFill>
              <a:latin typeface="Arial" charset="0"/>
            </a:endParaRPr>
          </a:p>
        </p:txBody>
      </p:sp>
    </p:spTree>
    <p:extLst>
      <p:ext uri="{BB962C8B-B14F-4D97-AF65-F5344CB8AC3E}">
        <p14:creationId xmlns:p14="http://schemas.microsoft.com/office/powerpoint/2010/main" val="2349532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What is Substance Abuse Prevention?</a:t>
            </a:r>
          </a:p>
        </p:txBody>
      </p:sp>
      <p:sp>
        <p:nvSpPr>
          <p:cNvPr id="3" name="Subtitle 2"/>
          <p:cNvSpPr>
            <a:spLocks noGrp="1"/>
          </p:cNvSpPr>
          <p:nvPr>
            <p:ph type="subTitle" idx="1"/>
          </p:nvPr>
        </p:nvSpPr>
        <p:spPr>
          <a:xfrm>
            <a:off x="403412" y="1426356"/>
            <a:ext cx="8448488" cy="3856843"/>
          </a:xfrm>
        </p:spPr>
        <p:txBody>
          <a:bodyPr/>
          <a:lstStyle/>
          <a:p>
            <a:r>
              <a:rPr lang="en-US" altLang="ja-JP" i="1" dirty="0">
                <a:latin typeface="Arial" charset="0"/>
                <a:ea typeface="ＭＳ Ｐゴシック" charset="0"/>
                <a:cs typeface="Times New Roman" charset="0"/>
              </a:rPr>
              <a:t>“Interventions that occur prior to the onset of a disorder and are intended to prevent or reduce risk for the disorder</a:t>
            </a:r>
            <a:r>
              <a:rPr lang="en-US" i="1" dirty="0"/>
              <a:t>.”</a:t>
            </a:r>
            <a:r>
              <a:rPr lang="en-US" i="1" baseline="30000" dirty="0"/>
              <a:t>2</a:t>
            </a:r>
          </a:p>
          <a:p>
            <a:endParaRPr lang="en-US" i="1" dirty="0"/>
          </a:p>
          <a:p>
            <a:endParaRPr lang="en-US" i="1" dirty="0"/>
          </a:p>
          <a:p>
            <a:endParaRPr lang="en-US" i="1" dirty="0"/>
          </a:p>
          <a:p>
            <a:endParaRPr lang="en-US" i="1" dirty="0"/>
          </a:p>
          <a:p>
            <a:endParaRPr lang="en-US" i="1" dirty="0"/>
          </a:p>
          <a:p>
            <a:endParaRPr lang="en-US" dirty="0"/>
          </a:p>
          <a:p>
            <a:endParaRPr lang="en-US" dirty="0"/>
          </a:p>
        </p:txBody>
      </p:sp>
    </p:spTree>
    <p:extLst>
      <p:ext uri="{BB962C8B-B14F-4D97-AF65-F5344CB8AC3E}">
        <p14:creationId xmlns:p14="http://schemas.microsoft.com/office/powerpoint/2010/main" val="3106453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Are You Ready to Collaborate?</a:t>
            </a:r>
          </a:p>
        </p:txBody>
      </p:sp>
      <p:sp>
        <p:nvSpPr>
          <p:cNvPr id="3" name="Subtitle 2"/>
          <p:cNvSpPr>
            <a:spLocks noGrp="1"/>
          </p:cNvSpPr>
          <p:nvPr>
            <p:ph type="subTitle" idx="1"/>
          </p:nvPr>
        </p:nvSpPr>
        <p:spPr>
          <a:xfrm>
            <a:off x="403412" y="1464236"/>
            <a:ext cx="8448488" cy="3792830"/>
          </a:xfrm>
        </p:spPr>
        <p:txBody>
          <a:bodyPr numCol="2"/>
          <a:lstStyle/>
          <a:p>
            <a:pPr marL="457200" indent="-457200">
              <a:buFont typeface="Wingdings" charset="2"/>
              <a:buChar char="ü"/>
            </a:pPr>
            <a:r>
              <a:rPr lang="en-US" dirty="0"/>
              <a:t>Support</a:t>
            </a:r>
          </a:p>
          <a:p>
            <a:pPr marL="457200" indent="-457200">
              <a:buFont typeface="Wingdings" charset="2"/>
              <a:buChar char="ü"/>
            </a:pPr>
            <a:r>
              <a:rPr lang="en-US" dirty="0"/>
              <a:t>Ready for change</a:t>
            </a:r>
          </a:p>
          <a:p>
            <a:pPr marL="457200" indent="-457200">
              <a:buFont typeface="Wingdings" charset="2"/>
              <a:buChar char="ü"/>
            </a:pPr>
            <a:r>
              <a:rPr lang="en-US" dirty="0"/>
              <a:t>Understand added value</a:t>
            </a:r>
          </a:p>
          <a:p>
            <a:pPr marL="457200" indent="-457200">
              <a:buFont typeface="Wingdings" charset="2"/>
              <a:buChar char="ü"/>
            </a:pPr>
            <a:r>
              <a:rPr lang="en-US" dirty="0"/>
              <a:t>Right partners at the table</a:t>
            </a:r>
          </a:p>
          <a:p>
            <a:pPr marL="457200" indent="-457200">
              <a:buFont typeface="Wingdings" charset="2"/>
              <a:buChar char="ü"/>
            </a:pPr>
            <a:r>
              <a:rPr lang="en-US" dirty="0"/>
              <a:t>Motivated </a:t>
            </a:r>
          </a:p>
          <a:p>
            <a:pPr marL="457200" indent="-457200">
              <a:buFont typeface="Wingdings" charset="2"/>
              <a:buChar char="ü"/>
            </a:pPr>
            <a:r>
              <a:rPr lang="en-US" dirty="0"/>
              <a:t>Clear purpose</a:t>
            </a:r>
          </a:p>
          <a:p>
            <a:pPr marL="457200" indent="-457200">
              <a:buFont typeface="Wingdings" charset="2"/>
              <a:buChar char="ü"/>
            </a:pPr>
            <a:r>
              <a:rPr lang="en-US" dirty="0"/>
              <a:t>Willing to share</a:t>
            </a:r>
          </a:p>
          <a:p>
            <a:pPr marL="457200" indent="-457200">
              <a:buFont typeface="Wingdings" charset="2"/>
              <a:buChar char="ü"/>
            </a:pPr>
            <a:r>
              <a:rPr lang="en-US" dirty="0"/>
              <a:t>Prepared to engage</a:t>
            </a:r>
          </a:p>
          <a:p>
            <a:pPr marL="457200" indent="-457200">
              <a:buFont typeface="Wingdings" charset="2"/>
              <a:buChar char="ü"/>
            </a:pPr>
            <a:r>
              <a:rPr lang="en-US" dirty="0"/>
              <a:t>Capacity</a:t>
            </a:r>
          </a:p>
          <a:p>
            <a:pPr marL="457200" indent="-457200">
              <a:buFont typeface="Wingdings" charset="2"/>
              <a:buChar char="ü"/>
            </a:pPr>
            <a:r>
              <a:rPr lang="en-US" dirty="0"/>
              <a:t>Good track record</a:t>
            </a:r>
          </a:p>
          <a:p>
            <a:pPr marL="457200" indent="-457200">
              <a:buFont typeface="Wingdings" charset="2"/>
              <a:buChar char="ü"/>
            </a:pPr>
            <a:r>
              <a:rPr lang="en-US" dirty="0"/>
              <a:t>Committed to improvement</a:t>
            </a:r>
          </a:p>
        </p:txBody>
      </p:sp>
      <p:sp>
        <p:nvSpPr>
          <p:cNvPr id="4" name="Rectangle 3"/>
          <p:cNvSpPr>
            <a:spLocks noChangeArrowheads="1"/>
          </p:cNvSpPr>
          <p:nvPr/>
        </p:nvSpPr>
        <p:spPr bwMode="auto">
          <a:xfrm>
            <a:off x="1155627" y="6008463"/>
            <a:ext cx="65324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r" eaLnBrk="1" hangingPunct="1"/>
            <a:r>
              <a:rPr lang="en-US" sz="1600" b="1" i="1" dirty="0">
                <a:latin typeface="Arial" panose="020B0604020202020204" pitchFamily="34" charset="0"/>
                <a:cs typeface="Arial" panose="020B0604020202020204" pitchFamily="34" charset="0"/>
              </a:rPr>
              <a:t>Handout 14: Are You Ready to Collaborate</a:t>
            </a:r>
          </a:p>
        </p:txBody>
      </p:sp>
    </p:spTree>
    <p:extLst>
      <p:ext uri="{BB962C8B-B14F-4D97-AF65-F5344CB8AC3E}">
        <p14:creationId xmlns:p14="http://schemas.microsoft.com/office/powerpoint/2010/main" val="39574700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412" y="-40530"/>
            <a:ext cx="8448488" cy="1105648"/>
          </a:xfrm>
        </p:spPr>
        <p:txBody>
          <a:bodyPr/>
          <a:lstStyle/>
          <a:p>
            <a:r>
              <a:rPr lang="en-US" dirty="0"/>
              <a:t>Are We Ready to Collaborate?</a:t>
            </a:r>
          </a:p>
        </p:txBody>
      </p:sp>
      <p:sp>
        <p:nvSpPr>
          <p:cNvPr id="5" name="Rectangle 10"/>
          <p:cNvSpPr>
            <a:spLocks noChangeArrowheads="1"/>
          </p:cNvSpPr>
          <p:nvPr/>
        </p:nvSpPr>
        <p:spPr bwMode="auto">
          <a:xfrm>
            <a:off x="1209675" y="6033972"/>
            <a:ext cx="65324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r" eaLnBrk="1" hangingPunct="1"/>
            <a:r>
              <a:rPr lang="en-US" sz="1600" b="1" i="1" dirty="0">
                <a:latin typeface="Arial" panose="020B0604020202020204" pitchFamily="34" charset="0"/>
                <a:cs typeface="Arial" panose="020B0604020202020204" pitchFamily="34" charset="0"/>
              </a:rPr>
              <a:t>Handout 16: Resources List </a:t>
            </a:r>
          </a:p>
        </p:txBody>
      </p:sp>
      <p:sp>
        <p:nvSpPr>
          <p:cNvPr id="6" name="Subtitle 2"/>
          <p:cNvSpPr>
            <a:spLocks noGrp="1"/>
          </p:cNvSpPr>
          <p:nvPr>
            <p:ph type="subTitle" idx="1"/>
          </p:nvPr>
        </p:nvSpPr>
        <p:spPr>
          <a:xfrm>
            <a:off x="403412" y="1464234"/>
            <a:ext cx="8448488" cy="4365065"/>
          </a:xfrm>
        </p:spPr>
        <p:txBody>
          <a:bodyPr/>
          <a:lstStyle/>
          <a:p>
            <a:r>
              <a:rPr lang="en-US" dirty="0"/>
              <a:t>Based on your assessment of Georgia’s readiness, identify 1-3 next steps for the state to increase the collaboration between sectors.</a:t>
            </a:r>
          </a:p>
          <a:p>
            <a:endParaRPr lang="en-US" dirty="0"/>
          </a:p>
          <a:p>
            <a:r>
              <a:rPr lang="en-US" dirty="0"/>
              <a:t>1. </a:t>
            </a:r>
          </a:p>
          <a:p>
            <a:r>
              <a:rPr lang="en-US" dirty="0"/>
              <a:t>2.</a:t>
            </a:r>
          </a:p>
          <a:p>
            <a:r>
              <a:rPr lang="en-US" dirty="0"/>
              <a:t>3. </a:t>
            </a:r>
          </a:p>
        </p:txBody>
      </p:sp>
    </p:spTree>
    <p:extLst>
      <p:ext uri="{BB962C8B-B14F-4D97-AF65-F5344CB8AC3E}">
        <p14:creationId xmlns:p14="http://schemas.microsoft.com/office/powerpoint/2010/main" val="17830753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
        <p:nvSpPr>
          <p:cNvPr id="4" name="Subtitle 3"/>
          <p:cNvSpPr>
            <a:spLocks noGrp="1"/>
          </p:cNvSpPr>
          <p:nvPr>
            <p:ph type="subTitle" idx="1"/>
          </p:nvPr>
        </p:nvSpPr>
        <p:spPr/>
        <p:txBody>
          <a:bodyPr/>
          <a:lstStyle/>
          <a:p>
            <a:endParaRPr lang="en-US"/>
          </a:p>
        </p:txBody>
      </p:sp>
      <p:pic>
        <p:nvPicPr>
          <p:cNvPr id="5" name="Picture 2" descr="C:\Users\MFerguson\AppData\Local\Microsoft\Windows\Temporary Internet Files\Content.IE5\13BCSEET\raised-hands[1].jpg"/>
          <p:cNvPicPr>
            <a:picLocks noChangeAspect="1" noChangeArrowheads="1"/>
          </p:cNvPicPr>
          <p:nvPr/>
        </p:nvPicPr>
        <p:blipFill rotWithShape="1">
          <a:blip r:embed="rId3">
            <a:extLst>
              <a:ext uri="{28A0092B-C50C-407E-A947-70E740481C1C}">
                <a14:useLocalDpi xmlns:a14="http://schemas.microsoft.com/office/drawing/2010/main" val="0"/>
              </a:ext>
            </a:extLst>
          </a:blip>
          <a:srcRect t="24640"/>
          <a:stretch/>
        </p:blipFill>
        <p:spPr bwMode="auto">
          <a:xfrm>
            <a:off x="-10886" y="1105648"/>
            <a:ext cx="9154886" cy="489278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7897917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Contact</a:t>
            </a:r>
          </a:p>
        </p:txBody>
      </p:sp>
      <p:sp>
        <p:nvSpPr>
          <p:cNvPr id="3" name="Subtitle 2"/>
          <p:cNvSpPr>
            <a:spLocks noGrp="1"/>
          </p:cNvSpPr>
          <p:nvPr>
            <p:ph type="subTitle" idx="1"/>
          </p:nvPr>
        </p:nvSpPr>
        <p:spPr/>
        <p:txBody>
          <a:bodyPr/>
          <a:lstStyle/>
          <a:p>
            <a:pPr algn="ctr"/>
            <a:r>
              <a:rPr lang="en-US" dirty="0"/>
              <a:t>If you have questions or comments, please don’t hesitate to contact:</a:t>
            </a:r>
          </a:p>
          <a:p>
            <a:pPr algn="ctr"/>
            <a:endParaRPr lang="en-US" dirty="0"/>
          </a:p>
          <a:p>
            <a:pPr algn="ctr"/>
            <a:r>
              <a:rPr lang="en-US" dirty="0"/>
              <a:t>Marcus Bouligny</a:t>
            </a:r>
          </a:p>
          <a:p>
            <a:pPr algn="ctr"/>
            <a:r>
              <a:rPr lang="en-US" dirty="0"/>
              <a:t>TTA Systems Lead</a:t>
            </a:r>
          </a:p>
          <a:p>
            <a:pPr algn="ctr"/>
            <a:r>
              <a:rPr lang="en-US" dirty="0"/>
              <a:t>Prospectus Group</a:t>
            </a:r>
          </a:p>
          <a:p>
            <a:pPr algn="ctr"/>
            <a:r>
              <a:rPr lang="en-US" dirty="0" err="1"/>
              <a:t>mbouligny@progroup.us</a:t>
            </a:r>
            <a:r>
              <a:rPr lang="en-US" dirty="0"/>
              <a:t> or </a:t>
            </a:r>
          </a:p>
          <a:p>
            <a:pPr algn="ctr"/>
            <a:r>
              <a:rPr lang="en-US" dirty="0"/>
              <a:t>415-516-1332</a:t>
            </a:r>
          </a:p>
          <a:p>
            <a:pPr algn="ctr"/>
            <a:endParaRPr lang="en-US" dirty="0"/>
          </a:p>
        </p:txBody>
      </p:sp>
    </p:spTree>
    <p:extLst>
      <p:ext uri="{BB962C8B-B14F-4D97-AF65-F5344CB8AC3E}">
        <p14:creationId xmlns:p14="http://schemas.microsoft.com/office/powerpoint/2010/main" val="41310874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Citations</a:t>
            </a:r>
          </a:p>
        </p:txBody>
      </p:sp>
      <p:sp>
        <p:nvSpPr>
          <p:cNvPr id="3" name="Subtitle 2"/>
          <p:cNvSpPr>
            <a:spLocks noGrp="1"/>
          </p:cNvSpPr>
          <p:nvPr>
            <p:ph type="subTitle" idx="1"/>
          </p:nvPr>
        </p:nvSpPr>
        <p:spPr>
          <a:xfrm>
            <a:off x="94581" y="1105648"/>
            <a:ext cx="9049419" cy="4723651"/>
          </a:xfrm>
        </p:spPr>
        <p:txBody>
          <a:bodyPr/>
          <a:lstStyle/>
          <a:p>
            <a:r>
              <a:rPr lang="en-US" sz="1200" baseline="30000" dirty="0"/>
              <a:t>1 </a:t>
            </a:r>
            <a:r>
              <a:rPr lang="en-US" sz="1200" dirty="0"/>
              <a:t>National Research Council (NRC) and Institute of Medicine (IOM), </a:t>
            </a:r>
            <a:r>
              <a:rPr lang="en-US" sz="1200" i="1" dirty="0"/>
              <a:t>Preventing Mental, Emotional, and Behavioral Disorders Among Young People: Progress and Possibilities, </a:t>
            </a:r>
            <a:r>
              <a:rPr lang="en-US" sz="1200" dirty="0"/>
              <a:t>2009</a:t>
            </a:r>
          </a:p>
          <a:p>
            <a:r>
              <a:rPr lang="en-US" sz="1200" baseline="30000" dirty="0"/>
              <a:t>2</a:t>
            </a:r>
            <a:r>
              <a:rPr lang="en-US" sz="1200" dirty="0"/>
              <a:t>Center for the Application of Prevention Technologies. (2013) </a:t>
            </a:r>
            <a:r>
              <a:rPr lang="en-US" sz="1200" i="1" dirty="0"/>
              <a:t>A Behavioral Health Lens for Prevention. </a:t>
            </a:r>
            <a:r>
              <a:rPr lang="en-US" sz="1200" dirty="0"/>
              <a:t>Retrieved from </a:t>
            </a:r>
            <a:r>
              <a:rPr lang="en-US" sz="1200" u="sng" dirty="0">
                <a:hlinkClick r:id="rId2"/>
              </a:rPr>
              <a:t>http://www.samhsa.gov/capt/sites/default/files/resources/behavioral-health-factsheet.pdf</a:t>
            </a:r>
            <a:r>
              <a:rPr lang="en-US" sz="1200" u="sng" dirty="0"/>
              <a:t> </a:t>
            </a:r>
          </a:p>
          <a:p>
            <a:r>
              <a:rPr lang="en-US" sz="1200" baseline="30000" dirty="0"/>
              <a:t>3</a:t>
            </a:r>
            <a:r>
              <a:rPr lang="en-US" sz="1200" dirty="0"/>
              <a:t>Compton, M. T. (2009). </a:t>
            </a:r>
            <a:r>
              <a:rPr lang="en-US" sz="1200" i="1" dirty="0"/>
              <a:t>Clinical manual of prevention in mental health</a:t>
            </a:r>
            <a:r>
              <a:rPr lang="en-US" sz="1200" dirty="0"/>
              <a:t> (1st ed.). Arlington, VA: American Psychiatric Publishing, Inc.; National Research Council and Institute of Medicine. (2009). </a:t>
            </a:r>
          </a:p>
          <a:p>
            <a:r>
              <a:rPr lang="en-US" sz="1200" baseline="30000" dirty="0"/>
              <a:t>4 </a:t>
            </a:r>
            <a:r>
              <a:rPr lang="en-US" sz="1200" dirty="0"/>
              <a:t>U.S. Public Health Service (2001). </a:t>
            </a:r>
            <a:r>
              <a:rPr lang="en-US" sz="1200" i="1" dirty="0"/>
              <a:t>National Strategy for Suicide Prevention: Goals and Objectives for Action. </a:t>
            </a:r>
            <a:r>
              <a:rPr lang="en-US" sz="1200" dirty="0"/>
              <a:t>Rockville MD: U.S. Department of Health and Human Services. </a:t>
            </a:r>
          </a:p>
          <a:p>
            <a:r>
              <a:rPr lang="en-US" sz="1200" baseline="30000" dirty="0"/>
              <a:t>5</a:t>
            </a:r>
            <a:r>
              <a:rPr lang="en-US" sz="1200" dirty="0"/>
              <a:t>Institute of Medicine (Goldsmith SK, </a:t>
            </a:r>
            <a:r>
              <a:rPr lang="en-US" sz="1200" dirty="0" err="1"/>
              <a:t>Pellmar</a:t>
            </a:r>
            <a:r>
              <a:rPr lang="en-US" sz="1200" dirty="0"/>
              <a:t> TC, </a:t>
            </a:r>
            <a:r>
              <a:rPr lang="en-US" sz="1200" dirty="0" err="1"/>
              <a:t>Kleinman</a:t>
            </a:r>
            <a:r>
              <a:rPr lang="en-US" sz="1200" dirty="0"/>
              <a:t> AM, </a:t>
            </a:r>
            <a:r>
              <a:rPr lang="en-US" sz="1200" dirty="0" err="1"/>
              <a:t>Bunney</a:t>
            </a:r>
            <a:r>
              <a:rPr lang="en-US" sz="1200" dirty="0"/>
              <a:t> WE, Eds.). (2002). </a:t>
            </a:r>
            <a:r>
              <a:rPr lang="en-US" sz="1200" i="1" dirty="0"/>
              <a:t>Reducing Suicide: A National Imperative</a:t>
            </a:r>
            <a:r>
              <a:rPr lang="en-US" sz="1200" dirty="0"/>
              <a:t>. Washington, DC: National Academy Press. </a:t>
            </a:r>
            <a:r>
              <a:rPr lang="en-US" sz="1200" dirty="0">
                <a:hlinkClick r:id="rId3"/>
              </a:rPr>
              <a:t>http://books.nap.edu/books/0309083214/html/index.html</a:t>
            </a:r>
            <a:r>
              <a:rPr lang="en-US" sz="1200" dirty="0"/>
              <a:t> </a:t>
            </a:r>
          </a:p>
          <a:p>
            <a:r>
              <a:rPr lang="en-US" sz="1200" baseline="30000" dirty="0"/>
              <a:t>6</a:t>
            </a:r>
            <a:r>
              <a:rPr lang="en-US" sz="1200" dirty="0"/>
              <a:t>U.S. Public Health Service (1999a). </a:t>
            </a:r>
            <a:r>
              <a:rPr lang="en-US" sz="1200" i="1" dirty="0"/>
              <a:t>The Surgeon General's Call To Action To Prevent Suicide</a:t>
            </a:r>
            <a:r>
              <a:rPr lang="en-US" sz="1200" dirty="0"/>
              <a:t>. Rockville MD: U.S. Department of Health and Human Services. </a:t>
            </a:r>
          </a:p>
          <a:p>
            <a:r>
              <a:rPr lang="en-US" sz="1200" baseline="30000" dirty="0"/>
              <a:t>7</a:t>
            </a:r>
            <a:r>
              <a:rPr lang="en-US" sz="1200" dirty="0"/>
              <a:t>Molnar BE, </a:t>
            </a:r>
            <a:r>
              <a:rPr lang="en-US" sz="1200" dirty="0" err="1"/>
              <a:t>Berkman</a:t>
            </a:r>
            <a:r>
              <a:rPr lang="en-US" sz="1200" dirty="0"/>
              <a:t> LF, </a:t>
            </a:r>
            <a:r>
              <a:rPr lang="en-US" sz="1200" dirty="0" err="1"/>
              <a:t>Buka</a:t>
            </a:r>
            <a:r>
              <a:rPr lang="en-US" sz="1200" dirty="0"/>
              <a:t> SL (2001). Psychopathology, childhood sexual abuse and other childhood adversities: Relative links to subsequent suicidal behavior in the U.S.. </a:t>
            </a:r>
            <a:r>
              <a:rPr lang="en-US" sz="1200" i="1" dirty="0"/>
              <a:t>Psychological Medicine, 31</a:t>
            </a:r>
            <a:r>
              <a:rPr lang="en-US" sz="1200" dirty="0"/>
              <a:t>(6), 965-977. </a:t>
            </a:r>
          </a:p>
          <a:p>
            <a:r>
              <a:rPr lang="en-US" sz="1200" baseline="30000" dirty="0"/>
              <a:t>8</a:t>
            </a:r>
            <a:r>
              <a:rPr lang="en-US" sz="1200" dirty="0"/>
              <a:t>Centers for Disease Control (CDC) Suicides Due to Alcohol and/or Drug Overdose: A Data Brief from the National Violent Death Reporting System.  Retrieved 6 July, 2015  from </a:t>
            </a:r>
            <a:r>
              <a:rPr lang="en-US" sz="1200" u="sng" dirty="0">
                <a:hlinkClick r:id="rId4"/>
              </a:rPr>
              <a:t>http://stacks.cdc.gov/view/cdc/11981</a:t>
            </a:r>
            <a:r>
              <a:rPr lang="en-US" sz="1200" u="sng" dirty="0"/>
              <a:t> </a:t>
            </a:r>
            <a:r>
              <a:rPr lang="en-US" sz="1200" dirty="0"/>
              <a:t> </a:t>
            </a:r>
          </a:p>
          <a:p>
            <a:r>
              <a:rPr lang="en-US" sz="1200" baseline="30000" dirty="0"/>
              <a:t>9</a:t>
            </a:r>
            <a:r>
              <a:rPr lang="en-US" sz="1200" dirty="0"/>
              <a:t> </a:t>
            </a:r>
            <a:r>
              <a:rPr lang="en-US" sz="1200" dirty="0" err="1"/>
              <a:t>Hufford</a:t>
            </a:r>
            <a:r>
              <a:rPr lang="en-US" sz="1200" dirty="0"/>
              <a:t> MR (2001). Alcohol and suicidal behavior. </a:t>
            </a:r>
            <a:r>
              <a:rPr lang="en-US" sz="1200" i="1" dirty="0"/>
              <a:t>Clinical Psychology Review, 21</a:t>
            </a:r>
            <a:r>
              <a:rPr lang="en-US" sz="1200" dirty="0"/>
              <a:t>, (5), 797-811.  </a:t>
            </a:r>
          </a:p>
          <a:p>
            <a:r>
              <a:rPr lang="en-US" sz="1200" baseline="30000" dirty="0"/>
              <a:t>10</a:t>
            </a:r>
            <a:r>
              <a:rPr lang="en-US" sz="1200" dirty="0"/>
              <a:t> </a:t>
            </a:r>
            <a:r>
              <a:rPr lang="en-US" sz="1200" dirty="0" err="1"/>
              <a:t>Birckmayer</a:t>
            </a:r>
            <a:r>
              <a:rPr lang="en-US" sz="1200" dirty="0"/>
              <a:t> J. &amp; </a:t>
            </a:r>
            <a:r>
              <a:rPr lang="en-US" sz="1200" dirty="0" err="1"/>
              <a:t>Hemenway</a:t>
            </a:r>
            <a:r>
              <a:rPr lang="en-US" sz="1200" dirty="0"/>
              <a:t>, D. (1999). Minimum age drinking laws and youth suicide, 1970-1990. American Journal of Public Health, 89, 1365-1368.</a:t>
            </a:r>
          </a:p>
          <a:p>
            <a:r>
              <a:rPr lang="en-US" sz="1200" baseline="30000" dirty="0"/>
              <a:t>11 </a:t>
            </a:r>
            <a:r>
              <a:rPr lang="en-US" sz="1200" dirty="0"/>
              <a:t>Mann, R.E., </a:t>
            </a:r>
            <a:r>
              <a:rPr lang="en-US" sz="1200" dirty="0" err="1"/>
              <a:t>Zalcman</a:t>
            </a:r>
            <a:r>
              <a:rPr lang="en-US" sz="1200" dirty="0"/>
              <a:t>, R.F., Smart, R.G., Rush, B.R., </a:t>
            </a:r>
            <a:r>
              <a:rPr lang="en-US" sz="1200" dirty="0" err="1"/>
              <a:t>Suurvali</a:t>
            </a:r>
            <a:r>
              <a:rPr lang="en-US" sz="1200" dirty="0"/>
              <a:t>, H. (2006).  Alcohol Consumption, Alcoholics Anonymous Membership, and Suicide Mortality Rates, Ontario, 1968-1991.  </a:t>
            </a:r>
            <a:r>
              <a:rPr lang="en-US" sz="1200" i="1" dirty="0"/>
              <a:t>Journal of Studies on Alcohol, 67</a:t>
            </a:r>
            <a:r>
              <a:rPr lang="en-US" sz="1200" dirty="0"/>
              <a:t>(3), 445-453.</a:t>
            </a:r>
          </a:p>
          <a:p>
            <a:r>
              <a:rPr lang="en-US" sz="1200" baseline="30000" dirty="0"/>
              <a:t>12</a:t>
            </a:r>
            <a:r>
              <a:rPr lang="en-US" sz="1200" dirty="0"/>
              <a:t>Pridemore, W.A., Snowden, A.J., (2009). Reduction in Suicide Mortality Following a new National Alcohol Policy in </a:t>
            </a:r>
            <a:r>
              <a:rPr lang="en-US" sz="1200" dirty="0" err="1"/>
              <a:t>Solvenia</a:t>
            </a:r>
            <a:r>
              <a:rPr lang="en-US" sz="1200" dirty="0"/>
              <a:t>: An Interrupted Time-Series Analysis. Journal of American Public Health, (99)5, 915-920. </a:t>
            </a:r>
          </a:p>
          <a:p>
            <a:r>
              <a:rPr lang="en-US" sz="1200" dirty="0"/>
              <a:t> </a:t>
            </a:r>
          </a:p>
          <a:p>
            <a:r>
              <a:rPr lang="en-US" sz="1200" dirty="0"/>
              <a:t> </a:t>
            </a:r>
          </a:p>
          <a:p>
            <a:r>
              <a:rPr lang="en-US" sz="1200" dirty="0"/>
              <a:t> </a:t>
            </a:r>
          </a:p>
          <a:p>
            <a:r>
              <a:rPr lang="en-US" sz="1200" dirty="0"/>
              <a:t> </a:t>
            </a:r>
          </a:p>
          <a:p>
            <a:r>
              <a:rPr lang="en-US" sz="1200" dirty="0"/>
              <a:t> </a:t>
            </a:r>
          </a:p>
          <a:p>
            <a:r>
              <a:rPr lang="en-US" sz="1200" dirty="0"/>
              <a:t> </a:t>
            </a:r>
          </a:p>
          <a:p>
            <a:r>
              <a:rPr lang="en-US" sz="1200" dirty="0"/>
              <a:t> </a:t>
            </a:r>
          </a:p>
          <a:p>
            <a:r>
              <a:rPr lang="en-US" sz="1200" dirty="0"/>
              <a:t> </a:t>
            </a:r>
          </a:p>
          <a:p>
            <a:r>
              <a:rPr lang="en-US" sz="1200" dirty="0"/>
              <a:t> </a:t>
            </a:r>
          </a:p>
          <a:p>
            <a:r>
              <a:rPr lang="en-US" sz="1200" dirty="0"/>
              <a:t> </a:t>
            </a:r>
          </a:p>
          <a:p>
            <a:r>
              <a:rPr lang="en-US" sz="1200" dirty="0"/>
              <a:t> </a:t>
            </a:r>
          </a:p>
          <a:p>
            <a:endParaRPr lang="en-US" sz="1200" dirty="0"/>
          </a:p>
        </p:txBody>
      </p:sp>
      <p:sp>
        <p:nvSpPr>
          <p:cNvPr id="4" name="TextBox 3"/>
          <p:cNvSpPr txBox="1"/>
          <p:nvPr/>
        </p:nvSpPr>
        <p:spPr>
          <a:xfrm>
            <a:off x="-175651" y="91867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906525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Citations </a:t>
            </a:r>
            <a:r>
              <a:rPr lang="en-US" b="0" dirty="0"/>
              <a:t>(continued)</a:t>
            </a:r>
          </a:p>
        </p:txBody>
      </p:sp>
      <p:sp>
        <p:nvSpPr>
          <p:cNvPr id="3" name="Subtitle 2"/>
          <p:cNvSpPr>
            <a:spLocks noGrp="1"/>
          </p:cNvSpPr>
          <p:nvPr>
            <p:ph type="subTitle" idx="1"/>
          </p:nvPr>
        </p:nvSpPr>
        <p:spPr>
          <a:xfrm>
            <a:off x="108093" y="1105648"/>
            <a:ext cx="9035907" cy="4723651"/>
          </a:xfrm>
        </p:spPr>
        <p:txBody>
          <a:bodyPr/>
          <a:lstStyle/>
          <a:p>
            <a:r>
              <a:rPr lang="en-US" sz="1200" baseline="30000" dirty="0"/>
              <a:t>13</a:t>
            </a:r>
            <a:r>
              <a:rPr lang="en-US" sz="1200" dirty="0"/>
              <a:t>Varnick, A., </a:t>
            </a:r>
            <a:r>
              <a:rPr lang="en-US" sz="1200" dirty="0" err="1"/>
              <a:t>Kolves</a:t>
            </a:r>
            <a:r>
              <a:rPr lang="en-US" sz="1200" dirty="0"/>
              <a:t>, K., </a:t>
            </a:r>
            <a:r>
              <a:rPr lang="en-US" sz="1200" dirty="0" err="1"/>
              <a:t>Vali</a:t>
            </a:r>
            <a:r>
              <a:rPr lang="en-US" sz="1200" dirty="0"/>
              <a:t>, M., </a:t>
            </a:r>
            <a:r>
              <a:rPr lang="en-US" sz="1200" dirty="0" err="1"/>
              <a:t>Tooding</a:t>
            </a:r>
            <a:r>
              <a:rPr lang="en-US" sz="1200" dirty="0"/>
              <a:t>, L., Wasserman, D. (2006). Do alcohol restrictions reduce suicide mortality? Addiction, (102), 251-256.</a:t>
            </a:r>
          </a:p>
          <a:p>
            <a:r>
              <a:rPr lang="en-US" sz="1200" u="sng" baseline="30000" dirty="0"/>
              <a:t>14</a:t>
            </a:r>
            <a:r>
              <a:rPr lang="en-US" sz="1200" u="sng" dirty="0"/>
              <a:t> National Violent Death Reporting System. (2013). Surveillance for Violent Deaths. </a:t>
            </a:r>
            <a:r>
              <a:rPr lang="en-US" sz="1200" i="1" u="sng" dirty="0"/>
              <a:t>Morbidity Mortality Weekly Report (MMWR).</a:t>
            </a:r>
            <a:r>
              <a:rPr lang="en-US" sz="1200" u="sng" dirty="0"/>
              <a:t> </a:t>
            </a:r>
            <a:r>
              <a:rPr lang="en-US" sz="1200" i="1" u="sng" dirty="0">
                <a:hlinkClick r:id="rId2"/>
              </a:rPr>
              <a:t>https://wisqars.cdc.gov:8443/nvdrs/nvdrsDisplay.jsp</a:t>
            </a:r>
            <a:endParaRPr lang="en-US" sz="1200" dirty="0"/>
          </a:p>
          <a:p>
            <a:r>
              <a:rPr lang="en-US" sz="1200" i="1" baseline="30000" dirty="0"/>
              <a:t>15</a:t>
            </a:r>
            <a:r>
              <a:rPr lang="en-US" sz="1200" dirty="0"/>
              <a:t> Substance Abuse and Mental Health Services Administration, </a:t>
            </a:r>
            <a:r>
              <a:rPr lang="en-US" sz="1200" i="1" dirty="0"/>
              <a:t>Results from the 2014 National Survey on Drug Use and Health: Mental Health Findings,</a:t>
            </a:r>
            <a:r>
              <a:rPr lang="en-US" sz="1200" dirty="0"/>
              <a:t> NSDUH Series H-50, HHS Publication No. (SMA) 15-4927. Rockville, MD: Substance Abuse and Mental Health Services Administration, 2015.</a:t>
            </a:r>
          </a:p>
          <a:p>
            <a:r>
              <a:rPr lang="en-US" sz="1200" baseline="30000" dirty="0"/>
              <a:t>16</a:t>
            </a:r>
            <a:r>
              <a:rPr lang="en-US" sz="1200" dirty="0"/>
              <a:t> Centers for Disease Control and Prevention. (2013) Youth Risk Behavior Survey. Available at: </a:t>
            </a:r>
            <a:r>
              <a:rPr lang="en-US" sz="1200" dirty="0">
                <a:hlinkClick r:id="rId3"/>
              </a:rPr>
              <a:t>www.cdc.gov/yrbss</a:t>
            </a:r>
            <a:r>
              <a:rPr lang="en-US" sz="1200" dirty="0"/>
              <a:t> (</a:t>
            </a:r>
            <a:r>
              <a:rPr lang="en-US" sz="1200" dirty="0">
                <a:hlinkClick r:id="rId4"/>
              </a:rPr>
              <a:t>http://www.cdc.gov/healthyyouth/data/yrbs/index.htm</a:t>
            </a:r>
            <a:r>
              <a:rPr lang="en-US" sz="1200" dirty="0"/>
              <a:t> ).</a:t>
            </a:r>
          </a:p>
          <a:p>
            <a:r>
              <a:rPr lang="en-US" sz="1200" baseline="30000" dirty="0"/>
              <a:t>17 </a:t>
            </a:r>
            <a:r>
              <a:rPr lang="en-US" sz="1200" dirty="0"/>
              <a:t>Georgia Department of Education. (2015) Georgia Student Health Survey 2.0. Available at </a:t>
            </a:r>
            <a:r>
              <a:rPr lang="en-US" sz="1200" u="sng" dirty="0">
                <a:hlinkClick r:id="rId5"/>
              </a:rPr>
              <a:t>https://www.gadoe.org/Curriculum-Instruction-and-Assessment/Curriculum-and-Instruction/GSHS-II/Pages/GSHS-Results.aspx</a:t>
            </a:r>
            <a:endParaRPr lang="en-US" sz="1200" dirty="0"/>
          </a:p>
          <a:p>
            <a:r>
              <a:rPr lang="en-US" sz="1200" baseline="30000" dirty="0"/>
              <a:t>18 </a:t>
            </a:r>
            <a:r>
              <a:rPr lang="en-US" sz="1200" dirty="0"/>
              <a:t>National Research Council and Institute of Medicine. (2009). Preventing mental, emotional, and behavioral disorders among young people: Progress and possibilities (O’Connell, M. E., Boat, T., &amp; Warner, K. E., Eds.) (p. 81). Washington, DC: National Academies Press.</a:t>
            </a:r>
          </a:p>
          <a:p>
            <a:r>
              <a:rPr lang="en-US" sz="1200" baseline="30000" dirty="0"/>
              <a:t>19</a:t>
            </a:r>
            <a:r>
              <a:rPr lang="en-US" sz="1200" dirty="0"/>
              <a:t> Center for the Application of Prevention Technologies, Substance Abuse and Mental Health Services Administration. (2014) </a:t>
            </a:r>
            <a:r>
              <a:rPr lang="en-US" sz="1200" i="1" dirty="0"/>
              <a:t>Shared Risk and Protective Factors (SHARP) Tool</a:t>
            </a:r>
            <a:r>
              <a:rPr lang="en-US" sz="1200" dirty="0"/>
              <a:t>, from: </a:t>
            </a:r>
            <a:r>
              <a:rPr lang="en-US" sz="1200" u="sng" dirty="0">
                <a:hlinkClick r:id="rId6"/>
              </a:rPr>
              <a:t>https://sharp.edc.org</a:t>
            </a:r>
            <a:endParaRPr lang="en-US" sz="1200" dirty="0"/>
          </a:p>
          <a:p>
            <a:r>
              <a:rPr lang="en-US" sz="1200" baseline="30000" dirty="0"/>
              <a:t>20</a:t>
            </a:r>
            <a:r>
              <a:rPr lang="en-US" sz="1200" dirty="0"/>
              <a:t> Center for the Application of Prevention Technologies, Substance Abuse and Mental Health Services Administration. (2014) </a:t>
            </a:r>
            <a:r>
              <a:rPr lang="en-US" sz="1200" i="1" dirty="0"/>
              <a:t>Shared Risk and Protective Factors (SHARP) Tool</a:t>
            </a:r>
            <a:r>
              <a:rPr lang="en-US" sz="1200" dirty="0"/>
              <a:t>, from: </a:t>
            </a:r>
            <a:r>
              <a:rPr lang="en-US" sz="1200" u="sng" dirty="0">
                <a:hlinkClick r:id="rId6"/>
              </a:rPr>
              <a:t>https://sharp.edc.org</a:t>
            </a:r>
            <a:endParaRPr lang="en-US" sz="1200" dirty="0"/>
          </a:p>
          <a:p>
            <a:r>
              <a:rPr lang="en-US" sz="1200" baseline="30000" dirty="0"/>
              <a:t>21</a:t>
            </a:r>
            <a:r>
              <a:rPr lang="en-US" sz="1200" dirty="0"/>
              <a:t>Yoder, K.A., </a:t>
            </a:r>
            <a:r>
              <a:rPr lang="en-US" sz="1200" dirty="0" err="1"/>
              <a:t>Whitbeck</a:t>
            </a:r>
            <a:r>
              <a:rPr lang="en-US" sz="1200" dirty="0"/>
              <a:t>, L.B., Hoyt, D.R., &amp; </a:t>
            </a:r>
            <a:r>
              <a:rPr lang="en-US" sz="1200" dirty="0" err="1"/>
              <a:t>LaFromboise</a:t>
            </a:r>
            <a:r>
              <a:rPr lang="en-US" sz="1200" dirty="0"/>
              <a:t>, T. (2006). Suicidal ideation among American Indian youths. Archives of Suicide Research, 10</a:t>
            </a:r>
            <a:r>
              <a:rPr lang="en-US" sz="1200" i="1" dirty="0"/>
              <a:t>, </a:t>
            </a:r>
            <a:r>
              <a:rPr lang="en-US" sz="1200" dirty="0"/>
              <a:t>177-190.  </a:t>
            </a:r>
          </a:p>
          <a:p>
            <a:r>
              <a:rPr lang="en-US" sz="1200" baseline="30000" dirty="0"/>
              <a:t>22</a:t>
            </a:r>
            <a:r>
              <a:rPr lang="en-US" sz="1200" dirty="0"/>
              <a:t> </a:t>
            </a:r>
            <a:r>
              <a:rPr lang="en-US" sz="1200" dirty="0" err="1"/>
              <a:t>Whitbeck</a:t>
            </a:r>
            <a:r>
              <a:rPr lang="en-US" sz="1200" dirty="0"/>
              <a:t>, L.B., Walls, M.L., Johnson, K.D., </a:t>
            </a:r>
            <a:r>
              <a:rPr lang="en-US" sz="1200" dirty="0" err="1"/>
              <a:t>Morrisseau</a:t>
            </a:r>
            <a:r>
              <a:rPr lang="en-US" sz="1200" dirty="0"/>
              <a:t>, A.D., McDougall, C.M. (2009). Depressed affect and historical loss among North American indigenous adolescents. American Indian and Alaska Mental Health Research, 16(3), 16-49. </a:t>
            </a:r>
          </a:p>
          <a:p>
            <a:r>
              <a:rPr lang="en-US" sz="1200" dirty="0"/>
              <a:t> </a:t>
            </a:r>
          </a:p>
        </p:txBody>
      </p:sp>
    </p:spTree>
    <p:extLst>
      <p:ext uri="{BB962C8B-B14F-4D97-AF65-F5344CB8AC3E}">
        <p14:creationId xmlns:p14="http://schemas.microsoft.com/office/powerpoint/2010/main" val="11825649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Citations </a:t>
            </a:r>
            <a:r>
              <a:rPr lang="en-US" b="0" dirty="0"/>
              <a:t>(continued)</a:t>
            </a:r>
          </a:p>
        </p:txBody>
      </p:sp>
      <p:sp>
        <p:nvSpPr>
          <p:cNvPr id="3" name="Subtitle 2"/>
          <p:cNvSpPr>
            <a:spLocks noGrp="1"/>
          </p:cNvSpPr>
          <p:nvPr>
            <p:ph type="subTitle" idx="1"/>
          </p:nvPr>
        </p:nvSpPr>
        <p:spPr>
          <a:xfrm>
            <a:off x="121605" y="1105648"/>
            <a:ext cx="9022395" cy="4723651"/>
          </a:xfrm>
        </p:spPr>
        <p:txBody>
          <a:bodyPr/>
          <a:lstStyle/>
          <a:p>
            <a:r>
              <a:rPr lang="en-US" sz="1200" baseline="30000" dirty="0"/>
              <a:t>23</a:t>
            </a:r>
            <a:r>
              <a:rPr lang="en-US" sz="1200" dirty="0"/>
              <a:t> </a:t>
            </a:r>
            <a:r>
              <a:rPr lang="en-US" sz="1200" dirty="0" err="1"/>
              <a:t>Whitbeck</a:t>
            </a:r>
            <a:r>
              <a:rPr lang="en-US" sz="1200" dirty="0"/>
              <a:t>, L.B., Hoyt, D.R., </a:t>
            </a:r>
            <a:r>
              <a:rPr lang="en-US" sz="1200" dirty="0" err="1"/>
              <a:t>McMorris</a:t>
            </a:r>
            <a:r>
              <a:rPr lang="en-US" sz="1200" dirty="0"/>
              <a:t>, B.J., Chen, X., &amp; </a:t>
            </a:r>
            <a:r>
              <a:rPr lang="en-US" sz="1200" dirty="0" err="1"/>
              <a:t>Stuben</a:t>
            </a:r>
            <a:r>
              <a:rPr lang="en-US" sz="1200" dirty="0"/>
              <a:t>, J.D. (2001). Perceived discrimination and early substance abuse among American Indian children. Journal of Health and Social Behavior, 42(4), 405-424. </a:t>
            </a:r>
          </a:p>
          <a:p>
            <a:r>
              <a:rPr lang="en-US" sz="1200" baseline="30000" dirty="0"/>
              <a:t>24</a:t>
            </a:r>
            <a:r>
              <a:rPr lang="en-US" sz="1200" dirty="0"/>
              <a:t> Robert F. </a:t>
            </a:r>
            <a:r>
              <a:rPr lang="en-US" sz="1200" dirty="0" err="1"/>
              <a:t>Anda</a:t>
            </a:r>
            <a:r>
              <a:rPr lang="en-US" sz="1200" dirty="0"/>
              <a:t>, MD, MS, with the CDC; and Vincent J. </a:t>
            </a:r>
            <a:r>
              <a:rPr lang="en-US" sz="1200" dirty="0" err="1"/>
              <a:t>Felitti</a:t>
            </a:r>
            <a:r>
              <a:rPr lang="en-US" sz="1200" dirty="0"/>
              <a:t>, MD, with Kaiser Permanente. The Adverse Childhood Experiences Study. Linking childhood trauma to long-term health and social consequences. http://</a:t>
            </a:r>
            <a:r>
              <a:rPr lang="en-US" sz="1200" dirty="0" err="1"/>
              <a:t>www.acestudy.org</a:t>
            </a:r>
            <a:r>
              <a:rPr lang="en-US" sz="1200" dirty="0"/>
              <a:t>/</a:t>
            </a:r>
          </a:p>
          <a:p>
            <a:r>
              <a:rPr lang="en-US" sz="1200" baseline="30000" dirty="0"/>
              <a:t>25</a:t>
            </a:r>
            <a:r>
              <a:rPr lang="en-US" sz="1200" dirty="0"/>
              <a:t> </a:t>
            </a:r>
            <a:r>
              <a:rPr lang="en-US" sz="1200" dirty="0" err="1"/>
              <a:t>Dube</a:t>
            </a:r>
            <a:r>
              <a:rPr lang="en-US" sz="1200" dirty="0"/>
              <a:t>, S. R., Miller, J. W., Brown, D. W., Giles, W. H., </a:t>
            </a:r>
            <a:r>
              <a:rPr lang="en-US" sz="1200" dirty="0" err="1"/>
              <a:t>Felitti</a:t>
            </a:r>
            <a:r>
              <a:rPr lang="en-US" sz="1200" dirty="0"/>
              <a:t>, V. J., Dong, M., &amp; </a:t>
            </a:r>
            <a:r>
              <a:rPr lang="en-US" sz="1200" dirty="0" err="1"/>
              <a:t>Anda</a:t>
            </a:r>
            <a:r>
              <a:rPr lang="en-US" sz="1200" dirty="0"/>
              <a:t>, R. F. (2006).  Adverse childhood experiences and the association with ever using alcohol and initiating alcohol use during adolescence.  Journal of Adolescent Health, 38(4), 444.</a:t>
            </a:r>
          </a:p>
          <a:p>
            <a:r>
              <a:rPr lang="en-US" sz="1200" baseline="30000" dirty="0"/>
              <a:t>26</a:t>
            </a:r>
            <a:r>
              <a:rPr lang="en-US" sz="1200" dirty="0"/>
              <a:t> </a:t>
            </a:r>
            <a:r>
              <a:rPr lang="en-US" sz="1200" dirty="0" err="1"/>
              <a:t>Dube</a:t>
            </a:r>
            <a:r>
              <a:rPr lang="en-US" sz="1200" dirty="0"/>
              <a:t>, S. R., </a:t>
            </a:r>
            <a:r>
              <a:rPr lang="en-US" sz="1200" dirty="0" err="1"/>
              <a:t>Felitti</a:t>
            </a:r>
            <a:r>
              <a:rPr lang="en-US" sz="1200" dirty="0"/>
              <a:t>, V. J., Dong, M., Chapman, D. P., Giles, W. H., &amp; </a:t>
            </a:r>
            <a:r>
              <a:rPr lang="en-US" sz="1200" dirty="0" err="1"/>
              <a:t>Anda</a:t>
            </a:r>
            <a:r>
              <a:rPr lang="en-US" sz="1200" dirty="0"/>
              <a:t>, R. F. (2003).  Childhood abuse, neglect and household dysfunction and the risk of illicit drug use: The Averse Childhood Experience Study. Pediatrics , 111(3), 564–572.</a:t>
            </a:r>
          </a:p>
          <a:p>
            <a:r>
              <a:rPr lang="en-US" sz="1200" baseline="30000" dirty="0"/>
              <a:t>27</a:t>
            </a:r>
            <a:r>
              <a:rPr lang="en-US" sz="1200" dirty="0"/>
              <a:t> </a:t>
            </a:r>
            <a:r>
              <a:rPr lang="en-US" sz="1200" dirty="0" err="1"/>
              <a:t>Dube</a:t>
            </a:r>
            <a:r>
              <a:rPr lang="en-US" sz="1200" dirty="0"/>
              <a:t>,  S. R., </a:t>
            </a:r>
            <a:r>
              <a:rPr lang="en-US" sz="1200" dirty="0" err="1"/>
              <a:t>Anda</a:t>
            </a:r>
            <a:r>
              <a:rPr lang="en-US" sz="1200" dirty="0"/>
              <a:t>, R. F., </a:t>
            </a:r>
            <a:r>
              <a:rPr lang="en-US" sz="1200" dirty="0" err="1"/>
              <a:t>Felitti</a:t>
            </a:r>
            <a:r>
              <a:rPr lang="en-US" sz="1200" dirty="0"/>
              <a:t>, V. J., Chapman, D., Williamson, D. F., &amp; Giles, W. H. (2001).  Childhood abuse, household dysfunction and the risk of attempted suicide throughout the life span: Findings from Adverse Childhood Experiences Study. Journal of the American Medical Association, 286, 3089–3096.</a:t>
            </a:r>
          </a:p>
          <a:p>
            <a:r>
              <a:rPr lang="en-US" sz="1200" baseline="30000" dirty="0"/>
              <a:t>28</a:t>
            </a:r>
            <a:r>
              <a:rPr lang="en-US" sz="1200" dirty="0"/>
              <a:t> Davidson, L. (2010, April). Alcohol Use, Depression, and Young People: Implications for Addressing Suicide Risk. Presented at the Suicide Prevention Resource Center’s Research to Practice Webinar Series, Online.</a:t>
            </a:r>
          </a:p>
          <a:p>
            <a:r>
              <a:rPr lang="en-US" sz="1200" baseline="30000" dirty="0"/>
              <a:t>29</a:t>
            </a:r>
            <a:r>
              <a:rPr lang="en-US" sz="1200" dirty="0"/>
              <a:t> Center for the Application of Prevention Technologies, Substance Abuse and Mental Health Services Administration. (2014) </a:t>
            </a:r>
            <a:r>
              <a:rPr lang="en-US" sz="1200" i="1" dirty="0"/>
              <a:t>Shared Risk and Protective Factors (SHARP) Tool</a:t>
            </a:r>
            <a:r>
              <a:rPr lang="en-US" sz="1200" dirty="0"/>
              <a:t>, from: </a:t>
            </a:r>
            <a:r>
              <a:rPr lang="en-US" sz="1200" u="sng" dirty="0">
                <a:hlinkClick r:id="rId2"/>
              </a:rPr>
              <a:t>https://sharp.edc.org</a:t>
            </a:r>
            <a:endParaRPr lang="en-US" sz="1200" dirty="0"/>
          </a:p>
          <a:p>
            <a:r>
              <a:rPr lang="en-US" sz="1200" baseline="30000" dirty="0"/>
              <a:t>30</a:t>
            </a:r>
            <a:r>
              <a:rPr lang="en-US" sz="1200" dirty="0"/>
              <a:t> Yoder, K.A., </a:t>
            </a:r>
            <a:r>
              <a:rPr lang="en-US" sz="1200" dirty="0" err="1"/>
              <a:t>Whitbeck</a:t>
            </a:r>
            <a:r>
              <a:rPr lang="en-US" sz="1200" dirty="0"/>
              <a:t>, L.B., Hoyt, D.R., &amp; </a:t>
            </a:r>
            <a:r>
              <a:rPr lang="en-US" sz="1200" dirty="0" err="1"/>
              <a:t>LaFromboise</a:t>
            </a:r>
            <a:r>
              <a:rPr lang="en-US" sz="1200" dirty="0"/>
              <a:t>, T. (2006). Suicidal ideation among American Indian youths. Archives of Suicide Research, 10</a:t>
            </a:r>
            <a:r>
              <a:rPr lang="en-US" sz="1200" i="1" dirty="0"/>
              <a:t>, </a:t>
            </a:r>
            <a:r>
              <a:rPr lang="en-US" sz="1200" dirty="0"/>
              <a:t>177-190. </a:t>
            </a:r>
          </a:p>
          <a:p>
            <a:r>
              <a:rPr lang="en-US" sz="1200" baseline="30000" dirty="0"/>
              <a:t>31</a:t>
            </a:r>
            <a:r>
              <a:rPr lang="en-US" sz="1200" dirty="0"/>
              <a:t> </a:t>
            </a:r>
            <a:r>
              <a:rPr lang="en-US" sz="1200" dirty="0" err="1"/>
              <a:t>Pharris</a:t>
            </a:r>
            <a:r>
              <a:rPr lang="en-US" sz="1200" dirty="0"/>
              <a:t>, M.D., </a:t>
            </a:r>
            <a:r>
              <a:rPr lang="en-US" sz="1200" dirty="0" err="1"/>
              <a:t>Resnick</a:t>
            </a:r>
            <a:r>
              <a:rPr lang="en-US" sz="1200" dirty="0"/>
              <a:t>. M.D. &amp; Blum, R.W. (1997). Protecting against hopelessness and </a:t>
            </a:r>
            <a:r>
              <a:rPr lang="en-US" sz="1200" dirty="0" err="1"/>
              <a:t>suicidality</a:t>
            </a:r>
            <a:r>
              <a:rPr lang="en-US" sz="1200" dirty="0"/>
              <a:t> in sexually abused American Indian adolescents. Journal of Adolescent Health, 21, 400-406. </a:t>
            </a:r>
          </a:p>
          <a:p>
            <a:r>
              <a:rPr lang="en-US" sz="1200" baseline="30000" dirty="0"/>
              <a:t>32</a:t>
            </a:r>
            <a:r>
              <a:rPr lang="en-US" sz="1200" dirty="0"/>
              <a:t> Herman-Stahl, M., Spencer, D.L., &amp; Duncan, J.E. (2003). The implications of cultural orientation for substance use among American Indians. American Indian and Alaska Native Mental Health Research, 11(1), 46-66.</a:t>
            </a:r>
          </a:p>
          <a:p>
            <a:r>
              <a:rPr lang="en-US" sz="1200" baseline="30000" dirty="0"/>
              <a:t>33</a:t>
            </a:r>
            <a:r>
              <a:rPr lang="en-US" sz="1200" dirty="0"/>
              <a:t> </a:t>
            </a:r>
            <a:r>
              <a:rPr lang="en-US" sz="1200" dirty="0" err="1"/>
              <a:t>Whitbeck</a:t>
            </a:r>
            <a:r>
              <a:rPr lang="en-US" sz="1200" dirty="0"/>
              <a:t>, L.B., Chen, X., Hoyt, D.R., &amp; Adams, G.W. (2004). Discrimination, historical loss, and enculturation: Culturally specific risk and resiliency factors for alcohol abuse among American Indians. Journal of Studies on Alcohol, 65(4), 409-418. </a:t>
            </a:r>
          </a:p>
          <a:p>
            <a:endParaRPr lang="en-US" sz="1200" dirty="0"/>
          </a:p>
          <a:p>
            <a:endParaRPr lang="en-US" sz="1200" dirty="0"/>
          </a:p>
        </p:txBody>
      </p:sp>
    </p:spTree>
    <p:extLst>
      <p:ext uri="{BB962C8B-B14F-4D97-AF65-F5344CB8AC3E}">
        <p14:creationId xmlns:p14="http://schemas.microsoft.com/office/powerpoint/2010/main" val="452124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Continuum of Care Model </a:t>
            </a:r>
            <a:r>
              <a:rPr lang="en-US" sz="1400" dirty="0"/>
              <a:t>1</a:t>
            </a:r>
          </a:p>
        </p:txBody>
      </p:sp>
      <p:sp>
        <p:nvSpPr>
          <p:cNvPr id="5" name="Rectangle 10"/>
          <p:cNvSpPr>
            <a:spLocks noChangeArrowheads="1"/>
          </p:cNvSpPr>
          <p:nvPr/>
        </p:nvSpPr>
        <p:spPr bwMode="auto">
          <a:xfrm>
            <a:off x="1155627" y="6021973"/>
            <a:ext cx="65324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r" eaLnBrk="1" hangingPunct="1"/>
            <a:r>
              <a:rPr lang="en-US" sz="1600" b="1" i="1" dirty="0">
                <a:latin typeface="Arial" panose="020B0604020202020204" pitchFamily="34" charset="0"/>
                <a:cs typeface="Arial" panose="020B0604020202020204" pitchFamily="34" charset="0"/>
              </a:rPr>
              <a:t>Handout 1: The Continuum of Care</a:t>
            </a:r>
          </a:p>
        </p:txBody>
      </p:sp>
      <p:pic>
        <p:nvPicPr>
          <p:cNvPr id="10" name="Picture 9" descr="continuum of care 1.png"/>
          <p:cNvPicPr>
            <a:picLocks noChangeAspect="1"/>
          </p:cNvPicPr>
          <p:nvPr/>
        </p:nvPicPr>
        <p:blipFill rotWithShape="1">
          <a:blip r:embed="rId3">
            <a:extLst>
              <a:ext uri="{28A0092B-C50C-407E-A947-70E740481C1C}">
                <a14:useLocalDpi xmlns:a14="http://schemas.microsoft.com/office/drawing/2010/main" val="0"/>
              </a:ext>
            </a:extLst>
          </a:blip>
          <a:srcRect l="1346" r="2374"/>
          <a:stretch/>
        </p:blipFill>
        <p:spPr>
          <a:xfrm>
            <a:off x="249983" y="1248075"/>
            <a:ext cx="8731878" cy="4466644"/>
          </a:xfrm>
          <a:prstGeom prst="rect">
            <a:avLst/>
          </a:prstGeom>
        </p:spPr>
      </p:pic>
    </p:spTree>
    <p:extLst>
      <p:ext uri="{BB962C8B-B14F-4D97-AF65-F5344CB8AC3E}">
        <p14:creationId xmlns:p14="http://schemas.microsoft.com/office/powerpoint/2010/main" val="1357252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Framing Our Discussion</a:t>
            </a:r>
          </a:p>
        </p:txBody>
      </p:sp>
      <p:sp>
        <p:nvSpPr>
          <p:cNvPr id="3" name="Subtitle 2"/>
          <p:cNvSpPr>
            <a:spLocks noGrp="1"/>
          </p:cNvSpPr>
          <p:nvPr>
            <p:ph type="subTitle" idx="1"/>
          </p:nvPr>
        </p:nvSpPr>
        <p:spPr/>
        <p:txBody>
          <a:bodyPr/>
          <a:lstStyle/>
          <a:p>
            <a:r>
              <a:rPr lang="en-US" dirty="0"/>
              <a:t>Substance Abuse and Suicide Prevention:</a:t>
            </a:r>
          </a:p>
          <a:p>
            <a:pPr marL="457200" indent="-457200">
              <a:buFont typeface="Arial"/>
              <a:buChar char="•"/>
            </a:pPr>
            <a:r>
              <a:rPr lang="en-US" sz="2400" dirty="0"/>
              <a:t>Share similar goals</a:t>
            </a:r>
          </a:p>
          <a:p>
            <a:pPr marL="457200" indent="-457200">
              <a:buFont typeface="Arial"/>
              <a:buChar char="•"/>
            </a:pPr>
            <a:r>
              <a:rPr lang="en-US" sz="2400" dirty="0"/>
              <a:t>Share some risk and protective factors</a:t>
            </a:r>
          </a:p>
          <a:p>
            <a:pPr marL="457200" indent="-457200">
              <a:buFont typeface="Arial"/>
              <a:buChar char="•"/>
            </a:pPr>
            <a:r>
              <a:rPr lang="en-US" sz="2400" dirty="0"/>
              <a:t>Share some evidence-based programs and practices Evidence-based Programs and Practices (EBPPs)</a:t>
            </a:r>
          </a:p>
          <a:p>
            <a:pPr marL="457200" indent="-457200">
              <a:buFont typeface="Arial"/>
              <a:buChar char="•"/>
            </a:pPr>
            <a:r>
              <a:rPr lang="en-US" sz="2400" dirty="0"/>
              <a:t>Have different reporting requirements</a:t>
            </a:r>
          </a:p>
          <a:p>
            <a:pPr marL="457200" indent="-457200">
              <a:buFont typeface="Arial"/>
              <a:buChar char="•"/>
            </a:pPr>
            <a:r>
              <a:rPr lang="en-US" sz="2400" dirty="0"/>
              <a:t>Have distinct sets of services funded through separate funding streams</a:t>
            </a:r>
          </a:p>
          <a:p>
            <a:pPr marL="457200" indent="-457200">
              <a:buFont typeface="Arial"/>
              <a:buChar char="•"/>
            </a:pPr>
            <a:r>
              <a:rPr lang="en-US" sz="2400" dirty="0"/>
              <a:t>Cannot blend or share funding</a:t>
            </a:r>
          </a:p>
          <a:p>
            <a:endParaRPr lang="en-US" dirty="0"/>
          </a:p>
        </p:txBody>
      </p:sp>
    </p:spTree>
    <p:extLst>
      <p:ext uri="{BB962C8B-B14F-4D97-AF65-F5344CB8AC3E}">
        <p14:creationId xmlns:p14="http://schemas.microsoft.com/office/powerpoint/2010/main" val="487250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p:nvPr>
        </p:nvSpPr>
        <p:spPr/>
        <p:txBody>
          <a:bodyPr/>
          <a:lstStyle/>
          <a:p>
            <a:r>
              <a:rPr lang="en-US" dirty="0"/>
              <a:t>Making the Connection</a:t>
            </a:r>
          </a:p>
        </p:txBody>
      </p:sp>
      <p:sp>
        <p:nvSpPr>
          <p:cNvPr id="4" name="Oval 3"/>
          <p:cNvSpPr/>
          <p:nvPr/>
        </p:nvSpPr>
        <p:spPr>
          <a:xfrm>
            <a:off x="174809" y="1543535"/>
            <a:ext cx="8580437" cy="3238500"/>
          </a:xfrm>
          <a:prstGeom prst="ellipse">
            <a:avLst/>
          </a:prstGeom>
          <a:solidFill>
            <a:schemeClr val="accent6">
              <a:lumMod val="20000"/>
              <a:lumOff val="80000"/>
              <a:alpha val="65000"/>
            </a:schemeClr>
          </a:solidFill>
          <a:ln w="25400" cap="flat" cmpd="sng" algn="ctr">
            <a:solidFill>
              <a:srgbClr val="000000"/>
            </a:solidFill>
            <a:prstDash val="dash"/>
            <a:round/>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dirty="0"/>
          </a:p>
        </p:txBody>
      </p:sp>
      <p:sp>
        <p:nvSpPr>
          <p:cNvPr id="5" name="Line 2"/>
          <p:cNvSpPr>
            <a:spLocks noChangeShapeType="1"/>
          </p:cNvSpPr>
          <p:nvPr/>
        </p:nvSpPr>
        <p:spPr bwMode="auto">
          <a:xfrm>
            <a:off x="3429000" y="3883510"/>
            <a:ext cx="0" cy="0"/>
          </a:xfrm>
          <a:prstGeom prst="line">
            <a:avLst/>
          </a:prstGeom>
          <a:noFill/>
          <a:ln w="9525">
            <a:solidFill>
              <a:srgbClr val="FFFF99"/>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 name="Line 3"/>
          <p:cNvSpPr>
            <a:spLocks noChangeShapeType="1"/>
          </p:cNvSpPr>
          <p:nvPr/>
        </p:nvSpPr>
        <p:spPr bwMode="auto">
          <a:xfrm>
            <a:off x="3429000" y="3883510"/>
            <a:ext cx="0" cy="0"/>
          </a:xfrm>
          <a:prstGeom prst="line">
            <a:avLst/>
          </a:prstGeom>
          <a:noFill/>
          <a:ln w="9525">
            <a:solidFill>
              <a:srgbClr val="FFFF99"/>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7" name="Line 2"/>
          <p:cNvSpPr>
            <a:spLocks noChangeShapeType="1"/>
          </p:cNvSpPr>
          <p:nvPr/>
        </p:nvSpPr>
        <p:spPr bwMode="auto">
          <a:xfrm>
            <a:off x="3233738" y="4194660"/>
            <a:ext cx="0" cy="0"/>
          </a:xfrm>
          <a:prstGeom prst="line">
            <a:avLst/>
          </a:prstGeom>
          <a:noFill/>
          <a:ln w="9525">
            <a:solidFill>
              <a:srgbClr val="FFFF99"/>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8" name="Line 3"/>
          <p:cNvSpPr>
            <a:spLocks noChangeShapeType="1"/>
          </p:cNvSpPr>
          <p:nvPr/>
        </p:nvSpPr>
        <p:spPr bwMode="auto">
          <a:xfrm>
            <a:off x="3233738" y="4194660"/>
            <a:ext cx="0" cy="0"/>
          </a:xfrm>
          <a:prstGeom prst="line">
            <a:avLst/>
          </a:prstGeom>
          <a:noFill/>
          <a:ln w="9525">
            <a:solidFill>
              <a:srgbClr val="FFFF99"/>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9" name="AutoShape 5"/>
          <p:cNvSpPr>
            <a:spLocks noChangeArrowheads="1"/>
          </p:cNvSpPr>
          <p:nvPr/>
        </p:nvSpPr>
        <p:spPr bwMode="auto">
          <a:xfrm>
            <a:off x="2925763" y="3051660"/>
            <a:ext cx="604837" cy="381000"/>
          </a:xfrm>
          <a:prstGeom prst="leftRightArrow">
            <a:avLst>
              <a:gd name="adj1" fmla="val 50000"/>
              <a:gd name="adj2" fmla="val 28891"/>
            </a:avLst>
          </a:prstGeom>
          <a:solidFill>
            <a:srgbClr val="000000"/>
          </a:solidFill>
          <a:ln w="12700" cap="sq">
            <a:solidFill>
              <a:schemeClr val="tx1"/>
            </a:solidFill>
            <a:miter lim="800000"/>
            <a:headEnd type="none" w="sm" len="sm"/>
            <a:tailEnd type="none" w="sm" len="sm"/>
          </a:ln>
        </p:spPr>
        <p:txBody>
          <a:bodyPr wrap="none" anchor="ctr"/>
          <a:lstStyle/>
          <a:p>
            <a:endParaRPr lang="en-US"/>
          </a:p>
        </p:txBody>
      </p:sp>
      <p:sp>
        <p:nvSpPr>
          <p:cNvPr id="10" name="AutoShape 6"/>
          <p:cNvSpPr>
            <a:spLocks noChangeArrowheads="1"/>
          </p:cNvSpPr>
          <p:nvPr/>
        </p:nvSpPr>
        <p:spPr bwMode="auto">
          <a:xfrm>
            <a:off x="5588000" y="3051660"/>
            <a:ext cx="617538" cy="381000"/>
          </a:xfrm>
          <a:prstGeom prst="leftRightArrow">
            <a:avLst>
              <a:gd name="adj1" fmla="val 50000"/>
              <a:gd name="adj2" fmla="val 28890"/>
            </a:avLst>
          </a:prstGeom>
          <a:solidFill>
            <a:srgbClr val="000000"/>
          </a:solidFill>
          <a:ln w="12700" cap="sq">
            <a:solidFill>
              <a:schemeClr val="tx1"/>
            </a:solidFill>
            <a:miter lim="800000"/>
            <a:headEnd type="none" w="sm" len="sm"/>
            <a:tailEnd type="none" w="sm" len="sm"/>
          </a:ln>
        </p:spPr>
        <p:txBody>
          <a:bodyPr wrap="none" anchor="ctr"/>
          <a:lstStyle/>
          <a:p>
            <a:endParaRPr lang="en-US"/>
          </a:p>
        </p:txBody>
      </p:sp>
      <p:sp>
        <p:nvSpPr>
          <p:cNvPr id="11" name="Rectangle 27"/>
          <p:cNvSpPr>
            <a:spLocks noChangeArrowheads="1"/>
          </p:cNvSpPr>
          <p:nvPr/>
        </p:nvSpPr>
        <p:spPr bwMode="auto">
          <a:xfrm>
            <a:off x="3530600" y="2456348"/>
            <a:ext cx="2057400" cy="1427162"/>
          </a:xfrm>
          <a:prstGeom prst="rect">
            <a:avLst/>
          </a:prstGeom>
          <a:solidFill>
            <a:srgbClr val="D7A684"/>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fontAlgn="auto">
              <a:spcBef>
                <a:spcPts val="0"/>
              </a:spcBef>
              <a:spcAft>
                <a:spcPts val="0"/>
              </a:spcAft>
              <a:defRPr/>
            </a:pPr>
            <a:r>
              <a:rPr lang="en-US" sz="2400" b="1" dirty="0">
                <a:solidFill>
                  <a:srgbClr val="000000"/>
                </a:solidFill>
                <a:latin typeface="Arial" charset="0"/>
                <a:cs typeface="ＭＳ Ｐゴシック" charset="0"/>
              </a:rPr>
              <a:t>Risk and Protective Factors</a:t>
            </a:r>
          </a:p>
        </p:txBody>
      </p:sp>
      <p:sp>
        <p:nvSpPr>
          <p:cNvPr id="12" name="Rectangle 28"/>
          <p:cNvSpPr>
            <a:spLocks noChangeArrowheads="1"/>
          </p:cNvSpPr>
          <p:nvPr/>
        </p:nvSpPr>
        <p:spPr bwMode="auto">
          <a:xfrm>
            <a:off x="819150" y="2456348"/>
            <a:ext cx="2106613" cy="1427162"/>
          </a:xfrm>
          <a:prstGeom prst="rect">
            <a:avLst/>
          </a:prstGeom>
          <a:solidFill>
            <a:srgbClr val="8BACC6"/>
          </a:solidFill>
          <a:ln w="9525">
            <a:solidFill>
              <a:srgbClr val="254061"/>
            </a:solidFill>
            <a:miter lim="800000"/>
            <a:headEnd/>
            <a:tailEnd/>
          </a:ln>
          <a:effectLst>
            <a:outerShdw blurRad="63500" dist="23000" dir="5400000" rotWithShape="0">
              <a:srgbClr val="000000">
                <a:alpha val="34998"/>
              </a:srgbClr>
            </a:outerShdw>
          </a:effectLst>
        </p:spPr>
        <p:txBody>
          <a:bodyPr anchor="ctr"/>
          <a:lstStyle/>
          <a:p>
            <a:pPr algn="ctr" fontAlgn="auto">
              <a:spcBef>
                <a:spcPts val="0"/>
              </a:spcBef>
              <a:spcAft>
                <a:spcPts val="0"/>
              </a:spcAft>
              <a:defRPr/>
            </a:pPr>
            <a:r>
              <a:rPr lang="en-US" sz="2400" b="1" dirty="0">
                <a:solidFill>
                  <a:srgbClr val="000000"/>
                </a:solidFill>
                <a:latin typeface="Arial" charset="0"/>
                <a:cs typeface="ＭＳ Ｐゴシック" charset="0"/>
              </a:rPr>
              <a:t>Problems and Related Behaviors</a:t>
            </a:r>
          </a:p>
        </p:txBody>
      </p:sp>
      <p:sp>
        <p:nvSpPr>
          <p:cNvPr id="13" name="TextBox 23"/>
          <p:cNvSpPr txBox="1">
            <a:spLocks noChangeArrowheads="1"/>
          </p:cNvSpPr>
          <p:nvPr/>
        </p:nvSpPr>
        <p:spPr bwMode="auto">
          <a:xfrm>
            <a:off x="1675443" y="1860544"/>
            <a:ext cx="551274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sz="2000" b="1" dirty="0">
                <a:solidFill>
                  <a:srgbClr val="800000"/>
                </a:solidFill>
                <a:latin typeface="Arial" charset="0"/>
                <a:cs typeface="ＭＳ Ｐゴシック" charset="0"/>
              </a:rPr>
              <a:t>Capacity</a:t>
            </a:r>
            <a:endParaRPr lang="en-US" sz="2000" i="1" dirty="0">
              <a:latin typeface="Arial" charset="0"/>
              <a:cs typeface="ＭＳ Ｐゴシック" charset="0"/>
            </a:endParaRPr>
          </a:p>
        </p:txBody>
      </p:sp>
      <p:sp>
        <p:nvSpPr>
          <p:cNvPr id="14" name="Rectangle 30"/>
          <p:cNvSpPr>
            <a:spLocks noChangeArrowheads="1"/>
          </p:cNvSpPr>
          <p:nvPr/>
        </p:nvSpPr>
        <p:spPr bwMode="auto">
          <a:xfrm>
            <a:off x="6205538" y="2456348"/>
            <a:ext cx="2152650" cy="1427162"/>
          </a:xfrm>
          <a:prstGeom prst="rect">
            <a:avLst/>
          </a:prstGeom>
          <a:solidFill>
            <a:srgbClr val="8EA27E"/>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fontAlgn="auto">
              <a:spcBef>
                <a:spcPts val="0"/>
              </a:spcBef>
              <a:spcAft>
                <a:spcPts val="0"/>
              </a:spcAft>
              <a:defRPr/>
            </a:pPr>
            <a:r>
              <a:rPr lang="en-US" sz="2400" b="1" dirty="0">
                <a:solidFill>
                  <a:srgbClr val="000000"/>
                </a:solidFill>
                <a:latin typeface="Arial" charset="0"/>
              </a:rPr>
              <a:t>Interventions</a:t>
            </a:r>
          </a:p>
        </p:txBody>
      </p:sp>
      <p:sp>
        <p:nvSpPr>
          <p:cNvPr id="16" name="Rectangle 28"/>
          <p:cNvSpPr>
            <a:spLocks noChangeArrowheads="1"/>
          </p:cNvSpPr>
          <p:nvPr/>
        </p:nvSpPr>
        <p:spPr bwMode="auto">
          <a:xfrm>
            <a:off x="819150" y="4120048"/>
            <a:ext cx="2106613" cy="1425575"/>
          </a:xfrm>
          <a:prstGeom prst="rect">
            <a:avLst/>
          </a:prstGeom>
          <a:solidFill>
            <a:srgbClr val="B9CDE5"/>
          </a:solidFill>
          <a:ln w="9525">
            <a:solidFill>
              <a:srgbClr val="FFFFFF"/>
            </a:solidFill>
            <a:miter lim="800000"/>
            <a:headEnd/>
            <a:tailEnd/>
          </a:ln>
          <a:effectLst>
            <a:outerShdw blurRad="63500" dist="23000" dir="5400000" rotWithShape="0">
              <a:srgbClr val="000000">
                <a:alpha val="34998"/>
              </a:srgbClr>
            </a:outerShdw>
          </a:effectLst>
        </p:spPr>
        <p:txBody>
          <a:bodyPr anchor="ctr"/>
          <a:lstStyle/>
          <a:p>
            <a:pPr algn="ctr" fontAlgn="auto">
              <a:spcBef>
                <a:spcPts val="0"/>
              </a:spcBef>
              <a:spcAft>
                <a:spcPts val="0"/>
              </a:spcAft>
              <a:defRPr/>
            </a:pPr>
            <a:r>
              <a:rPr lang="en-US" sz="2000" b="1" dirty="0">
                <a:solidFill>
                  <a:schemeClr val="tx1">
                    <a:lumMod val="75000"/>
                    <a:lumOff val="25000"/>
                  </a:schemeClr>
                </a:solidFill>
                <a:latin typeface="Arial" charset="0"/>
                <a:cs typeface="ＭＳ Ｐゴシック" charset="0"/>
              </a:rPr>
              <a:t>Consequences and Consumption</a:t>
            </a:r>
          </a:p>
        </p:txBody>
      </p:sp>
      <p:sp>
        <p:nvSpPr>
          <p:cNvPr id="17" name="Rectangle 27"/>
          <p:cNvSpPr>
            <a:spLocks noChangeArrowheads="1"/>
          </p:cNvSpPr>
          <p:nvPr/>
        </p:nvSpPr>
        <p:spPr bwMode="auto">
          <a:xfrm>
            <a:off x="3530600" y="4127985"/>
            <a:ext cx="2057400" cy="1427163"/>
          </a:xfrm>
          <a:prstGeom prst="rect">
            <a:avLst/>
          </a:prstGeom>
          <a:solidFill>
            <a:srgbClr val="FCD5B5"/>
          </a:solidFill>
          <a:ln w="9525">
            <a:solidFill>
              <a:srgbClr val="FFFFFF"/>
            </a:solidFill>
            <a:miter lim="800000"/>
            <a:headEnd/>
            <a:tailEnd/>
          </a:ln>
          <a:effectLst>
            <a:outerShdw blurRad="63500" dist="23000" dir="5400000" rotWithShape="0">
              <a:srgbClr val="000000">
                <a:alpha val="34998"/>
              </a:srgbClr>
            </a:outerShdw>
          </a:effectLst>
        </p:spPr>
        <p:txBody>
          <a:bodyPr anchor="ctr"/>
          <a:lstStyle/>
          <a:p>
            <a:pPr algn="ctr" fontAlgn="auto">
              <a:spcBef>
                <a:spcPts val="0"/>
              </a:spcBef>
              <a:spcAft>
                <a:spcPts val="0"/>
              </a:spcAft>
              <a:defRPr/>
            </a:pPr>
            <a:r>
              <a:rPr lang="en-US" sz="2000" b="1" dirty="0">
                <a:solidFill>
                  <a:srgbClr val="404040"/>
                </a:solidFill>
                <a:latin typeface="Arial" charset="0"/>
                <a:cs typeface="ＭＳ Ｐゴシック" charset="0"/>
              </a:rPr>
              <a:t>Intervening Variables/ Causal Factors</a:t>
            </a:r>
          </a:p>
        </p:txBody>
      </p:sp>
      <p:sp>
        <p:nvSpPr>
          <p:cNvPr id="18" name="Rectangle 30"/>
          <p:cNvSpPr>
            <a:spLocks noChangeArrowheads="1"/>
          </p:cNvSpPr>
          <p:nvPr/>
        </p:nvSpPr>
        <p:spPr bwMode="auto">
          <a:xfrm>
            <a:off x="6205538" y="4115285"/>
            <a:ext cx="2152650" cy="1427163"/>
          </a:xfrm>
          <a:prstGeom prst="rect">
            <a:avLst/>
          </a:prstGeom>
          <a:solidFill>
            <a:srgbClr val="D7E4BD"/>
          </a:solidFill>
          <a:ln>
            <a:noFill/>
          </a:ln>
          <a:effectLst>
            <a:outerShdw blurRad="63500" dist="23000" dir="5400000" rotWithShape="0">
              <a:srgbClr val="000000">
                <a:alpha val="34998"/>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sz="2000" b="1" dirty="0">
              <a:solidFill>
                <a:srgbClr val="404040"/>
              </a:solidFill>
              <a:latin typeface="Arial" charset="0"/>
            </a:endParaRPr>
          </a:p>
          <a:p>
            <a:pPr algn="ctr" fontAlgn="auto">
              <a:spcBef>
                <a:spcPts val="0"/>
              </a:spcBef>
              <a:spcAft>
                <a:spcPts val="0"/>
              </a:spcAft>
              <a:defRPr/>
            </a:pPr>
            <a:r>
              <a:rPr lang="en-US" sz="2000" b="1" dirty="0">
                <a:solidFill>
                  <a:srgbClr val="404040"/>
                </a:solidFill>
                <a:latin typeface="Arial" charset="0"/>
              </a:rPr>
              <a:t>Interventions/ Strategies/ Programs</a:t>
            </a:r>
            <a:br>
              <a:rPr lang="en-US" sz="2000" b="1" dirty="0">
                <a:solidFill>
                  <a:srgbClr val="404040"/>
                </a:solidFill>
                <a:latin typeface="Arial" charset="0"/>
              </a:rPr>
            </a:br>
            <a:endParaRPr lang="en-US" sz="2000" b="1" dirty="0">
              <a:solidFill>
                <a:srgbClr val="404040"/>
              </a:solidFill>
              <a:latin typeface="Arial" charset="0"/>
            </a:endParaRPr>
          </a:p>
        </p:txBody>
      </p:sp>
    </p:spTree>
    <p:extLst>
      <p:ext uri="{BB962C8B-B14F-4D97-AF65-F5344CB8AC3E}">
        <p14:creationId xmlns:p14="http://schemas.microsoft.com/office/powerpoint/2010/main" val="222974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Autofit/>
          </a:bodyPr>
          <a:lstStyle/>
          <a:p>
            <a:r>
              <a:rPr lang="en-US" sz="3500" dirty="0"/>
              <a:t>Alcohol Dependence and Suicide</a:t>
            </a:r>
            <a:br>
              <a:rPr lang="en-US" sz="3500" dirty="0"/>
            </a:br>
            <a:r>
              <a:rPr lang="en-US" sz="3500" dirty="0"/>
              <a:t>All NVDRS* States (n=19), 2013 </a:t>
            </a:r>
            <a:r>
              <a:rPr lang="en-US" sz="3500" baseline="30000" dirty="0"/>
              <a:t>14</a:t>
            </a:r>
          </a:p>
        </p:txBody>
      </p:sp>
      <p:graphicFrame>
        <p:nvGraphicFramePr>
          <p:cNvPr id="2" name="Content Placeholder 2"/>
          <p:cNvGraphicFramePr>
            <a:graphicFrameLocks noGrp="1"/>
          </p:cNvGraphicFramePr>
          <p:nvPr>
            <p:ph sz="half" idx="4294967295"/>
            <p:extLst>
              <p:ext uri="{D42A27DB-BD31-4B8C-83A1-F6EECF244321}">
                <p14:modId xmlns:p14="http://schemas.microsoft.com/office/powerpoint/2010/main" val="3624283436"/>
              </p:ext>
            </p:extLst>
          </p:nvPr>
        </p:nvGraphicFramePr>
        <p:xfrm>
          <a:off x="396875" y="1327150"/>
          <a:ext cx="7239000" cy="4494213"/>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297259" y="2002675"/>
            <a:ext cx="1958149" cy="1323439"/>
          </a:xfrm>
          <a:prstGeom prst="rect">
            <a:avLst/>
          </a:prstGeom>
          <a:noFill/>
        </p:spPr>
        <p:txBody>
          <a:bodyPr wrap="square" rtlCol="0">
            <a:spAutoFit/>
          </a:bodyPr>
          <a:lstStyle/>
          <a:p>
            <a:pPr algn="ctr"/>
            <a:r>
              <a:rPr lang="en-US" sz="2000" dirty="0">
                <a:solidFill>
                  <a:schemeClr val="tx1">
                    <a:lumMod val="75000"/>
                    <a:lumOff val="25000"/>
                  </a:schemeClr>
                </a:solidFill>
                <a:latin typeface="Arial"/>
                <a:cs typeface="Arial"/>
              </a:rPr>
              <a:t>No Alcohol Dependence or Substance </a:t>
            </a:r>
          </a:p>
          <a:p>
            <a:pPr algn="ctr"/>
            <a:r>
              <a:rPr lang="en-US" sz="2000" dirty="0">
                <a:solidFill>
                  <a:schemeClr val="tx1">
                    <a:lumMod val="75000"/>
                    <a:lumOff val="25000"/>
                  </a:schemeClr>
                </a:solidFill>
                <a:latin typeface="Arial"/>
                <a:cs typeface="Arial"/>
              </a:rPr>
              <a:t>Abuse</a:t>
            </a:r>
          </a:p>
        </p:txBody>
      </p:sp>
      <p:cxnSp>
        <p:nvCxnSpPr>
          <p:cNvPr id="18" name="Straight Connector 17"/>
          <p:cNvCxnSpPr/>
          <p:nvPr/>
        </p:nvCxnSpPr>
        <p:spPr>
          <a:xfrm>
            <a:off x="1291632" y="4026396"/>
            <a:ext cx="963776" cy="0"/>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917921" y="4099123"/>
            <a:ext cx="2209799" cy="707886"/>
          </a:xfrm>
          <a:prstGeom prst="rect">
            <a:avLst/>
          </a:prstGeom>
          <a:noFill/>
        </p:spPr>
        <p:txBody>
          <a:bodyPr wrap="square" rtlCol="0">
            <a:spAutoFit/>
          </a:bodyPr>
          <a:lstStyle/>
          <a:p>
            <a:r>
              <a:rPr lang="en-US" sz="2000" dirty="0">
                <a:solidFill>
                  <a:srgbClr val="5E723B"/>
                </a:solidFill>
                <a:latin typeface="Arial"/>
                <a:cs typeface="Arial"/>
              </a:rPr>
              <a:t>Other Substance Abuse Problems</a:t>
            </a:r>
          </a:p>
        </p:txBody>
      </p:sp>
      <p:sp>
        <p:nvSpPr>
          <p:cNvPr id="31" name="TextBox 30"/>
          <p:cNvSpPr txBox="1"/>
          <p:nvPr/>
        </p:nvSpPr>
        <p:spPr>
          <a:xfrm>
            <a:off x="6540026" y="1586751"/>
            <a:ext cx="2587694" cy="400110"/>
          </a:xfrm>
          <a:prstGeom prst="rect">
            <a:avLst/>
          </a:prstGeom>
          <a:noFill/>
        </p:spPr>
        <p:txBody>
          <a:bodyPr wrap="square" rtlCol="0">
            <a:spAutoFit/>
          </a:bodyPr>
          <a:lstStyle/>
          <a:p>
            <a:r>
              <a:rPr lang="en-US" sz="2000" dirty="0">
                <a:solidFill>
                  <a:schemeClr val="accent1">
                    <a:lumMod val="75000"/>
                  </a:schemeClr>
                </a:solidFill>
                <a:latin typeface="Arial"/>
                <a:cs typeface="Arial"/>
              </a:rPr>
              <a:t>Alcohol Dependence</a:t>
            </a:r>
          </a:p>
        </p:txBody>
      </p:sp>
      <p:cxnSp>
        <p:nvCxnSpPr>
          <p:cNvPr id="32" name="Straight Connector 31"/>
          <p:cNvCxnSpPr/>
          <p:nvPr/>
        </p:nvCxnSpPr>
        <p:spPr>
          <a:xfrm flipV="1">
            <a:off x="5787432" y="1820757"/>
            <a:ext cx="685800" cy="561463"/>
          </a:xfrm>
          <a:prstGeom prst="line">
            <a:avLst/>
          </a:prstGeom>
          <a:ln w="698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Arc 33"/>
          <p:cNvSpPr/>
          <p:nvPr/>
        </p:nvSpPr>
        <p:spPr>
          <a:xfrm>
            <a:off x="2514600" y="1690239"/>
            <a:ext cx="3491714" cy="3766780"/>
          </a:xfrm>
          <a:prstGeom prst="arc">
            <a:avLst>
              <a:gd name="adj1" fmla="val 17775575"/>
              <a:gd name="adj2" fmla="val 3596753"/>
            </a:avLst>
          </a:prstGeom>
          <a:noFill/>
          <a:ln w="63500">
            <a:gradFill>
              <a:gsLst>
                <a:gs pos="0">
                  <a:srgbClr val="84171A"/>
                </a:gs>
                <a:gs pos="50000">
                  <a:srgbClr val="84171A"/>
                </a:gs>
                <a:gs pos="100000">
                  <a:srgbClr val="84171A"/>
                </a:gs>
              </a:gsLst>
              <a:lin ang="5400000" scaled="0"/>
            </a:gradFill>
            <a:prstDash val="sysDot"/>
          </a:ln>
          <a:effectLst>
            <a:glow rad="63500">
              <a:schemeClr val="accent2">
                <a:lumMod val="40000"/>
                <a:lumOff val="60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38" name="Straight Connector 37"/>
          <p:cNvCxnSpPr/>
          <p:nvPr/>
        </p:nvCxnSpPr>
        <p:spPr>
          <a:xfrm flipV="1">
            <a:off x="1299606" y="3386128"/>
            <a:ext cx="0" cy="671518"/>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2232" y="4211020"/>
            <a:ext cx="766710" cy="215138"/>
          </a:xfrm>
          <a:prstGeom prst="line">
            <a:avLst/>
          </a:prstGeom>
          <a:ln w="69850">
            <a:solidFill>
              <a:srgbClr val="5E723B"/>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297259" y="5422045"/>
            <a:ext cx="8554641" cy="810478"/>
          </a:xfrm>
          <a:prstGeom prst="rect">
            <a:avLst/>
          </a:prstGeom>
        </p:spPr>
        <p:txBody>
          <a:bodyPr wrap="square">
            <a:spAutoFit/>
          </a:bodyPr>
          <a:lstStyle/>
          <a:p>
            <a:pPr algn="ctr">
              <a:lnSpc>
                <a:spcPts val="2800"/>
              </a:lnSpc>
            </a:pPr>
            <a:r>
              <a:rPr lang="en-US" sz="1200" dirty="0">
                <a:latin typeface="Arial"/>
                <a:cs typeface="Arial"/>
              </a:rPr>
              <a:t>*Percentage of suicides by precipitating circumstances: National Violent Death Reporting System (NVDRS), 19 states, 2013</a:t>
            </a:r>
            <a:r>
              <a:rPr lang="en-US" sz="1200" dirty="0"/>
              <a:t>	</a:t>
            </a:r>
          </a:p>
        </p:txBody>
      </p:sp>
      <p:cxnSp>
        <p:nvCxnSpPr>
          <p:cNvPr id="50" name="Straight Connector 49"/>
          <p:cNvCxnSpPr/>
          <p:nvPr/>
        </p:nvCxnSpPr>
        <p:spPr>
          <a:xfrm flipV="1">
            <a:off x="6250481" y="3244051"/>
            <a:ext cx="756151" cy="12512"/>
          </a:xfrm>
          <a:prstGeom prst="line">
            <a:avLst/>
          </a:prstGeom>
          <a:ln w="69850">
            <a:solidFill>
              <a:srgbClr val="84171A"/>
            </a:solidFill>
            <a:prstDash val="sysDot"/>
          </a:ln>
          <a:effectLst>
            <a:glow rad="63500">
              <a:schemeClr val="accent2">
                <a:lumMod val="60000"/>
                <a:lumOff val="40000"/>
                <a:alpha val="40000"/>
              </a:schemeClr>
            </a:glow>
          </a:effectLst>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7082832" y="2940445"/>
            <a:ext cx="1524000" cy="523220"/>
          </a:xfrm>
          <a:prstGeom prst="rect">
            <a:avLst/>
          </a:prstGeom>
          <a:noFill/>
        </p:spPr>
        <p:txBody>
          <a:bodyPr wrap="square" rtlCol="0">
            <a:spAutoFit/>
          </a:bodyPr>
          <a:lstStyle/>
          <a:p>
            <a:r>
              <a:rPr lang="en-US" sz="2800" dirty="0">
                <a:solidFill>
                  <a:srgbClr val="84171A"/>
                </a:solidFill>
                <a:latin typeface="Arial"/>
                <a:cs typeface="Arial"/>
              </a:rPr>
              <a:t>34.6 %</a:t>
            </a:r>
          </a:p>
        </p:txBody>
      </p:sp>
      <p:sp>
        <p:nvSpPr>
          <p:cNvPr id="16" name="Rectangle 15"/>
          <p:cNvSpPr>
            <a:spLocks noChangeArrowheads="1"/>
          </p:cNvSpPr>
          <p:nvPr/>
        </p:nvSpPr>
        <p:spPr bwMode="auto">
          <a:xfrm>
            <a:off x="1155627" y="6008463"/>
            <a:ext cx="65324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r" eaLnBrk="1" hangingPunct="1"/>
            <a:r>
              <a:rPr lang="en-US" sz="1600" b="1" i="1" dirty="0">
                <a:latin typeface="Arial" panose="020B0604020202020204" pitchFamily="34" charset="0"/>
                <a:cs typeface="Arial" panose="020B0604020202020204" pitchFamily="34" charset="0"/>
              </a:rPr>
              <a:t>Handout 2: Intersects – Alcohol and Other Drugs</a:t>
            </a:r>
          </a:p>
        </p:txBody>
      </p:sp>
    </p:spTree>
    <p:extLst>
      <p:ext uri="{BB962C8B-B14F-4D97-AF65-F5344CB8AC3E}">
        <p14:creationId xmlns:p14="http://schemas.microsoft.com/office/powerpoint/2010/main" val="1836607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Autofit/>
          </a:bodyPr>
          <a:lstStyle/>
          <a:p>
            <a:r>
              <a:rPr lang="en-US" dirty="0"/>
              <a:t>Alcohol Dependence &amp; Suicide</a:t>
            </a:r>
            <a:br>
              <a:rPr lang="en-US" dirty="0"/>
            </a:br>
            <a:r>
              <a:rPr lang="en-US" sz="3600" dirty="0"/>
              <a:t>Georgia NVDRS*, 2013</a:t>
            </a:r>
          </a:p>
        </p:txBody>
      </p:sp>
      <p:graphicFrame>
        <p:nvGraphicFramePr>
          <p:cNvPr id="2" name="Content Placeholder 2"/>
          <p:cNvGraphicFramePr>
            <a:graphicFrameLocks noGrp="1"/>
          </p:cNvGraphicFramePr>
          <p:nvPr>
            <p:ph sz="half" idx="4294967295"/>
            <p:extLst>
              <p:ext uri="{D42A27DB-BD31-4B8C-83A1-F6EECF244321}">
                <p14:modId xmlns:p14="http://schemas.microsoft.com/office/powerpoint/2010/main" val="1218869212"/>
              </p:ext>
            </p:extLst>
          </p:nvPr>
        </p:nvGraphicFramePr>
        <p:xfrm>
          <a:off x="148632" y="1326533"/>
          <a:ext cx="7239000" cy="449421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297259" y="2002675"/>
            <a:ext cx="1958149" cy="1323439"/>
          </a:xfrm>
          <a:prstGeom prst="rect">
            <a:avLst/>
          </a:prstGeom>
          <a:noFill/>
        </p:spPr>
        <p:txBody>
          <a:bodyPr wrap="square" rtlCol="0">
            <a:spAutoFit/>
          </a:bodyPr>
          <a:lstStyle/>
          <a:p>
            <a:pPr algn="ctr"/>
            <a:r>
              <a:rPr lang="en-US" sz="2000" dirty="0">
                <a:solidFill>
                  <a:schemeClr val="tx1">
                    <a:lumMod val="75000"/>
                    <a:lumOff val="25000"/>
                  </a:schemeClr>
                </a:solidFill>
                <a:latin typeface="Arial"/>
                <a:cs typeface="Arial"/>
              </a:rPr>
              <a:t>No Alcohol Dependence or Substance </a:t>
            </a:r>
          </a:p>
          <a:p>
            <a:pPr algn="ctr"/>
            <a:r>
              <a:rPr lang="en-US" sz="2000" dirty="0">
                <a:solidFill>
                  <a:schemeClr val="tx1">
                    <a:lumMod val="75000"/>
                    <a:lumOff val="25000"/>
                  </a:schemeClr>
                </a:solidFill>
                <a:latin typeface="Arial"/>
                <a:cs typeface="Arial"/>
              </a:rPr>
              <a:t>Abuse</a:t>
            </a:r>
          </a:p>
        </p:txBody>
      </p:sp>
      <p:cxnSp>
        <p:nvCxnSpPr>
          <p:cNvPr id="18" name="Straight Connector 17"/>
          <p:cNvCxnSpPr/>
          <p:nvPr/>
        </p:nvCxnSpPr>
        <p:spPr>
          <a:xfrm>
            <a:off x="1291632" y="4026396"/>
            <a:ext cx="963776" cy="0"/>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917921" y="4099123"/>
            <a:ext cx="2209799" cy="707886"/>
          </a:xfrm>
          <a:prstGeom prst="rect">
            <a:avLst/>
          </a:prstGeom>
          <a:noFill/>
        </p:spPr>
        <p:txBody>
          <a:bodyPr wrap="square" rtlCol="0">
            <a:spAutoFit/>
          </a:bodyPr>
          <a:lstStyle/>
          <a:p>
            <a:r>
              <a:rPr lang="en-US" sz="2000" dirty="0">
                <a:solidFill>
                  <a:srgbClr val="5E723B"/>
                </a:solidFill>
                <a:latin typeface="Arial"/>
                <a:cs typeface="Arial"/>
              </a:rPr>
              <a:t>Other Substance Abuse Problems</a:t>
            </a:r>
          </a:p>
        </p:txBody>
      </p:sp>
      <p:sp>
        <p:nvSpPr>
          <p:cNvPr id="31" name="TextBox 30"/>
          <p:cNvSpPr txBox="1"/>
          <p:nvPr/>
        </p:nvSpPr>
        <p:spPr>
          <a:xfrm>
            <a:off x="6540026" y="1586751"/>
            <a:ext cx="2587694" cy="400110"/>
          </a:xfrm>
          <a:prstGeom prst="rect">
            <a:avLst/>
          </a:prstGeom>
          <a:noFill/>
        </p:spPr>
        <p:txBody>
          <a:bodyPr wrap="square" rtlCol="0">
            <a:spAutoFit/>
          </a:bodyPr>
          <a:lstStyle/>
          <a:p>
            <a:r>
              <a:rPr lang="en-US" sz="2000" dirty="0">
                <a:solidFill>
                  <a:schemeClr val="accent1">
                    <a:lumMod val="75000"/>
                  </a:schemeClr>
                </a:solidFill>
                <a:latin typeface="Arial"/>
                <a:cs typeface="Arial"/>
              </a:rPr>
              <a:t>Alcohol Dependence</a:t>
            </a:r>
          </a:p>
        </p:txBody>
      </p:sp>
      <p:cxnSp>
        <p:nvCxnSpPr>
          <p:cNvPr id="32" name="Straight Connector 31"/>
          <p:cNvCxnSpPr/>
          <p:nvPr/>
        </p:nvCxnSpPr>
        <p:spPr>
          <a:xfrm flipV="1">
            <a:off x="5787432" y="1820757"/>
            <a:ext cx="685800" cy="561463"/>
          </a:xfrm>
          <a:prstGeom prst="line">
            <a:avLst/>
          </a:prstGeom>
          <a:ln w="698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Arc 33"/>
          <p:cNvSpPr/>
          <p:nvPr/>
        </p:nvSpPr>
        <p:spPr>
          <a:xfrm rot="184987">
            <a:off x="2295718" y="1700259"/>
            <a:ext cx="3491714" cy="3766780"/>
          </a:xfrm>
          <a:prstGeom prst="arc">
            <a:avLst>
              <a:gd name="adj1" fmla="val 18734835"/>
              <a:gd name="adj2" fmla="val 3231783"/>
            </a:avLst>
          </a:prstGeom>
          <a:noFill/>
          <a:ln w="63500">
            <a:gradFill>
              <a:gsLst>
                <a:gs pos="0">
                  <a:srgbClr val="84171A"/>
                </a:gs>
                <a:gs pos="50000">
                  <a:srgbClr val="84171A"/>
                </a:gs>
                <a:gs pos="100000">
                  <a:srgbClr val="84171A"/>
                </a:gs>
              </a:gsLst>
              <a:lin ang="5400000" scaled="0"/>
            </a:gradFill>
            <a:prstDash val="sysDot"/>
          </a:ln>
          <a:effectLst>
            <a:glow rad="63500">
              <a:schemeClr val="accent2">
                <a:lumMod val="40000"/>
                <a:lumOff val="60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38" name="Straight Connector 37"/>
          <p:cNvCxnSpPr/>
          <p:nvPr/>
        </p:nvCxnSpPr>
        <p:spPr>
          <a:xfrm flipV="1">
            <a:off x="1299606" y="3386128"/>
            <a:ext cx="0" cy="671518"/>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2232" y="4211020"/>
            <a:ext cx="766710" cy="215138"/>
          </a:xfrm>
          <a:prstGeom prst="line">
            <a:avLst/>
          </a:prstGeom>
          <a:ln w="69850">
            <a:solidFill>
              <a:srgbClr val="5E723B"/>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788110" y="6046448"/>
            <a:ext cx="7810333" cy="451406"/>
          </a:xfrm>
          <a:prstGeom prst="rect">
            <a:avLst/>
          </a:prstGeom>
        </p:spPr>
        <p:txBody>
          <a:bodyPr wrap="square">
            <a:spAutoFit/>
          </a:bodyPr>
          <a:lstStyle/>
          <a:p>
            <a:pPr algn="ctr">
              <a:lnSpc>
                <a:spcPts val="2800"/>
              </a:lnSpc>
            </a:pPr>
            <a:r>
              <a:rPr lang="en-US" sz="1100" dirty="0">
                <a:latin typeface="Arial"/>
                <a:cs typeface="Arial"/>
              </a:rPr>
              <a:t>*Percentage of suicides by precipitating circumstances: National Violent Death Reporting System, 16 states, 2013</a:t>
            </a:r>
            <a:r>
              <a:rPr lang="en-US" sz="1200" dirty="0"/>
              <a:t>	</a:t>
            </a:r>
          </a:p>
        </p:txBody>
      </p:sp>
      <p:cxnSp>
        <p:nvCxnSpPr>
          <p:cNvPr id="50" name="Straight Connector 49"/>
          <p:cNvCxnSpPr/>
          <p:nvPr/>
        </p:nvCxnSpPr>
        <p:spPr>
          <a:xfrm flipV="1">
            <a:off x="6092232" y="3244051"/>
            <a:ext cx="914400" cy="12512"/>
          </a:xfrm>
          <a:prstGeom prst="line">
            <a:avLst/>
          </a:prstGeom>
          <a:ln w="69850">
            <a:solidFill>
              <a:srgbClr val="84171A"/>
            </a:solidFill>
            <a:prstDash val="sysDot"/>
          </a:ln>
          <a:effectLst>
            <a:glow rad="63500">
              <a:schemeClr val="accent2">
                <a:lumMod val="60000"/>
                <a:lumOff val="40000"/>
                <a:alpha val="40000"/>
              </a:schemeClr>
            </a:glow>
          </a:effectLst>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7082832" y="2940445"/>
            <a:ext cx="1524000" cy="523220"/>
          </a:xfrm>
          <a:prstGeom prst="rect">
            <a:avLst/>
          </a:prstGeom>
          <a:noFill/>
        </p:spPr>
        <p:txBody>
          <a:bodyPr wrap="square" rtlCol="0">
            <a:spAutoFit/>
          </a:bodyPr>
          <a:lstStyle/>
          <a:p>
            <a:r>
              <a:rPr lang="en-US" sz="2800" dirty="0">
                <a:solidFill>
                  <a:srgbClr val="84171A"/>
                </a:solidFill>
                <a:latin typeface="Arial"/>
                <a:cs typeface="Arial"/>
              </a:rPr>
              <a:t>25.6 %</a:t>
            </a:r>
          </a:p>
        </p:txBody>
      </p:sp>
    </p:spTree>
    <p:extLst>
      <p:ext uri="{BB962C8B-B14F-4D97-AF65-F5344CB8AC3E}">
        <p14:creationId xmlns:p14="http://schemas.microsoft.com/office/powerpoint/2010/main" val="589347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FA856342CE564AB244F06C0BCEE6AB" ma:contentTypeVersion="0" ma:contentTypeDescription="Create a new document." ma:contentTypeScope="" ma:versionID="ab1a36140f5bb48d3a37728da483ac2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3DD77A-A53B-4050-A129-43EA549357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B4671463-8476-4071-8579-939257043A22}">
  <ds:schemaRefs>
    <ds:schemaRef ds:uri="http://purl.org/dc/elements/1.1/"/>
    <ds:schemaRef ds:uri="http://purl.org/dc/terms/"/>
    <ds:schemaRef ds:uri="http://schemas.openxmlformats.org/package/2006/metadata/core-properties"/>
    <ds:schemaRef ds:uri="http://purl.org/dc/dcmitype/"/>
    <ds:schemaRef ds:uri="http://schemas.microsoft.com/office/2006/documentManagement/types"/>
    <ds:schemaRef ds:uri="http://www.w3.org/XML/1998/namespace"/>
    <ds:schemaRef ds:uri="http://schemas.microsoft.com/office/2006/metadata/properties"/>
  </ds:schemaRefs>
</ds:datastoreItem>
</file>

<file path=customXml/itemProps3.xml><?xml version="1.0" encoding="utf-8"?>
<ds:datastoreItem xmlns:ds="http://schemas.openxmlformats.org/officeDocument/2006/customXml" ds:itemID="{A28D9AA3-08A9-4957-BA40-5F4C1554A1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24730</TotalTime>
  <Words>16234</Words>
  <Application>Microsoft Macintosh PowerPoint</Application>
  <PresentationFormat>Letter Paper (8.5x11 in)</PresentationFormat>
  <Paragraphs>1042</Paragraphs>
  <Slides>46</Slides>
  <Notes>40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7" baseType="lpstr">
      <vt:lpstr>Arial</vt:lpstr>
      <vt:lpstr>Calibri</vt:lpstr>
      <vt:lpstr>Helvetica</vt:lpstr>
      <vt:lpstr>Lucida Grande</vt:lpstr>
      <vt:lpstr>Sylfaen</vt:lpstr>
      <vt:lpstr>Symbol</vt:lpstr>
      <vt:lpstr>Times New Roman</vt:lpstr>
      <vt:lpstr>Tw Cen MT</vt:lpstr>
      <vt:lpstr>Wingdings</vt:lpstr>
      <vt:lpstr>Office Theme</vt:lpstr>
      <vt:lpstr>Worksheet</vt:lpstr>
      <vt:lpstr>Overview of Shared and Risk and Protective Factors</vt:lpstr>
      <vt:lpstr>Objectives</vt:lpstr>
      <vt:lpstr>Caveats and Considerations</vt:lpstr>
      <vt:lpstr>What is Substance Abuse Prevention?</vt:lpstr>
      <vt:lpstr>The Continuum of Care Model 1</vt:lpstr>
      <vt:lpstr>Framing Our Discussion</vt:lpstr>
      <vt:lpstr>Making the Connection</vt:lpstr>
      <vt:lpstr>Alcohol Dependence and Suicide All NVDRS* States (n=19), 2013 14</vt:lpstr>
      <vt:lpstr>Alcohol Dependence &amp; Suicide Georgia NVDRS*, 2013</vt:lpstr>
      <vt:lpstr>Past Year Substance Use Disorders and  Mental Illness, Adults Aged 18 or Older: 2014 15 </vt:lpstr>
      <vt:lpstr>Youth Drug and Alcohol Use 17</vt:lpstr>
      <vt:lpstr>Georgia Alcohol Use and Suicide Consideration 16</vt:lpstr>
      <vt:lpstr>Georgia Alcohol Use and Suicide Attempts 16</vt:lpstr>
      <vt:lpstr>Risk and Protective Factors</vt:lpstr>
      <vt:lpstr>Risk Factor</vt:lpstr>
      <vt:lpstr>Protective Factor</vt:lpstr>
      <vt:lpstr>Risk and Protective Factors</vt:lpstr>
      <vt:lpstr>An Ecological Model for Risk and Protection19</vt:lpstr>
      <vt:lpstr>Example of a Shared Risk Factor: Family Disruption</vt:lpstr>
      <vt:lpstr>Taking a Deeper Look</vt:lpstr>
      <vt:lpstr>The Tools for Collaborative Work Examine risk and protective factors that are common to substance abuse and suicidal behavior to develop collaborative partnerships</vt:lpstr>
      <vt:lpstr>Examples of Substance Abuse Risk Factors</vt:lpstr>
      <vt:lpstr>Examples of Shared Risk Factors</vt:lpstr>
      <vt:lpstr>Taking a Closer Look  Adverse Childhood Experiences (ACEs), Substance Abuse &amp; Suicide 24</vt:lpstr>
      <vt:lpstr>Alcohol: Age at First Use 25</vt:lpstr>
      <vt:lpstr>Illicit Drug Use: Age at First Use 26</vt:lpstr>
      <vt:lpstr>Suicide Attempts 27</vt:lpstr>
      <vt:lpstr>Examples of NMUPD Protective Factors</vt:lpstr>
      <vt:lpstr>Examples of Shared Protective Factors</vt:lpstr>
      <vt:lpstr>To Summarize</vt:lpstr>
      <vt:lpstr>Taking a Deeper Look</vt:lpstr>
      <vt:lpstr>The Strategies for  Collaborative Work Taking action to increase collaboration between sectors at the state level</vt:lpstr>
      <vt:lpstr>Working Together</vt:lpstr>
      <vt:lpstr>Why Should We Collaborate</vt:lpstr>
      <vt:lpstr>Challenges to Collaboration</vt:lpstr>
      <vt:lpstr>Speaking the Same Language</vt:lpstr>
      <vt:lpstr>Levels of Collaboration</vt:lpstr>
      <vt:lpstr>Collaborating in the Field</vt:lpstr>
      <vt:lpstr>Making the Connection</vt:lpstr>
      <vt:lpstr>Are You Ready to Collaborate?</vt:lpstr>
      <vt:lpstr>Are We Ready to Collaborate?</vt:lpstr>
      <vt:lpstr>Questions</vt:lpstr>
      <vt:lpstr>Contact</vt:lpstr>
      <vt:lpstr>Citations</vt:lpstr>
      <vt:lpstr>Citations (continued)</vt:lpstr>
      <vt:lpstr>Citations (continued)</vt:lpstr>
    </vt:vector>
  </TitlesOfParts>
  <Company>2Creative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HIVAIDS AND MENTAL HEALTH WEBINAR</dc:title>
  <dc:creator>Michele Anne Shortley</dc:creator>
  <cp:lastModifiedBy>marcus Bouligny</cp:lastModifiedBy>
  <cp:revision>344</cp:revision>
  <cp:lastPrinted>2015-07-20T16:15:10Z</cp:lastPrinted>
  <dcterms:created xsi:type="dcterms:W3CDTF">2015-07-20T12:52:21Z</dcterms:created>
  <dcterms:modified xsi:type="dcterms:W3CDTF">2019-11-10T17:35:27Z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0x01010070FA856342CE564AB244F06C0BCEE6AB</vt:lpwstr>
  </property>
</Properties>
</file>